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5" r:id="rId5"/>
    <p:sldId id="262" r:id="rId6"/>
    <p:sldId id="260" r:id="rId7"/>
    <p:sldId id="267" r:id="rId8"/>
    <p:sldId id="268" r:id="rId9"/>
    <p:sldId id="269" r:id="rId10"/>
    <p:sldId id="272" r:id="rId11"/>
    <p:sldId id="270" r:id="rId12"/>
    <p:sldId id="273" r:id="rId13"/>
    <p:sldId id="274" r:id="rId14"/>
    <p:sldId id="275" r:id="rId15"/>
    <p:sldId id="276" r:id="rId16"/>
    <p:sldId id="279" r:id="rId17"/>
    <p:sldId id="259" r:id="rId18"/>
    <p:sldId id="277" r:id="rId19"/>
    <p:sldId id="280" r:id="rId20"/>
  </p:sldIdLst>
  <p:sldSz cx="9144000" cy="6858000" type="screen4x3"/>
  <p:notesSz cx="6797675" cy="9926638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157" autoAdjust="0"/>
    <p:restoredTop sz="94660"/>
  </p:normalViewPr>
  <p:slideViewPr>
    <p:cSldViewPr>
      <p:cViewPr varScale="1">
        <p:scale>
          <a:sx n="64" d="100"/>
          <a:sy n="64" d="100"/>
        </p:scale>
        <p:origin x="-1204" y="-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FA201-FD05-4618-9104-24B04E74373C}" type="datetimeFigureOut">
              <a:rPr lang="zh-TW" altLang="en-US" smtClean="0"/>
              <a:pPr/>
              <a:t>2023/3/18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79FA-DAB3-41C6-91DE-15FBBCCEB27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FA201-FD05-4618-9104-24B04E74373C}" type="datetimeFigureOut">
              <a:rPr lang="zh-TW" altLang="en-US" smtClean="0"/>
              <a:pPr/>
              <a:t>2023/3/18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79FA-DAB3-41C6-91DE-15FBBCCEB27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FA201-FD05-4618-9104-24B04E74373C}" type="datetimeFigureOut">
              <a:rPr lang="zh-TW" altLang="en-US" smtClean="0"/>
              <a:pPr/>
              <a:t>2023/3/18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79FA-DAB3-41C6-91DE-15FBBCCEB27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FA201-FD05-4618-9104-24B04E74373C}" type="datetimeFigureOut">
              <a:rPr lang="zh-TW" altLang="en-US" smtClean="0"/>
              <a:pPr/>
              <a:t>2023/3/18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79FA-DAB3-41C6-91DE-15FBBCCEB27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FA201-FD05-4618-9104-24B04E74373C}" type="datetimeFigureOut">
              <a:rPr lang="zh-TW" altLang="en-US" smtClean="0"/>
              <a:pPr/>
              <a:t>2023/3/18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79FA-DAB3-41C6-91DE-15FBBCCEB27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FA201-FD05-4618-9104-24B04E74373C}" type="datetimeFigureOut">
              <a:rPr lang="zh-TW" altLang="en-US" smtClean="0"/>
              <a:pPr/>
              <a:t>2023/3/18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79FA-DAB3-41C6-91DE-15FBBCCEB27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FA201-FD05-4618-9104-24B04E74373C}" type="datetimeFigureOut">
              <a:rPr lang="zh-TW" altLang="en-US" smtClean="0"/>
              <a:pPr/>
              <a:t>2023/3/18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79FA-DAB3-41C6-91DE-15FBBCCEB27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FA201-FD05-4618-9104-24B04E74373C}" type="datetimeFigureOut">
              <a:rPr lang="zh-TW" altLang="en-US" smtClean="0"/>
              <a:pPr/>
              <a:t>2023/3/18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79FA-DAB3-41C6-91DE-15FBBCCEB27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FA201-FD05-4618-9104-24B04E74373C}" type="datetimeFigureOut">
              <a:rPr lang="zh-TW" altLang="en-US" smtClean="0"/>
              <a:pPr/>
              <a:t>2023/3/18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79FA-DAB3-41C6-91DE-15FBBCCEB27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FA201-FD05-4618-9104-24B04E74373C}" type="datetimeFigureOut">
              <a:rPr lang="zh-TW" altLang="en-US" smtClean="0"/>
              <a:pPr/>
              <a:t>2023/3/18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79FA-DAB3-41C6-91DE-15FBBCCEB27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FA201-FD05-4618-9104-24B04E74373C}" type="datetimeFigureOut">
              <a:rPr lang="zh-TW" altLang="en-US" smtClean="0"/>
              <a:pPr/>
              <a:t>2023/3/18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79FA-DAB3-41C6-91DE-15FBBCCEB27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EFA201-FD05-4618-9104-24B04E74373C}" type="datetimeFigureOut">
              <a:rPr lang="zh-TW" altLang="en-US" smtClean="0"/>
              <a:pPr/>
              <a:t>2023/3/18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579FA-DAB3-41C6-91DE-15FBBCCEB27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204365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HKDSE</a:t>
            </a:r>
            <a:br>
              <a:rPr lang="en-US" altLang="zh-CN" dirty="0" smtClean="0"/>
            </a:br>
            <a:r>
              <a:rPr lang="en-US" altLang="zh-CN" dirty="0" smtClean="0"/>
              <a:t> English Language </a:t>
            </a:r>
            <a:br>
              <a:rPr lang="en-US" altLang="zh-CN" dirty="0" smtClean="0"/>
            </a:br>
            <a:r>
              <a:rPr lang="en-US" altLang="zh-CN" dirty="0" smtClean="0"/>
              <a:t>Paper 4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51520" y="3886200"/>
            <a:ext cx="8640960" cy="1752600"/>
          </a:xfrm>
        </p:spPr>
        <p:txBody>
          <a:bodyPr>
            <a:normAutofit fontScale="92500"/>
          </a:bodyPr>
          <a:lstStyle/>
          <a:p>
            <a:r>
              <a:rPr lang="en-US" altLang="zh-TW" dirty="0" smtClean="0"/>
              <a:t>Brainstorming ideas </a:t>
            </a:r>
          </a:p>
          <a:p>
            <a:r>
              <a:rPr lang="en-US" altLang="zh-TW" dirty="0" smtClean="0"/>
              <a:t>for Part A (Group Interaction)</a:t>
            </a:r>
          </a:p>
          <a:p>
            <a:r>
              <a:rPr lang="en-US" altLang="zh-TW" dirty="0"/>
              <a:t>b</a:t>
            </a:r>
            <a:r>
              <a:rPr lang="en-US" altLang="zh-TW" dirty="0" smtClean="0"/>
              <a:t>y predicting questions in Part B (Individual Response)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Autofit/>
          </a:bodyPr>
          <a:lstStyle/>
          <a:p>
            <a:pPr algn="l"/>
            <a:r>
              <a:rPr lang="en-US" altLang="zh-TW" sz="3200" b="1" dirty="0" smtClean="0"/>
              <a:t>Group Work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4. Pick up one of the group-mates’ question that you appreciate </a:t>
            </a:r>
            <a:br>
              <a:rPr lang="en-US" altLang="zh-TW" sz="2400" dirty="0" smtClean="0"/>
            </a:br>
            <a:endParaRPr lang="zh-TW" altLang="en-US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12694" t="27950" r="63091" b="12201"/>
          <a:stretch>
            <a:fillRect/>
          </a:stretch>
        </p:blipFill>
        <p:spPr bwMode="auto">
          <a:xfrm>
            <a:off x="5183560" y="1124744"/>
            <a:ext cx="3960440" cy="5505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橢圓 4"/>
          <p:cNvSpPr/>
          <p:nvPr/>
        </p:nvSpPr>
        <p:spPr>
          <a:xfrm>
            <a:off x="4788024" y="2348880"/>
            <a:ext cx="4355976" cy="288032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C000"/>
              </a:solidFill>
            </a:endParaRPr>
          </a:p>
        </p:txBody>
      </p:sp>
      <p:sp>
        <p:nvSpPr>
          <p:cNvPr id="6" name="橢圓 5"/>
          <p:cNvSpPr/>
          <p:nvPr/>
        </p:nvSpPr>
        <p:spPr>
          <a:xfrm>
            <a:off x="4788024" y="3645024"/>
            <a:ext cx="4355976" cy="288032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橢圓 6"/>
          <p:cNvSpPr/>
          <p:nvPr/>
        </p:nvSpPr>
        <p:spPr>
          <a:xfrm>
            <a:off x="4788024" y="4941168"/>
            <a:ext cx="4355976" cy="288032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橢圓 7"/>
          <p:cNvSpPr/>
          <p:nvPr/>
        </p:nvSpPr>
        <p:spPr>
          <a:xfrm>
            <a:off x="4788024" y="5949280"/>
            <a:ext cx="4355976" cy="288032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文字方塊 19"/>
          <p:cNvSpPr txBox="1"/>
          <p:nvPr/>
        </p:nvSpPr>
        <p:spPr>
          <a:xfrm>
            <a:off x="1835696" y="5733256"/>
            <a:ext cx="1872208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TW" sz="3200" b="1" dirty="0" smtClean="0">
                <a:solidFill>
                  <a:srgbClr val="FF0000"/>
                </a:solidFill>
              </a:rPr>
              <a:t>2 minutes</a:t>
            </a:r>
            <a:endParaRPr lang="zh-TW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Liza\AppData\Local\Microsoft\Windows\INetCache\IE\70F966B6\e521664c2297608514668e84c3e88af2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484784"/>
            <a:ext cx="3600400" cy="2318902"/>
          </a:xfrm>
          <a:prstGeom prst="rect">
            <a:avLst/>
          </a:prstGeom>
          <a:noFill/>
        </p:spPr>
      </p:pic>
      <p:sp>
        <p:nvSpPr>
          <p:cNvPr id="15" name="文字方塊 14"/>
          <p:cNvSpPr txBox="1"/>
          <p:nvPr/>
        </p:nvSpPr>
        <p:spPr>
          <a:xfrm>
            <a:off x="539552" y="3645024"/>
            <a:ext cx="43204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b="1" dirty="0" smtClean="0">
                <a:solidFill>
                  <a:srgbClr val="0070C0"/>
                </a:solidFill>
              </a:rPr>
              <a:t>Copy your group-mate’s question that you find most useful in each bullet point</a:t>
            </a:r>
            <a:endParaRPr lang="zh-TW" altLang="en-US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Liza\AppData\Local\Microsoft\Windows\INetCache\IE\70F966B6\people-309096_960_72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764704"/>
            <a:ext cx="2053095" cy="1565920"/>
          </a:xfrm>
          <a:prstGeom prst="rect">
            <a:avLst/>
          </a:prstGeom>
          <a:noFill/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zh-TW" dirty="0" smtClean="0"/>
              <a:t>Exchange (visiting other groups)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1"/>
            <a:ext cx="3394720" cy="3052936"/>
          </a:xfrm>
        </p:spPr>
        <p:txBody>
          <a:bodyPr/>
          <a:lstStyle/>
          <a:p>
            <a:pPr>
              <a:buNone/>
            </a:pPr>
            <a:r>
              <a:rPr lang="en-US" altLang="zh-TW" dirty="0" smtClean="0"/>
              <a:t>A3, A4 </a:t>
            </a:r>
            <a:r>
              <a:rPr lang="en-US" altLang="zh-TW" dirty="0" smtClean="0">
                <a:sym typeface="Wingdings" pitchFamily="2" charset="2"/>
              </a:rPr>
              <a:t> Group B</a:t>
            </a:r>
          </a:p>
          <a:p>
            <a:pPr>
              <a:buNone/>
            </a:pPr>
            <a:endParaRPr lang="en-US" altLang="zh-TW" dirty="0" smtClean="0">
              <a:sym typeface="Wingdings" pitchFamily="2" charset="2"/>
            </a:endParaRPr>
          </a:p>
          <a:p>
            <a:pPr>
              <a:buNone/>
            </a:pPr>
            <a:r>
              <a:rPr lang="en-US" altLang="zh-TW" dirty="0" smtClean="0">
                <a:sym typeface="Wingdings" pitchFamily="2" charset="2"/>
              </a:rPr>
              <a:t>B3, B4  Group C</a:t>
            </a:r>
          </a:p>
          <a:p>
            <a:pPr>
              <a:buNone/>
            </a:pPr>
            <a:endParaRPr lang="en-US" altLang="zh-TW" dirty="0" smtClean="0">
              <a:sym typeface="Wingdings" pitchFamily="2" charset="2"/>
            </a:endParaRPr>
          </a:p>
          <a:p>
            <a:pPr>
              <a:buNone/>
            </a:pPr>
            <a:r>
              <a:rPr lang="en-US" altLang="zh-TW" dirty="0" smtClean="0">
                <a:sym typeface="Wingdings" pitchFamily="2" charset="2"/>
              </a:rPr>
              <a:t>C3</a:t>
            </a:r>
            <a:r>
              <a:rPr lang="en-US" altLang="zh-TW" smtClean="0">
                <a:sym typeface="Wingdings" pitchFamily="2" charset="2"/>
              </a:rPr>
              <a:t>, C4 </a:t>
            </a:r>
            <a:r>
              <a:rPr lang="en-US" altLang="zh-TW" dirty="0" smtClean="0">
                <a:sym typeface="Wingdings" pitchFamily="2" charset="2"/>
              </a:rPr>
              <a:t> Group A</a:t>
            </a:r>
            <a:endParaRPr lang="zh-TW" altLang="en-US" dirty="0"/>
          </a:p>
        </p:txBody>
      </p:sp>
      <p:pic>
        <p:nvPicPr>
          <p:cNvPr id="1026" name="Picture 2" descr="C:\Users\Liza\AppData\Local\Microsoft\Windows\INetCache\IE\5NEMAU9L\teachers-23820_960_720[1].png"/>
          <p:cNvPicPr>
            <a:picLocks noChangeAspect="1" noChangeArrowheads="1"/>
          </p:cNvPicPr>
          <p:nvPr/>
        </p:nvPicPr>
        <p:blipFill>
          <a:blip r:embed="rId3" cstate="print"/>
          <a:srcRect l="39596"/>
          <a:stretch>
            <a:fillRect/>
          </a:stretch>
        </p:blipFill>
        <p:spPr bwMode="auto">
          <a:xfrm>
            <a:off x="4788024" y="980728"/>
            <a:ext cx="1843721" cy="2520280"/>
          </a:xfrm>
          <a:prstGeom prst="rect">
            <a:avLst/>
          </a:prstGeom>
          <a:noFill/>
        </p:spPr>
      </p:pic>
      <p:pic>
        <p:nvPicPr>
          <p:cNvPr id="1027" name="Picture 3" descr="C:\Users\Liza\AppData\Local\Microsoft\Windows\INetCache\IE\5NEMAU9L\teachers-23820_960_720[1].png"/>
          <p:cNvPicPr>
            <a:picLocks noChangeAspect="1" noChangeArrowheads="1"/>
          </p:cNvPicPr>
          <p:nvPr/>
        </p:nvPicPr>
        <p:blipFill>
          <a:blip r:embed="rId3" cstate="print"/>
          <a:srcRect r="37579"/>
          <a:stretch>
            <a:fillRect/>
          </a:stretch>
        </p:blipFill>
        <p:spPr bwMode="auto">
          <a:xfrm>
            <a:off x="6516216" y="1988840"/>
            <a:ext cx="1905305" cy="2520280"/>
          </a:xfrm>
          <a:prstGeom prst="rect">
            <a:avLst/>
          </a:prstGeom>
          <a:noFill/>
        </p:spPr>
      </p:pic>
      <p:sp>
        <p:nvSpPr>
          <p:cNvPr id="8" name="文字方塊 7"/>
          <p:cNvSpPr txBox="1"/>
          <p:nvPr/>
        </p:nvSpPr>
        <p:spPr>
          <a:xfrm>
            <a:off x="323528" y="4725144"/>
            <a:ext cx="84969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 smtClean="0">
                <a:solidFill>
                  <a:srgbClr val="0070C0"/>
                </a:solidFill>
              </a:rPr>
              <a:t>When you meet the new comers/members in other group,  carefully read the questions in each bullet point and choose one that you think is inspirational. </a:t>
            </a:r>
            <a:endParaRPr lang="zh-TW" altLang="en-US" sz="2800" b="1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TW" b="1" dirty="0" smtClean="0"/>
              <a:t>Group Work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5. Share your Qs with other groups</a:t>
            </a:r>
            <a:endParaRPr lang="zh-TW" altLang="en-US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694" t="27950" r="63091" b="12201"/>
          <a:stretch>
            <a:fillRect/>
          </a:stretch>
        </p:blipFill>
        <p:spPr bwMode="auto">
          <a:xfrm>
            <a:off x="5796136" y="1700808"/>
            <a:ext cx="2952293" cy="4104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字方塊 4"/>
          <p:cNvSpPr txBox="1"/>
          <p:nvPr/>
        </p:nvSpPr>
        <p:spPr>
          <a:xfrm>
            <a:off x="539552" y="1988840"/>
            <a:ext cx="43924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 smtClean="0">
                <a:solidFill>
                  <a:srgbClr val="0070C0"/>
                </a:solidFill>
              </a:rPr>
              <a:t>When you meet the new comers/members in other group,  carefully read the questions in each bullet point and choose one that you think is inspirational. </a:t>
            </a:r>
            <a:endParaRPr lang="zh-TW" altLang="en-US" sz="2800" b="1" dirty="0" smtClean="0">
              <a:solidFill>
                <a:srgbClr val="0070C0"/>
              </a:solidFill>
            </a:endParaRPr>
          </a:p>
        </p:txBody>
      </p:sp>
      <p:sp>
        <p:nvSpPr>
          <p:cNvPr id="6" name="橢圓 5"/>
          <p:cNvSpPr/>
          <p:nvPr/>
        </p:nvSpPr>
        <p:spPr>
          <a:xfrm>
            <a:off x="4932040" y="2780928"/>
            <a:ext cx="4355976" cy="288032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C000"/>
              </a:solidFill>
            </a:endParaRPr>
          </a:p>
        </p:txBody>
      </p:sp>
      <p:sp>
        <p:nvSpPr>
          <p:cNvPr id="7" name="橢圓 6"/>
          <p:cNvSpPr/>
          <p:nvPr/>
        </p:nvSpPr>
        <p:spPr>
          <a:xfrm>
            <a:off x="5004048" y="3717032"/>
            <a:ext cx="4355976" cy="288032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C000"/>
              </a:solidFill>
            </a:endParaRPr>
          </a:p>
        </p:txBody>
      </p:sp>
      <p:sp>
        <p:nvSpPr>
          <p:cNvPr id="8" name="橢圓 7"/>
          <p:cNvSpPr/>
          <p:nvPr/>
        </p:nvSpPr>
        <p:spPr>
          <a:xfrm>
            <a:off x="5004048" y="4725144"/>
            <a:ext cx="4355976" cy="288032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C000"/>
              </a:solidFill>
            </a:endParaRPr>
          </a:p>
        </p:txBody>
      </p:sp>
      <p:sp>
        <p:nvSpPr>
          <p:cNvPr id="9" name="橢圓 8"/>
          <p:cNvSpPr/>
          <p:nvPr/>
        </p:nvSpPr>
        <p:spPr>
          <a:xfrm>
            <a:off x="5004048" y="5445224"/>
            <a:ext cx="4355976" cy="288032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C000"/>
              </a:solidFill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539552" y="5445224"/>
            <a:ext cx="2088232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TW" sz="3200" b="1" dirty="0" smtClean="0">
                <a:solidFill>
                  <a:srgbClr val="FF0000"/>
                </a:solidFill>
              </a:rPr>
              <a:t>3 minutes</a:t>
            </a:r>
            <a:endParaRPr lang="zh-TW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TW" sz="3200" b="1" dirty="0" smtClean="0"/>
              <a:t>Group Work</a:t>
            </a:r>
            <a:r>
              <a:rPr lang="en-US" altLang="zh-TW" sz="2800" dirty="0" smtClean="0"/>
              <a:t/>
            </a:r>
            <a:br>
              <a:rPr lang="en-US" altLang="zh-TW" sz="2800" dirty="0" smtClean="0"/>
            </a:br>
            <a:r>
              <a:rPr lang="en-US" altLang="zh-TW" sz="2800" dirty="0" smtClean="0"/>
              <a:t>6. Narrow down the list of the questions your group has collected with your group-mates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00808"/>
          </a:xfrm>
        </p:spPr>
        <p:txBody>
          <a:bodyPr/>
          <a:lstStyle/>
          <a:p>
            <a:pPr>
              <a:buNone/>
            </a:pPr>
            <a:r>
              <a:rPr lang="en-US" altLang="zh-TW" dirty="0" smtClean="0"/>
              <a:t>FINAL DECISION</a:t>
            </a:r>
          </a:p>
          <a:p>
            <a:pPr>
              <a:buNone/>
            </a:pPr>
            <a:r>
              <a:rPr lang="en-US" altLang="zh-TW" b="1" dirty="0" smtClean="0">
                <a:solidFill>
                  <a:srgbClr val="FF0000"/>
                </a:solidFill>
              </a:rPr>
              <a:t>Opt ONE question </a:t>
            </a:r>
            <a:r>
              <a:rPr lang="en-US" altLang="zh-TW" dirty="0" smtClean="0"/>
              <a:t>for each bullet point,</a:t>
            </a:r>
          </a:p>
          <a:p>
            <a:pPr>
              <a:buNone/>
            </a:pPr>
            <a:r>
              <a:rPr lang="en-US" altLang="zh-TW" dirty="0" smtClean="0"/>
              <a:t>which is for </a:t>
            </a:r>
            <a:r>
              <a:rPr lang="en-US" altLang="zh-TW" b="1" dirty="0" smtClean="0">
                <a:solidFill>
                  <a:srgbClr val="FF0000"/>
                </a:solidFill>
              </a:rPr>
              <a:t>predicting</a:t>
            </a:r>
            <a:r>
              <a:rPr lang="en-US" altLang="zh-TW" dirty="0" smtClean="0"/>
              <a:t> the questions in </a:t>
            </a:r>
            <a:r>
              <a:rPr lang="en-US" altLang="zh-TW" b="1" dirty="0" smtClean="0">
                <a:solidFill>
                  <a:srgbClr val="FF0000"/>
                </a:solidFill>
              </a:rPr>
              <a:t>Part B</a:t>
            </a:r>
            <a:r>
              <a:rPr lang="en-US" altLang="zh-TW" dirty="0" smtClean="0"/>
              <a:t>.</a:t>
            </a: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395536" y="4509120"/>
            <a:ext cx="8280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dirty="0" smtClean="0"/>
              <a:t>7. Write down the </a:t>
            </a:r>
            <a:r>
              <a:rPr lang="en-US" altLang="zh-TW" sz="3200" b="1" dirty="0" smtClean="0">
                <a:solidFill>
                  <a:srgbClr val="FF0000"/>
                </a:solidFill>
              </a:rPr>
              <a:t>questions</a:t>
            </a:r>
            <a:r>
              <a:rPr lang="en-US" altLang="zh-TW" sz="3200" dirty="0" smtClean="0"/>
              <a:t> you have chosen for every bullet point and </a:t>
            </a:r>
            <a:r>
              <a:rPr lang="en-US" altLang="zh-TW" sz="3200" b="1" dirty="0" smtClean="0">
                <a:solidFill>
                  <a:srgbClr val="FF0000"/>
                </a:solidFill>
              </a:rPr>
              <a:t>show to the class </a:t>
            </a:r>
            <a:r>
              <a:rPr lang="en-US" altLang="zh-TW" sz="3200" dirty="0" smtClean="0"/>
              <a:t>(</a:t>
            </a:r>
            <a:r>
              <a:rPr lang="en-US" altLang="zh-TW" sz="3200" b="1" dirty="0" smtClean="0">
                <a:solidFill>
                  <a:srgbClr val="FF0000"/>
                </a:solidFill>
              </a:rPr>
              <a:t>A3-size paper, </a:t>
            </a:r>
            <a:r>
              <a:rPr lang="en-US" altLang="zh-TW" sz="3200" dirty="0" smtClean="0"/>
              <a:t>marker pen and </a:t>
            </a:r>
            <a:r>
              <a:rPr lang="en-US" altLang="zh-TW" sz="3200" dirty="0" err="1" smtClean="0"/>
              <a:t>blu</a:t>
            </a:r>
            <a:r>
              <a:rPr lang="en-US" altLang="zh-TW" sz="3200" dirty="0" smtClean="0"/>
              <a:t>-tack provided) </a:t>
            </a:r>
            <a:endParaRPr lang="zh-TW" altLang="en-US" sz="3200" dirty="0"/>
          </a:p>
        </p:txBody>
      </p:sp>
      <p:sp>
        <p:nvSpPr>
          <p:cNvPr id="5" name="向下箭號圖說文字 4"/>
          <p:cNvSpPr/>
          <p:nvPr/>
        </p:nvSpPr>
        <p:spPr>
          <a:xfrm>
            <a:off x="323528" y="1628800"/>
            <a:ext cx="8064896" cy="2736304"/>
          </a:xfrm>
          <a:prstGeom prst="downArrowCallou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-1188640" y="4149080"/>
            <a:ext cx="11089232" cy="2592288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6588224" y="1196752"/>
            <a:ext cx="2088232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TW" sz="3200" b="1" dirty="0" smtClean="0">
                <a:solidFill>
                  <a:srgbClr val="FF0000"/>
                </a:solidFill>
              </a:rPr>
              <a:t>2 minutes</a:t>
            </a:r>
            <a:endParaRPr lang="zh-TW" altLang="en-US" b="1" dirty="0">
              <a:solidFill>
                <a:srgbClr val="FF0000"/>
              </a:solidFill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6948264" y="3645024"/>
            <a:ext cx="2088232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TW" sz="3200" b="1" dirty="0" smtClean="0">
                <a:solidFill>
                  <a:srgbClr val="FF0000"/>
                </a:solidFill>
              </a:rPr>
              <a:t>2 minutes</a:t>
            </a:r>
            <a:endParaRPr lang="zh-TW" altLang="en-US" b="1" dirty="0">
              <a:solidFill>
                <a:srgbClr val="FF0000"/>
              </a:solidFill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611560" y="3789040"/>
            <a:ext cx="2520280" cy="52322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altLang="zh-TW" sz="2800" b="1" dirty="0" smtClean="0">
                <a:solidFill>
                  <a:schemeClr val="bg1"/>
                </a:solidFill>
              </a:rPr>
              <a:t>Show to class</a:t>
            </a:r>
            <a:endParaRPr lang="zh-TW" alt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TW" sz="3200" dirty="0" smtClean="0"/>
              <a:t>8.  Questions in Part B shown on the screen</a:t>
            </a:r>
            <a:br>
              <a:rPr lang="en-US" altLang="zh-TW" sz="3200" dirty="0" smtClean="0"/>
            </a:br>
            <a:endParaRPr lang="zh-TW" altLang="en-US" sz="32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altLang="zh-TW" dirty="0" smtClean="0"/>
              <a:t>Part B   Individual Response</a:t>
            </a:r>
          </a:p>
          <a:p>
            <a:pPr marL="514350" indent="-514350">
              <a:buAutoNum type="arabicPeriod"/>
            </a:pPr>
            <a:r>
              <a:rPr lang="en-US" altLang="zh-TW" dirty="0" smtClean="0"/>
              <a:t>Do you use English names with your friends?</a:t>
            </a:r>
          </a:p>
          <a:p>
            <a:pPr marL="514350" indent="-514350">
              <a:buAutoNum type="arabicPeriod"/>
            </a:pPr>
            <a:r>
              <a:rPr lang="en-US" altLang="zh-TW" dirty="0" smtClean="0"/>
              <a:t>Is it important to have a special name?</a:t>
            </a:r>
          </a:p>
          <a:p>
            <a:pPr marL="514350" indent="-514350">
              <a:buAutoNum type="arabicPeriod"/>
            </a:pPr>
            <a:r>
              <a:rPr lang="en-US" altLang="zh-TW" dirty="0" smtClean="0"/>
              <a:t>Do teachers use students’ English or Chinese names?</a:t>
            </a:r>
          </a:p>
          <a:p>
            <a:pPr marL="514350" indent="-514350">
              <a:buAutoNum type="arabicPeriod"/>
            </a:pPr>
            <a:r>
              <a:rPr lang="en-US" altLang="zh-TW" b="1" dirty="0" smtClean="0"/>
              <a:t>Why do some people change their name?</a:t>
            </a:r>
          </a:p>
          <a:p>
            <a:pPr marL="514350" indent="-514350">
              <a:buAutoNum type="arabicPeriod"/>
            </a:pPr>
            <a:r>
              <a:rPr lang="en-US" altLang="zh-TW" b="1" dirty="0" smtClean="0"/>
              <a:t>Why do some names become fashionable?</a:t>
            </a:r>
          </a:p>
          <a:p>
            <a:pPr marL="514350" indent="-514350">
              <a:buAutoNum type="arabicPeriod"/>
            </a:pPr>
            <a:r>
              <a:rPr lang="en-US" altLang="zh-TW" b="1" dirty="0" smtClean="0"/>
              <a:t>What should parents consider when choosing names for their children?</a:t>
            </a:r>
          </a:p>
          <a:p>
            <a:pPr marL="514350" indent="-514350">
              <a:buAutoNum type="arabicPeriod"/>
            </a:pPr>
            <a:r>
              <a:rPr lang="en-US" altLang="zh-TW" b="1" dirty="0" smtClean="0"/>
              <a:t>What do you feel when you hear a strange name?</a:t>
            </a:r>
          </a:p>
          <a:p>
            <a:pPr marL="514350" indent="-514350">
              <a:buAutoNum type="arabicPeriod"/>
            </a:pPr>
            <a:r>
              <a:rPr lang="en-US" altLang="zh-TW" b="1" dirty="0" smtClean="0"/>
              <a:t>When did you have your first English name?</a:t>
            </a:r>
            <a:endParaRPr lang="zh-TW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Autofit/>
          </a:bodyPr>
          <a:lstStyle/>
          <a:p>
            <a:pPr algn="l"/>
            <a:r>
              <a:rPr lang="en-US" altLang="zh-TW" sz="2400" dirty="0" smtClean="0"/>
              <a:t>9. Review the bullet points in Part A and see whether the previous thinking process help you come up with the ideas</a:t>
            </a:r>
            <a:br>
              <a:rPr lang="en-US" altLang="zh-TW" sz="2400" dirty="0" smtClean="0"/>
            </a:br>
            <a:endParaRPr lang="zh-TW" altLang="en-US" sz="24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zh-TW" altLang="en-US" dirty="0"/>
          </a:p>
        </p:txBody>
      </p:sp>
      <p:sp>
        <p:nvSpPr>
          <p:cNvPr id="4" name="向下箭號圖說文字 3"/>
          <p:cNvSpPr/>
          <p:nvPr/>
        </p:nvSpPr>
        <p:spPr>
          <a:xfrm>
            <a:off x="1043608" y="1772816"/>
            <a:ext cx="3600400" cy="1512168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rgbClr val="FFFF00"/>
                </a:solidFill>
              </a:rPr>
              <a:t>Self-review</a:t>
            </a:r>
            <a:endParaRPr lang="zh-TW" altLang="en-US" sz="3600" b="1" dirty="0">
              <a:solidFill>
                <a:srgbClr val="FFFF00"/>
              </a:solidFill>
            </a:endParaRPr>
          </a:p>
        </p:txBody>
      </p:sp>
      <p:sp>
        <p:nvSpPr>
          <p:cNvPr id="5" name="菱形 4"/>
          <p:cNvSpPr/>
          <p:nvPr/>
        </p:nvSpPr>
        <p:spPr>
          <a:xfrm>
            <a:off x="1259632" y="3356992"/>
            <a:ext cx="3168352" cy="288032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rgbClr val="FFFF00"/>
                </a:solidFill>
              </a:rPr>
              <a:t>Peer-sharing</a:t>
            </a:r>
            <a:endParaRPr lang="zh-TW" altLang="en-US" sz="2400" b="1" dirty="0">
              <a:solidFill>
                <a:srgbClr val="FFFF00"/>
              </a:solidFill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4932040" y="1772816"/>
            <a:ext cx="3312368" cy="107721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TW" sz="3200" b="1" dirty="0" smtClean="0">
                <a:solidFill>
                  <a:srgbClr val="FF0000"/>
                </a:solidFill>
              </a:rPr>
              <a:t>1 minute</a:t>
            </a:r>
          </a:p>
          <a:p>
            <a:r>
              <a:rPr lang="en-US" altLang="zh-TW" sz="3200" b="1" dirty="0" smtClean="0">
                <a:solidFill>
                  <a:srgbClr val="FF0000"/>
                </a:solidFill>
              </a:rPr>
              <a:t>No talking Please!</a:t>
            </a:r>
            <a:endParaRPr lang="zh-TW" altLang="en-US" b="1" dirty="0">
              <a:solidFill>
                <a:srgbClr val="FF0000"/>
              </a:solidFill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4932040" y="4509120"/>
            <a:ext cx="3384376" cy="15696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TW" sz="3200" b="1" dirty="0" smtClean="0">
                <a:solidFill>
                  <a:srgbClr val="FF0000"/>
                </a:solidFill>
              </a:rPr>
              <a:t>1 minute</a:t>
            </a:r>
          </a:p>
          <a:p>
            <a:r>
              <a:rPr lang="en-US" altLang="zh-TW" sz="3200" b="1" dirty="0" smtClean="0">
                <a:solidFill>
                  <a:srgbClr val="FF0000"/>
                </a:solidFill>
              </a:rPr>
              <a:t>Sharing with your group-mates</a:t>
            </a:r>
            <a:endParaRPr lang="zh-TW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204365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HKDSE</a:t>
            </a:r>
            <a:br>
              <a:rPr lang="en-US" altLang="zh-CN" dirty="0" smtClean="0"/>
            </a:br>
            <a:r>
              <a:rPr lang="en-US" altLang="zh-CN" dirty="0" smtClean="0"/>
              <a:t> English Language </a:t>
            </a:r>
            <a:br>
              <a:rPr lang="en-US" altLang="zh-CN" dirty="0" smtClean="0"/>
            </a:br>
            <a:r>
              <a:rPr lang="en-US" altLang="zh-CN" dirty="0" smtClean="0"/>
              <a:t>Paper 4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51520" y="3886200"/>
            <a:ext cx="8640960" cy="1752600"/>
          </a:xfrm>
        </p:spPr>
        <p:txBody>
          <a:bodyPr>
            <a:normAutofit fontScale="92500"/>
          </a:bodyPr>
          <a:lstStyle/>
          <a:p>
            <a:r>
              <a:rPr lang="en-US" altLang="zh-TW" dirty="0" smtClean="0"/>
              <a:t>Brainstorming ideas </a:t>
            </a:r>
          </a:p>
          <a:p>
            <a:r>
              <a:rPr lang="en-US" altLang="zh-TW" dirty="0" smtClean="0"/>
              <a:t>for Part A (Group Interaction)</a:t>
            </a:r>
          </a:p>
          <a:p>
            <a:r>
              <a:rPr lang="en-US" altLang="zh-TW" dirty="0"/>
              <a:t>b</a:t>
            </a:r>
            <a:r>
              <a:rPr lang="en-US" altLang="zh-TW" dirty="0" smtClean="0"/>
              <a:t>y predicting questions in Part B (Individual Response)</a:t>
            </a: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395536" y="476672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 smtClean="0">
                <a:solidFill>
                  <a:srgbClr val="FF0000"/>
                </a:solidFill>
              </a:rPr>
              <a:t>Brief Summary</a:t>
            </a:r>
            <a:endParaRPr lang="zh-TW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10. Sharing session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sym typeface="Wingdings" pitchFamily="2" charset="2"/>
              </a:rPr>
              <a:t>Is this method useful for brainstorming ideas?</a:t>
            </a:r>
          </a:p>
          <a:p>
            <a:r>
              <a:rPr lang="en-US" altLang="zh-TW" dirty="0" smtClean="0">
                <a:sym typeface="Wingdings" pitchFamily="2" charset="2"/>
              </a:rPr>
              <a:t>Any challenging part in this lesson?</a:t>
            </a:r>
          </a:p>
          <a:p>
            <a:r>
              <a:rPr lang="en-US" altLang="zh-TW" dirty="0" smtClean="0">
                <a:sym typeface="Wingdings" pitchFamily="2" charset="2"/>
              </a:rPr>
              <a:t>What do you feel about this lesson?</a:t>
            </a:r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</p:txBody>
      </p:sp>
      <p:sp>
        <p:nvSpPr>
          <p:cNvPr id="4" name="橢圓形圖說文字 3"/>
          <p:cNvSpPr/>
          <p:nvPr/>
        </p:nvSpPr>
        <p:spPr>
          <a:xfrm>
            <a:off x="179512" y="3861048"/>
            <a:ext cx="7200800" cy="2016224"/>
          </a:xfrm>
          <a:prstGeom prst="wedgeEllipseCallout">
            <a:avLst>
              <a:gd name="adj1" fmla="val 56738"/>
              <a:gd name="adj2" fmla="val -32501"/>
            </a:avLst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467544" y="4653136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dirty="0" smtClean="0"/>
              <a:t>A1, B1 and C1 speak in front of the class</a:t>
            </a:r>
            <a:endParaRPr lang="zh-TW" altLang="en-US" sz="3200" dirty="0"/>
          </a:p>
        </p:txBody>
      </p:sp>
      <p:pic>
        <p:nvPicPr>
          <p:cNvPr id="6" name="Picture 2" descr="C:\Users\Liza\AppData\Local\Microsoft\Windows\INetCache\IE\TZ8I3YXJ\teenage-boys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2492896"/>
            <a:ext cx="2339752" cy="1565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Extended Task</a:t>
            </a:r>
            <a:endParaRPr lang="zh-TW" altLang="en-US" dirty="0"/>
          </a:p>
        </p:txBody>
      </p:sp>
      <p:sp>
        <p:nvSpPr>
          <p:cNvPr id="4" name="內容版面配置區 2"/>
          <p:cNvSpPr>
            <a:spLocks noGrp="1"/>
          </p:cNvSpPr>
          <p:nvPr>
            <p:ph idx="1"/>
          </p:nvPr>
        </p:nvSpPr>
        <p:spPr>
          <a:xfrm>
            <a:off x="251520" y="1628800"/>
            <a:ext cx="8229600" cy="452596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altLang="zh-TW" dirty="0" smtClean="0"/>
              <a:t>Part B   Short Response (50 words)</a:t>
            </a:r>
          </a:p>
          <a:p>
            <a:pPr marL="514350" indent="-514350">
              <a:buAutoNum type="arabicPeriod"/>
            </a:pPr>
            <a:r>
              <a:rPr lang="en-US" altLang="zh-TW" dirty="0" smtClean="0"/>
              <a:t>Do you use English names with your friends?</a:t>
            </a:r>
          </a:p>
          <a:p>
            <a:pPr marL="514350" indent="-514350">
              <a:buAutoNum type="arabicPeriod"/>
            </a:pPr>
            <a:r>
              <a:rPr lang="en-US" altLang="zh-TW" dirty="0" smtClean="0"/>
              <a:t>Is it important to have a special name?</a:t>
            </a:r>
          </a:p>
          <a:p>
            <a:pPr marL="514350" indent="-514350">
              <a:buAutoNum type="arabicPeriod"/>
            </a:pPr>
            <a:r>
              <a:rPr lang="en-US" altLang="zh-TW" dirty="0" smtClean="0"/>
              <a:t>Do teachers use students’ English or Chinese names?</a:t>
            </a:r>
          </a:p>
          <a:p>
            <a:pPr marL="514350" indent="-514350">
              <a:buAutoNum type="arabicPeriod"/>
            </a:pPr>
            <a:r>
              <a:rPr lang="en-US" altLang="zh-TW" b="1" dirty="0" smtClean="0"/>
              <a:t>Why do some people change their name?</a:t>
            </a:r>
          </a:p>
          <a:p>
            <a:pPr marL="514350" indent="-514350">
              <a:buAutoNum type="arabicPeriod"/>
            </a:pPr>
            <a:r>
              <a:rPr lang="en-US" altLang="zh-TW" b="1" dirty="0" smtClean="0"/>
              <a:t>Why do some names become fashionable?</a:t>
            </a:r>
          </a:p>
          <a:p>
            <a:pPr marL="514350" indent="-514350">
              <a:buAutoNum type="arabicPeriod"/>
            </a:pPr>
            <a:r>
              <a:rPr lang="en-US" altLang="zh-TW" b="1" dirty="0" smtClean="0"/>
              <a:t>What should parents consider when choosing names for their children?</a:t>
            </a:r>
          </a:p>
          <a:p>
            <a:pPr marL="514350" indent="-514350">
              <a:buAutoNum type="arabicPeriod"/>
            </a:pPr>
            <a:r>
              <a:rPr lang="en-US" altLang="zh-TW" b="1" dirty="0" smtClean="0"/>
              <a:t>What do you feel when you hear a strange name?</a:t>
            </a:r>
          </a:p>
          <a:p>
            <a:pPr marL="514350" indent="-514350">
              <a:buAutoNum type="arabicPeriod"/>
            </a:pPr>
            <a:r>
              <a:rPr lang="en-US" altLang="zh-TW" b="1" dirty="0" smtClean="0"/>
              <a:t>When did you have your first English name?</a:t>
            </a:r>
            <a:endParaRPr lang="zh-TW" altLang="en-US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6319" t="9051" r="35922" b="31100"/>
          <a:stretch>
            <a:fillRect/>
          </a:stretch>
        </p:blipFill>
        <p:spPr bwMode="auto">
          <a:xfrm>
            <a:off x="7088454" y="0"/>
            <a:ext cx="2055546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36319" t="9051" r="35922" b="31100"/>
          <a:stretch>
            <a:fillRect/>
          </a:stretch>
        </p:blipFill>
        <p:spPr bwMode="auto">
          <a:xfrm>
            <a:off x="5364088" y="1484784"/>
            <a:ext cx="2055546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38011" t="8587" r="38246" b="23300"/>
          <a:stretch>
            <a:fillRect/>
          </a:stretch>
        </p:blipFill>
        <p:spPr bwMode="auto">
          <a:xfrm>
            <a:off x="827584" y="116632"/>
            <a:ext cx="4105470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99592" y="548680"/>
            <a:ext cx="3178696" cy="1143000"/>
          </a:xfrm>
        </p:spPr>
        <p:txBody>
          <a:bodyPr/>
          <a:lstStyle/>
          <a:p>
            <a:r>
              <a:rPr lang="en-US" altLang="zh-TW" dirty="0" smtClean="0"/>
              <a:t>Pre-task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1520" y="2276872"/>
            <a:ext cx="8229600" cy="4248472"/>
          </a:xfrm>
        </p:spPr>
        <p:txBody>
          <a:bodyPr/>
          <a:lstStyle/>
          <a:p>
            <a:pPr>
              <a:buFont typeface="Wingdings"/>
              <a:buChar char="à"/>
            </a:pPr>
            <a:r>
              <a:rPr lang="en-US" altLang="zh-TW" dirty="0" smtClean="0">
                <a:sym typeface="Wingdings" pitchFamily="2" charset="2"/>
              </a:rPr>
              <a:t>English Names </a:t>
            </a:r>
          </a:p>
          <a:p>
            <a:pPr>
              <a:buNone/>
            </a:pPr>
            <a:r>
              <a:rPr lang="en-US" altLang="zh-TW" dirty="0" smtClean="0">
                <a:sym typeface="Wingdings" pitchFamily="2" charset="2"/>
              </a:rPr>
              <a:t>    you’ve heard</a:t>
            </a:r>
          </a:p>
          <a:p>
            <a:pPr>
              <a:buFont typeface="Wingdings"/>
              <a:buChar char="à"/>
            </a:pPr>
            <a:r>
              <a:rPr lang="en-US" altLang="zh-TW" dirty="0" smtClean="0">
                <a:sym typeface="Wingdings" pitchFamily="2" charset="2"/>
              </a:rPr>
              <a:t>Unusual English Names </a:t>
            </a:r>
          </a:p>
          <a:p>
            <a:pPr>
              <a:buNone/>
            </a:pPr>
            <a:r>
              <a:rPr lang="en-US" altLang="zh-TW" dirty="0" smtClean="0">
                <a:sym typeface="Wingdings" pitchFamily="2" charset="2"/>
              </a:rPr>
              <a:t>    you’ve encountered</a:t>
            </a:r>
          </a:p>
          <a:p>
            <a:pPr>
              <a:buFont typeface="Wingdings"/>
              <a:buChar char="à"/>
            </a:pPr>
            <a:r>
              <a:rPr lang="en-US" altLang="zh-TW" dirty="0" smtClean="0">
                <a:sym typeface="Wingdings" pitchFamily="2" charset="2"/>
              </a:rPr>
              <a:t>When did you have your first English name?</a:t>
            </a:r>
          </a:p>
          <a:p>
            <a:pPr>
              <a:buFont typeface="Wingdings"/>
              <a:buChar char="à"/>
            </a:pPr>
            <a:r>
              <a:rPr lang="en-US" altLang="zh-TW" dirty="0" smtClean="0">
                <a:sym typeface="Wingdings" pitchFamily="2" charset="2"/>
              </a:rPr>
              <a:t>Who give it to you?</a:t>
            </a:r>
          </a:p>
          <a:p>
            <a:pPr>
              <a:buFont typeface="Wingdings"/>
              <a:buChar char="à"/>
            </a:pPr>
            <a:r>
              <a:rPr lang="en-US" altLang="zh-TW" dirty="0" smtClean="0">
                <a:sym typeface="Wingdings" pitchFamily="2" charset="2"/>
              </a:rPr>
              <a:t>Why do you need an English name?</a:t>
            </a:r>
            <a:endParaRPr lang="zh-TW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32184" t="27950" r="38285" b="4851"/>
          <a:stretch>
            <a:fillRect/>
          </a:stretch>
        </p:blipFill>
        <p:spPr bwMode="auto">
          <a:xfrm>
            <a:off x="5364088" y="0"/>
            <a:ext cx="3672408" cy="4700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Group work</a:t>
            </a:r>
            <a:endParaRPr lang="zh-TW" altLang="en-US" b="1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TW" dirty="0" smtClean="0"/>
              <a:t>    Compare with your group-mates’ pre-task if any </a:t>
            </a:r>
            <a:r>
              <a:rPr lang="en-US" altLang="zh-TW" b="1" dirty="0" smtClean="0">
                <a:solidFill>
                  <a:srgbClr val="FF0000"/>
                </a:solidFill>
              </a:rPr>
              <a:t>common English names</a:t>
            </a:r>
            <a:r>
              <a:rPr lang="en-US" altLang="zh-TW" dirty="0" smtClean="0">
                <a:solidFill>
                  <a:srgbClr val="FF0000"/>
                </a:solidFill>
              </a:rPr>
              <a:t> </a:t>
            </a:r>
            <a:r>
              <a:rPr lang="en-US" altLang="zh-TW" dirty="0" smtClean="0"/>
              <a:t>appear twice or above  (30 seconds)</a:t>
            </a:r>
          </a:p>
          <a:p>
            <a:pPr>
              <a:buNone/>
            </a:pPr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  <a:p>
            <a:pPr>
              <a:buNone/>
            </a:pPr>
            <a:r>
              <a:rPr lang="en-US" altLang="zh-TW" dirty="0" smtClean="0"/>
              <a:t>A4, B4 and C4 report to the class</a:t>
            </a:r>
          </a:p>
          <a:p>
            <a:endParaRPr lang="zh-TW" altLang="en-US" dirty="0"/>
          </a:p>
        </p:txBody>
      </p:sp>
      <p:sp>
        <p:nvSpPr>
          <p:cNvPr id="4" name="向下箭號圖說文字 3"/>
          <p:cNvSpPr/>
          <p:nvPr/>
        </p:nvSpPr>
        <p:spPr>
          <a:xfrm>
            <a:off x="755576" y="1556792"/>
            <a:ext cx="7704856" cy="2736304"/>
          </a:xfrm>
          <a:prstGeom prst="downArrowCallou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橢圓形圖說文字 4"/>
          <p:cNvSpPr/>
          <p:nvPr/>
        </p:nvSpPr>
        <p:spPr>
          <a:xfrm>
            <a:off x="323528" y="4293096"/>
            <a:ext cx="6120680" cy="2016224"/>
          </a:xfrm>
          <a:prstGeom prst="wedgeEllipseCallout">
            <a:avLst>
              <a:gd name="adj1" fmla="val 56738"/>
              <a:gd name="adj2" fmla="val -32501"/>
            </a:avLst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50" name="Picture 2" descr="C:\Users\Liza\AppData\Local\Microsoft\Windows\INetCache\IE\TZ8I3YXJ\teenage-boys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4077072"/>
            <a:ext cx="2339752" cy="1565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Group work</a:t>
            </a:r>
            <a:endParaRPr lang="zh-TW" altLang="en-US" b="1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ln>
            <a:solidFill>
              <a:srgbClr val="FFFF00"/>
            </a:solidFill>
          </a:ln>
        </p:spPr>
        <p:txBody>
          <a:bodyPr/>
          <a:lstStyle/>
          <a:p>
            <a:pPr>
              <a:buNone/>
            </a:pPr>
            <a:r>
              <a:rPr lang="en-US" altLang="zh-TW" dirty="0" smtClean="0"/>
              <a:t>    Compare with your group-mates’ pre-task and decide </a:t>
            </a:r>
            <a:r>
              <a:rPr lang="en-US" altLang="zh-TW" b="1" dirty="0" smtClean="0">
                <a:solidFill>
                  <a:srgbClr val="FF0000"/>
                </a:solidFill>
              </a:rPr>
              <a:t>which weird English name is the most strange</a:t>
            </a:r>
            <a:r>
              <a:rPr lang="en-US" altLang="zh-TW" dirty="0" smtClean="0"/>
              <a:t>. (30 seconds)</a:t>
            </a:r>
          </a:p>
          <a:p>
            <a:pPr>
              <a:buNone/>
            </a:pPr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  <a:p>
            <a:pPr>
              <a:buNone/>
            </a:pPr>
            <a:r>
              <a:rPr lang="en-US" altLang="zh-TW" dirty="0" smtClean="0"/>
              <a:t>A3, B3 and C3 report to the class</a:t>
            </a:r>
          </a:p>
          <a:p>
            <a:endParaRPr lang="zh-TW" altLang="en-US" dirty="0"/>
          </a:p>
        </p:txBody>
      </p:sp>
      <p:sp>
        <p:nvSpPr>
          <p:cNvPr id="4" name="向下箭號圖說文字 3"/>
          <p:cNvSpPr/>
          <p:nvPr/>
        </p:nvSpPr>
        <p:spPr>
          <a:xfrm>
            <a:off x="827584" y="1556792"/>
            <a:ext cx="7704856" cy="2736304"/>
          </a:xfrm>
          <a:prstGeom prst="downArrowCallou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橢圓形圖說文字 4"/>
          <p:cNvSpPr/>
          <p:nvPr/>
        </p:nvSpPr>
        <p:spPr>
          <a:xfrm>
            <a:off x="251520" y="4221088"/>
            <a:ext cx="6120680" cy="2016224"/>
          </a:xfrm>
          <a:prstGeom prst="wedgeEllipseCallout">
            <a:avLst>
              <a:gd name="adj1" fmla="val 56738"/>
              <a:gd name="adj2" fmla="val -32501"/>
            </a:avLst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50" name="Picture 2" descr="C:\Users\Liza\AppData\Local\Microsoft\Windows\INetCache\IE\TZ8I3YXJ\teenage-boys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4077072"/>
            <a:ext cx="2339752" cy="1565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What we’re doing in this lesson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en-US" altLang="zh-TW" dirty="0" smtClean="0"/>
              <a:t>Read an article in 3 minutes while </a:t>
            </a:r>
          </a:p>
          <a:p>
            <a:pPr marL="514350" indent="-514350">
              <a:buNone/>
            </a:pPr>
            <a:r>
              <a:rPr lang="en-US" altLang="zh-TW" dirty="0" smtClean="0"/>
              <a:t>      1.1     highlighting keywords</a:t>
            </a:r>
          </a:p>
          <a:p>
            <a:pPr marL="514350" indent="-514350">
              <a:buNone/>
            </a:pPr>
            <a:r>
              <a:rPr lang="en-US" altLang="zh-TW" dirty="0" smtClean="0"/>
              <a:t>      1.2     write down the phrase relevant to   </a:t>
            </a:r>
          </a:p>
          <a:p>
            <a:pPr marL="514350" indent="-514350">
              <a:buNone/>
            </a:pPr>
            <a:r>
              <a:rPr lang="en-US" altLang="zh-TW" dirty="0" smtClean="0"/>
              <a:t>                every bullet point in Part A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n-US" altLang="zh-TW" dirty="0" smtClean="0"/>
              <a:t> Check with your group-mates the keywords and the phrases you have chosen </a:t>
            </a:r>
          </a:p>
          <a:p>
            <a:pPr marL="514350" indent="-514350">
              <a:buAutoNum type="arabicPeriod" startAt="2"/>
            </a:pPr>
            <a:r>
              <a:rPr lang="en-US" altLang="zh-TW" dirty="0" smtClean="0"/>
              <a:t> Predict questions in Part B of which the ideas can contribute to every bullet points in Part A</a:t>
            </a:r>
          </a:p>
          <a:p>
            <a:pPr marL="514350" indent="-514350">
              <a:buAutoNum type="arabicPeriod" startAt="2"/>
            </a:pPr>
            <a:r>
              <a:rPr lang="en-US" altLang="zh-TW" dirty="0" smtClean="0"/>
              <a:t> Pick up one of the group-mates’ question that you appreciate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What we’re doing in this lesson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en-US" altLang="zh-TW" dirty="0" smtClean="0"/>
              <a:t>Share your Qs with other groups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n-US" altLang="zh-TW" dirty="0" smtClean="0"/>
              <a:t>Narrow down the list of the questions your group has collected with your group-mates</a:t>
            </a:r>
            <a:endParaRPr lang="en-US" altLang="zh-TW" dirty="0"/>
          </a:p>
          <a:p>
            <a:pPr marL="514350" indent="-514350">
              <a:buAutoNum type="arabicPeriod" startAt="5"/>
            </a:pPr>
            <a:r>
              <a:rPr lang="en-US" altLang="zh-TW" dirty="0"/>
              <a:t> </a:t>
            </a:r>
            <a:r>
              <a:rPr lang="en-US" altLang="zh-TW" dirty="0" smtClean="0"/>
              <a:t>Write down the questions you have chosen for every bullet point and show to the class</a:t>
            </a:r>
          </a:p>
          <a:p>
            <a:pPr marL="514350" indent="-514350">
              <a:buAutoNum type="arabicPeriod" startAt="5"/>
            </a:pPr>
            <a:r>
              <a:rPr lang="en-US" altLang="zh-TW" dirty="0"/>
              <a:t> </a:t>
            </a:r>
            <a:r>
              <a:rPr lang="en-US" altLang="zh-TW" dirty="0" smtClean="0"/>
              <a:t>Questions in Part B shown on the screen</a:t>
            </a:r>
          </a:p>
          <a:p>
            <a:pPr marL="514350" indent="-514350">
              <a:buAutoNum type="arabicPeriod" startAt="5"/>
            </a:pPr>
            <a:r>
              <a:rPr lang="en-US" altLang="zh-TW" dirty="0"/>
              <a:t> </a:t>
            </a:r>
            <a:r>
              <a:rPr lang="en-US" altLang="zh-TW" dirty="0" smtClean="0"/>
              <a:t>Review the bullet points in Part A and see whether the previous thinking process help you come up with the ideas</a:t>
            </a:r>
          </a:p>
          <a:p>
            <a:pPr marL="514350" indent="-514350">
              <a:buAutoNum type="arabicPeriod" startAt="5"/>
            </a:pPr>
            <a:r>
              <a:rPr lang="en-US" altLang="zh-TW" dirty="0" smtClean="0"/>
              <a:t>Sharing session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6408712" cy="1512168"/>
          </a:xfrm>
        </p:spPr>
        <p:txBody>
          <a:bodyPr>
            <a:noAutofit/>
          </a:bodyPr>
          <a:lstStyle/>
          <a:p>
            <a:pPr marL="514350" indent="-514350" algn="l">
              <a:buAutoNum type="arabicPeriod"/>
            </a:pPr>
            <a:r>
              <a:rPr lang="en-US" altLang="zh-TW" sz="2400" dirty="0" smtClean="0"/>
              <a:t>Read an article in 3 minutes while </a:t>
            </a:r>
            <a:br>
              <a:rPr lang="en-US" altLang="zh-TW" sz="2400" dirty="0" smtClean="0"/>
            </a:br>
            <a:r>
              <a:rPr lang="en-US" altLang="zh-TW" sz="2400" dirty="0" smtClean="0"/>
              <a:t>      1.1     highlighting keywords</a:t>
            </a:r>
            <a:br>
              <a:rPr lang="en-US" altLang="zh-TW" sz="2400" dirty="0" smtClean="0"/>
            </a:br>
            <a:r>
              <a:rPr lang="en-US" altLang="zh-TW" sz="2400" dirty="0" smtClean="0"/>
              <a:t>      1.2     write down the phrase relevant to   </a:t>
            </a:r>
            <a:br>
              <a:rPr lang="en-US" altLang="zh-TW" sz="2400" dirty="0" smtClean="0"/>
            </a:br>
            <a:r>
              <a:rPr lang="en-US" altLang="zh-TW" sz="2400" dirty="0" smtClean="0"/>
              <a:t>                every bullet point in Part A</a:t>
            </a:r>
            <a:br>
              <a:rPr lang="en-US" altLang="zh-TW" sz="2400" dirty="0" smtClean="0"/>
            </a:br>
            <a:endParaRPr lang="zh-TW" altLang="en-US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19572" t="26088" r="24047" b="5499"/>
          <a:stretch>
            <a:fillRect/>
          </a:stretch>
        </p:blipFill>
        <p:spPr bwMode="auto">
          <a:xfrm>
            <a:off x="0" y="1772816"/>
            <a:ext cx="4601812" cy="3140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 l="21650" t="59450" r="25194" b="17450"/>
          <a:stretch>
            <a:fillRect/>
          </a:stretch>
        </p:blipFill>
        <p:spPr bwMode="auto">
          <a:xfrm>
            <a:off x="432048" y="5388779"/>
            <a:ext cx="4060423" cy="992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 l="12694" t="27950" r="63091" b="12201"/>
          <a:stretch>
            <a:fillRect/>
          </a:stretch>
        </p:blipFill>
        <p:spPr bwMode="auto">
          <a:xfrm>
            <a:off x="5183560" y="1124744"/>
            <a:ext cx="3960440" cy="5505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橢圓 6"/>
          <p:cNvSpPr/>
          <p:nvPr/>
        </p:nvSpPr>
        <p:spPr>
          <a:xfrm>
            <a:off x="4788024" y="1772816"/>
            <a:ext cx="4355976" cy="288032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橢圓 7"/>
          <p:cNvSpPr/>
          <p:nvPr/>
        </p:nvSpPr>
        <p:spPr>
          <a:xfrm>
            <a:off x="4788024" y="3068960"/>
            <a:ext cx="4355976" cy="288032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橢圓 8"/>
          <p:cNvSpPr/>
          <p:nvPr/>
        </p:nvSpPr>
        <p:spPr>
          <a:xfrm>
            <a:off x="4788024" y="4365104"/>
            <a:ext cx="4355976" cy="288032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435280" cy="850106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/>
              <a:t>Group work</a:t>
            </a:r>
            <a:r>
              <a:rPr lang="en-US" altLang="zh-TW" dirty="0" smtClean="0"/>
              <a:t> </a:t>
            </a:r>
            <a:r>
              <a:rPr lang="en-US" altLang="zh-TW" sz="2200" dirty="0" smtClean="0"/>
              <a:t/>
            </a:r>
            <a:br>
              <a:rPr lang="en-US" altLang="zh-TW" sz="2200" dirty="0" smtClean="0"/>
            </a:br>
            <a:r>
              <a:rPr lang="en-US" altLang="zh-TW" sz="2200" dirty="0" smtClean="0"/>
              <a:t>2. Check with your group-mates the keywords and the phrases you have chosen 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TW" dirty="0" smtClean="0"/>
              <a:t>    Compare with your group-mates’ keywords and phrases to see if </a:t>
            </a:r>
            <a:r>
              <a:rPr lang="en-US" altLang="zh-TW" b="1" dirty="0" smtClean="0">
                <a:solidFill>
                  <a:srgbClr val="FF0000"/>
                </a:solidFill>
              </a:rPr>
              <a:t>any of those chosen by all of you </a:t>
            </a:r>
            <a:r>
              <a:rPr lang="en-US" altLang="zh-TW" dirty="0" smtClean="0"/>
              <a:t>(30 seconds)</a:t>
            </a:r>
          </a:p>
          <a:p>
            <a:pPr>
              <a:buNone/>
            </a:pPr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  <a:p>
            <a:pPr>
              <a:buNone/>
            </a:pPr>
            <a:r>
              <a:rPr lang="en-US" altLang="zh-TW" dirty="0" smtClean="0"/>
              <a:t>A2, B2 and C2 report to the class</a:t>
            </a:r>
          </a:p>
          <a:p>
            <a:endParaRPr lang="zh-TW" altLang="en-US" dirty="0"/>
          </a:p>
        </p:txBody>
      </p:sp>
      <p:sp>
        <p:nvSpPr>
          <p:cNvPr id="4" name="向下箭號圖說文字 3"/>
          <p:cNvSpPr/>
          <p:nvPr/>
        </p:nvSpPr>
        <p:spPr>
          <a:xfrm>
            <a:off x="683568" y="1556792"/>
            <a:ext cx="7704856" cy="2736304"/>
          </a:xfrm>
          <a:prstGeom prst="downArrowCallou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橢圓形圖說文字 4"/>
          <p:cNvSpPr/>
          <p:nvPr/>
        </p:nvSpPr>
        <p:spPr>
          <a:xfrm>
            <a:off x="251520" y="4293096"/>
            <a:ext cx="6120680" cy="2016224"/>
          </a:xfrm>
          <a:prstGeom prst="wedgeEllipseCallout">
            <a:avLst>
              <a:gd name="adj1" fmla="val 56738"/>
              <a:gd name="adj2" fmla="val -32501"/>
            </a:avLst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50" name="Picture 2" descr="C:\Users\Liza\AppData\Local\Microsoft\Windows\INetCache\IE\TZ8I3YXJ\teenage-boys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4077072"/>
            <a:ext cx="2339752" cy="1565928"/>
          </a:xfrm>
          <a:prstGeom prst="rect">
            <a:avLst/>
          </a:prstGeom>
          <a:noFill/>
        </p:spPr>
      </p:pic>
      <p:sp>
        <p:nvSpPr>
          <p:cNvPr id="7" name="文字方塊 6"/>
          <p:cNvSpPr txBox="1"/>
          <p:nvPr/>
        </p:nvSpPr>
        <p:spPr>
          <a:xfrm>
            <a:off x="5508104" y="2564904"/>
            <a:ext cx="2520280" cy="52322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altLang="zh-TW" sz="2800" b="1" dirty="0" smtClean="0">
                <a:solidFill>
                  <a:schemeClr val="bg1"/>
                </a:solidFill>
              </a:rPr>
              <a:t>Show to class</a:t>
            </a:r>
            <a:endParaRPr lang="zh-TW" alt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en-US" altLang="zh-TW" sz="2400" dirty="0" smtClean="0"/>
              <a:t>3. </a:t>
            </a:r>
            <a:r>
              <a:rPr lang="en-US" altLang="zh-TW" sz="2400" b="1" dirty="0" smtClean="0">
                <a:solidFill>
                  <a:srgbClr val="FF0000"/>
                </a:solidFill>
              </a:rPr>
              <a:t>Predict </a:t>
            </a:r>
            <a:r>
              <a:rPr lang="en-US" altLang="zh-TW" sz="2400" b="1" dirty="0" err="1" smtClean="0">
                <a:solidFill>
                  <a:srgbClr val="FF0000"/>
                </a:solidFill>
              </a:rPr>
              <a:t>Wh</a:t>
            </a:r>
            <a:r>
              <a:rPr lang="en-US" altLang="zh-TW" sz="2400" b="1" dirty="0" smtClean="0">
                <a:solidFill>
                  <a:srgbClr val="FF0000"/>
                </a:solidFill>
              </a:rPr>
              <a:t>-questions in Part B </a:t>
            </a:r>
            <a:r>
              <a:rPr lang="en-US" altLang="zh-TW" sz="2400" dirty="0" smtClean="0"/>
              <a:t>of which the ideas can contribute to every bullet point in Part A</a:t>
            </a:r>
            <a:br>
              <a:rPr lang="en-US" altLang="zh-TW" sz="2400" dirty="0" smtClean="0"/>
            </a:br>
            <a:endParaRPr lang="zh-TW" altLang="en-US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12694" t="27950" r="63091" b="12201"/>
          <a:stretch>
            <a:fillRect/>
          </a:stretch>
        </p:blipFill>
        <p:spPr bwMode="auto">
          <a:xfrm>
            <a:off x="5183560" y="1124744"/>
            <a:ext cx="3960440" cy="5505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橢圓 4"/>
          <p:cNvSpPr/>
          <p:nvPr/>
        </p:nvSpPr>
        <p:spPr>
          <a:xfrm>
            <a:off x="4788024" y="2060848"/>
            <a:ext cx="4355976" cy="288032"/>
          </a:xfrm>
          <a:prstGeom prst="ellipse">
            <a:avLst/>
          </a:prstGeom>
          <a:solidFill>
            <a:srgbClr val="FFC000">
              <a:alpha val="0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4788024" y="3356992"/>
            <a:ext cx="4355976" cy="288032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橢圓 6"/>
          <p:cNvSpPr/>
          <p:nvPr/>
        </p:nvSpPr>
        <p:spPr>
          <a:xfrm>
            <a:off x="4788024" y="4653136"/>
            <a:ext cx="4355976" cy="288032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橢圓 7"/>
          <p:cNvSpPr/>
          <p:nvPr/>
        </p:nvSpPr>
        <p:spPr>
          <a:xfrm>
            <a:off x="4788024" y="5661248"/>
            <a:ext cx="4355976" cy="288032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21650" t="59450" r="31095" b="17450"/>
          <a:stretch>
            <a:fillRect/>
          </a:stretch>
        </p:blipFill>
        <p:spPr bwMode="auto">
          <a:xfrm>
            <a:off x="107504" y="1556792"/>
            <a:ext cx="4713743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字方塊 9"/>
          <p:cNvSpPr txBox="1"/>
          <p:nvPr/>
        </p:nvSpPr>
        <p:spPr>
          <a:xfrm>
            <a:off x="1115616" y="3645024"/>
            <a:ext cx="3816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The most Important key-words that your group members have agreed or learned from other groups</a:t>
            </a:r>
            <a:endParaRPr lang="zh-TW" altLang="en-US" dirty="0"/>
          </a:p>
        </p:txBody>
      </p:sp>
      <p:sp>
        <p:nvSpPr>
          <p:cNvPr id="11" name="雲朵形圖說文字 10"/>
          <p:cNvSpPr/>
          <p:nvPr/>
        </p:nvSpPr>
        <p:spPr>
          <a:xfrm>
            <a:off x="539552" y="3212976"/>
            <a:ext cx="4320480" cy="2160240"/>
          </a:xfrm>
          <a:prstGeom prst="cloudCallou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雲朵形圖說文字 11"/>
          <p:cNvSpPr/>
          <p:nvPr/>
        </p:nvSpPr>
        <p:spPr>
          <a:xfrm>
            <a:off x="-252536" y="1196752"/>
            <a:ext cx="5184576" cy="1944216"/>
          </a:xfrm>
          <a:prstGeom prst="cloudCallou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033" name="Picture 9" descr="C:\Users\Liza\AppData\Local\Microsoft\Windows\INetCache\IE\TZ8I3YXJ\thinking-man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503936"/>
            <a:ext cx="2088232" cy="2088232"/>
          </a:xfrm>
          <a:prstGeom prst="rect">
            <a:avLst/>
          </a:prstGeom>
          <a:noFill/>
        </p:spPr>
      </p:pic>
      <p:sp>
        <p:nvSpPr>
          <p:cNvPr id="20" name="文字方塊 19"/>
          <p:cNvSpPr txBox="1"/>
          <p:nvPr/>
        </p:nvSpPr>
        <p:spPr>
          <a:xfrm>
            <a:off x="2123728" y="5517232"/>
            <a:ext cx="3096344" cy="107721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TW" sz="3200" b="1" dirty="0" smtClean="0">
                <a:solidFill>
                  <a:srgbClr val="FF0000"/>
                </a:solidFill>
              </a:rPr>
              <a:t>4 minutes</a:t>
            </a:r>
          </a:p>
          <a:p>
            <a:r>
              <a:rPr lang="en-US" altLang="zh-TW" sz="3200" b="1" dirty="0" smtClean="0">
                <a:solidFill>
                  <a:srgbClr val="FF0000"/>
                </a:solidFill>
              </a:rPr>
              <a:t>Individual work</a:t>
            </a:r>
            <a:endParaRPr lang="zh-TW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1895</TotalTime>
  <Words>760</Words>
  <Application>Microsoft Office PowerPoint</Application>
  <PresentationFormat>如螢幕大小 (4:3)</PresentationFormat>
  <Paragraphs>109</Paragraphs>
  <Slides>19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19</vt:i4>
      </vt:variant>
    </vt:vector>
  </HeadingPairs>
  <TitlesOfParts>
    <vt:vector size="20" baseType="lpstr">
      <vt:lpstr>Office 佈景主題</vt:lpstr>
      <vt:lpstr>HKDSE  English Language  Paper 4</vt:lpstr>
      <vt:lpstr>Pre-task</vt:lpstr>
      <vt:lpstr>Group work</vt:lpstr>
      <vt:lpstr>Group work</vt:lpstr>
      <vt:lpstr>What we’re doing in this lesson</vt:lpstr>
      <vt:lpstr>What we’re doing in this lesson</vt:lpstr>
      <vt:lpstr>Read an article in 3 minutes while        1.1     highlighting keywords       1.2     write down the phrase relevant to                    every bullet point in Part A </vt:lpstr>
      <vt:lpstr>Group work  2. Check with your group-mates the keywords and the phrases you have chosen  </vt:lpstr>
      <vt:lpstr> 3. Predict Wh-questions in Part B of which the ideas can contribute to every bullet point in Part A </vt:lpstr>
      <vt:lpstr>Group Work 4. Pick up one of the group-mates’ question that you appreciate  </vt:lpstr>
      <vt:lpstr>Exchange (visiting other groups)</vt:lpstr>
      <vt:lpstr>Group Work 5. Share your Qs with other groups</vt:lpstr>
      <vt:lpstr>Group Work 6. Narrow down the list of the questions your group has collected with your group-mates</vt:lpstr>
      <vt:lpstr>8.  Questions in Part B shown on the screen </vt:lpstr>
      <vt:lpstr>9. Review the bullet points in Part A and see whether the previous thinking process help you come up with the ideas </vt:lpstr>
      <vt:lpstr>HKDSE  English Language  Paper 4</vt:lpstr>
      <vt:lpstr>10. Sharing session</vt:lpstr>
      <vt:lpstr>Extended Task</vt:lpstr>
      <vt:lpstr>投影片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HKDSE  English Language  Paper 4</dc:title>
  <dc:creator>Liza</dc:creator>
  <cp:lastModifiedBy>CAD12</cp:lastModifiedBy>
  <cp:revision>20</cp:revision>
  <dcterms:created xsi:type="dcterms:W3CDTF">2023-03-14T17:22:15Z</dcterms:created>
  <dcterms:modified xsi:type="dcterms:W3CDTF">2023-03-18T03:56:31Z</dcterms:modified>
</cp:coreProperties>
</file>