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76" r:id="rId5"/>
    <p:sldId id="260" r:id="rId6"/>
    <p:sldId id="259" r:id="rId7"/>
    <p:sldId id="27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8FE6879-2408-8A47-913D-85AA2B9AF494}" v="4" dt="2022-05-11T22:05:56.1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54"/>
    <p:restoredTop sz="94689"/>
  </p:normalViewPr>
  <p:slideViewPr>
    <p:cSldViewPr snapToGrid="0" snapToObjects="1">
      <p:cViewPr varScale="1">
        <p:scale>
          <a:sx n="68" d="100"/>
          <a:sy n="68" d="100"/>
        </p:scale>
        <p:origin x="7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E824-2937-F299-D37A-7233B55888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8289AA-BCAB-9A8E-EE70-05F6F45B9F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3E85E9-B4C4-9113-FE74-6DECC9661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9BA8B6-A402-C67F-A5CD-1D51D8CB9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A59A2-433C-BC8B-DF31-63FC36D9A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18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875E8-8449-FBDC-00A8-62ABB5D79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12F800-DFAD-A0E2-E43B-3E8BCBA12C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85BF9-39CA-1D08-66F5-17AD8774D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264D0-075E-3E1F-6F5A-7FD1F25B48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9AEB05-8B58-F015-4C7D-A2AA97342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781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25023E-09DC-793B-B939-690CF07FF7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BAE549-28F0-4FD7-C1FA-7573C8DBCA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388737-899F-53CC-0251-6C19A4346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D64429-EB79-819F-4673-AD06B4744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7BF8C9-B40D-F361-5B44-8D42B7BD3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172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2CD51-5773-7A5F-D3C7-56E998652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A9225-E6F1-0C93-0FBF-B2403EDF7F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9E481-6004-C424-8623-B6E8ECBA0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0D58DB-9707-3E73-7216-B172EF885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DB279-EC8C-9709-6E12-BB314137D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271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B2687-A624-AE68-ECF0-BB2102901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8F51B-7EB9-DD90-7042-E07381807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FE1BBC-5BD8-4288-2B77-1B56EEAE4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2AB68D-13CC-A49D-9C50-E8162DA9B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8D0EFB-29B9-896E-BF9B-E99AAC08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375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1C7BE-82EC-6FEF-8BC8-A98A6AC5C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DE106F-8314-0AEA-FA28-999508EDFA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9949E5-B3B6-9D63-308B-0F9B875856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1BB17B-27B0-6CA1-49DD-7653C27E4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3596F5-3F1F-7528-38C6-79DA63D2F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55398C-44F1-F1D8-DB13-8809F9C6F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164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23E16-4611-6F58-A26D-2B30A9FA8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FF2615-8F5D-7E82-E1E8-86F8B5E6E1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44F516-02FA-B631-CC9E-7A3067791B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447277-CCA3-631B-CB3A-8127DFE618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E25757-12FF-12E7-0D99-B22E22E99B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E30BF3-BF9F-2B02-C48C-D6110CA32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1DAC01-3AD0-CD2A-DCE8-C11C7F9CF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900441D-2CB8-701B-D871-1796B75FE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59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3AECD-7FDC-B01F-1784-62F3576FC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B4176-8A6C-F1E7-DC8D-44D9BB41D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0CBD6B-1EE7-4845-96CF-DA965B39B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5BB6D5-8895-24F6-277B-7FF782E5B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459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E4B75E-EC4E-3097-2161-7902E4F5D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CB61D0-5322-09C5-414C-DE3B34B16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479204-F116-43A7-527B-2CCC32F12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93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7EA6B-B34D-4B2C-C7AA-F18175249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2F6AA1-AAE6-7048-DD71-798EB3CA6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BB4045-EEF8-D01C-4027-1C21D2A1FD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B9D629-90A5-50B9-C540-ABAF0754A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F0B92E-09D9-671F-E9A9-E10D143A3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99C981-5B3E-777A-347B-7882714A1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70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D481C-8F6A-6446-4B47-901157EBC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A27A27-074F-2772-F375-518DB9D07D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355882-4059-7519-4D75-432C4A2B78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CF471F-3957-D15F-9F64-A0F8F0A93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C8A97B-68F0-E738-1BFC-ADBBAA98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A0BF2A-9870-47A7-C619-4D3DAC72C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61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328DE9-DAD4-EE13-F727-946FB0539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2A9771-F43C-8961-115B-873A80471E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A544A5-885C-D720-AC8B-BBA6200F08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F91DA-87AC-CB44-B520-294B84F3BCAD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8E996-417D-046A-20FF-9682E7BDFE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9AE6ED-86B9-F01A-2C68-5180007C90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4DDD38-AC29-C840-9E75-7F4B1ABFF3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070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enstatd.gov.hk/en/web_table.html?id=122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A2EC8F-1F0F-A1D5-FEBF-1FE1023FBD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Changes in Share Prices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75E882-2B76-D01A-F4D8-848323FAF8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F5 BAFS</a:t>
            </a:r>
          </a:p>
        </p:txBody>
      </p:sp>
    </p:spTree>
    <p:extLst>
      <p:ext uri="{BB962C8B-B14F-4D97-AF65-F5344CB8AC3E}">
        <p14:creationId xmlns:p14="http://schemas.microsoft.com/office/powerpoint/2010/main" val="417608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A018C-1AA6-108B-6378-5BCDD6BAD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a shareholder gain?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3DE67-3666-4456-7E4E-FD29FCFDB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holding shares: getting </a:t>
            </a:r>
            <a:r>
              <a:rPr lang="en-US" dirty="0" smtClean="0"/>
              <a:t>dividend (dividend </a:t>
            </a:r>
            <a:r>
              <a:rPr lang="en-US" dirty="0" smtClean="0">
                <a:sym typeface="Symbol" panose="05050102010706020507" pitchFamily="18" charset="2"/>
              </a:rPr>
              <a:t> </a:t>
            </a:r>
            <a:r>
              <a:rPr lang="en-US" dirty="0" smtClean="0">
                <a:sym typeface="Wingdings" panose="05000000000000000000" pitchFamily="2" charset="2"/>
              </a:rPr>
              <a:t> demand for shares </a:t>
            </a:r>
            <a:r>
              <a:rPr lang="en-US" dirty="0" smtClean="0">
                <a:sym typeface="Symbol" panose="05050102010706020507" pitchFamily="18" charset="2"/>
              </a:rPr>
              <a:t>)</a:t>
            </a:r>
            <a:endParaRPr lang="en-US" dirty="0"/>
          </a:p>
          <a:p>
            <a:r>
              <a:rPr lang="en-US" dirty="0"/>
              <a:t>selling shares: gain from price </a:t>
            </a:r>
            <a:r>
              <a:rPr lang="en-US" dirty="0" smtClean="0"/>
              <a:t>differential (demand for shares </a:t>
            </a:r>
            <a:r>
              <a:rPr lang="en-US" dirty="0" smtClean="0">
                <a:sym typeface="Symbol" panose="05050102010706020507" pitchFamily="18" charset="2"/>
              </a:rPr>
              <a:t> </a:t>
            </a:r>
            <a:r>
              <a:rPr lang="en-US" dirty="0" smtClean="0">
                <a:cs typeface="Myanmar Text" panose="020B0502040204020203" pitchFamily="34" charset="0"/>
                <a:sym typeface="Symbol" panose="05050102010706020507" pitchFamily="18" charset="2"/>
              </a:rPr>
              <a:t>as performance of company </a:t>
            </a:r>
            <a:r>
              <a:rPr lang="en-US" dirty="0" smtClean="0">
                <a:sym typeface="Symbol" panose="05050102010706020507" pitchFamily="18" charset="2"/>
              </a:rPr>
              <a:t>, implying dividend )</a:t>
            </a:r>
            <a:endParaRPr lang="en-US" dirty="0" smtClean="0">
              <a:sym typeface="Wingdings" panose="05000000000000000000" pitchFamily="2" charset="2"/>
            </a:endParaRPr>
          </a:p>
          <a:p>
            <a:pPr marL="407988" indent="-407988">
              <a:buNone/>
            </a:pPr>
            <a:r>
              <a:rPr lang="en-US" dirty="0" smtClean="0">
                <a:sym typeface="Wingdings" panose="05000000000000000000" pitchFamily="2" charset="2"/>
              </a:rPr>
              <a:t> </a:t>
            </a:r>
            <a:r>
              <a:rPr lang="en-US" dirty="0">
                <a:sym typeface="Wingdings" pitchFamily="2" charset="2"/>
              </a:rPr>
              <a:t>shareholders’ demand for shares is based on the RETURN from shares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1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16624-A2DA-F9A8-A3BD-B3BB484B3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would affect the returns of shareholders?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9DF423-2893-5806-94B2-8E8A7407B6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amount of dividend received</a:t>
            </a:r>
          </a:p>
          <a:p>
            <a:r>
              <a:rPr lang="en-US" dirty="0"/>
              <a:t>the profit received by the company</a:t>
            </a:r>
          </a:p>
        </p:txBody>
      </p:sp>
    </p:spTree>
    <p:extLst>
      <p:ext uri="{BB962C8B-B14F-4D97-AF65-F5344CB8AC3E}">
        <p14:creationId xmlns:p14="http://schemas.microsoft.com/office/powerpoint/2010/main" val="428228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C18322C8-51EC-BD14-4DB6-F3CE86E91241}"/>
              </a:ext>
            </a:extLst>
          </p:cNvPr>
          <p:cNvSpPr/>
          <p:nvPr/>
        </p:nvSpPr>
        <p:spPr>
          <a:xfrm>
            <a:off x="5461330" y="1374821"/>
            <a:ext cx="4890983" cy="37709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E028B4-0709-3CBD-CB2E-730304B5D018}"/>
              </a:ext>
            </a:extLst>
          </p:cNvPr>
          <p:cNvSpPr/>
          <p:nvPr/>
        </p:nvSpPr>
        <p:spPr>
          <a:xfrm>
            <a:off x="169175" y="2709639"/>
            <a:ext cx="1163235" cy="7691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Change</a:t>
            </a:r>
          </a:p>
          <a:p>
            <a:pPr algn="ctr"/>
            <a:r>
              <a:rPr lang="en-US" dirty="0" err="1"/>
              <a:t>改變因素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37A696-6D2E-2845-9DED-1BD71F03ECDD}"/>
              </a:ext>
            </a:extLst>
          </p:cNvPr>
          <p:cNvSpPr/>
          <p:nvPr/>
        </p:nvSpPr>
        <p:spPr>
          <a:xfrm>
            <a:off x="10593684" y="2063329"/>
            <a:ext cx="1458686" cy="21810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Change in share prices of the company</a:t>
            </a:r>
          </a:p>
          <a:p>
            <a:pPr algn="ctr"/>
            <a:r>
              <a:rPr lang="en-US" dirty="0" err="1"/>
              <a:t>影響企業</a:t>
            </a:r>
            <a:endParaRPr lang="en-US" dirty="0"/>
          </a:p>
          <a:p>
            <a:pPr algn="ctr"/>
            <a:r>
              <a:rPr lang="en-US" dirty="0" err="1"/>
              <a:t>股價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E20BE7E-5B5A-8026-DFFC-A27342175518}"/>
              </a:ext>
            </a:extLst>
          </p:cNvPr>
          <p:cNvGrpSpPr/>
          <p:nvPr/>
        </p:nvGrpSpPr>
        <p:grpSpPr>
          <a:xfrm>
            <a:off x="5794458" y="1884053"/>
            <a:ext cx="2337835" cy="3104956"/>
            <a:chOff x="5794458" y="2995398"/>
            <a:chExt cx="2337835" cy="310495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EC81CD4-946F-EAF2-944F-3BD81D6F2996}"/>
                </a:ext>
              </a:extLst>
            </p:cNvPr>
            <p:cNvSpPr/>
            <p:nvPr/>
          </p:nvSpPr>
          <p:spPr>
            <a:xfrm>
              <a:off x="5794458" y="2995398"/>
              <a:ext cx="1915796" cy="31049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Change in return (dividend</a:t>
              </a:r>
              <a:r>
                <a:rPr lang="zh-TW" altLang="en-US" dirty="0"/>
                <a:t> </a:t>
              </a:r>
              <a:r>
                <a:rPr lang="en-US" dirty="0"/>
                <a:t>/ expected share price) received by investors</a:t>
              </a:r>
            </a:p>
            <a:p>
              <a:pPr algn="ctr"/>
              <a:r>
                <a:rPr lang="en-US" dirty="0" err="1"/>
                <a:t>影響投資者</a:t>
              </a:r>
              <a:endParaRPr lang="en-US" dirty="0"/>
            </a:p>
            <a:p>
              <a:pPr algn="ctr"/>
              <a:r>
                <a:rPr lang="en-US" dirty="0" err="1"/>
                <a:t>的回報</a:t>
              </a:r>
              <a:endParaRPr lang="en-US" dirty="0"/>
            </a:p>
            <a:p>
              <a:pPr algn="ctr"/>
              <a:r>
                <a:rPr lang="en-US" dirty="0"/>
                <a:t>(</a:t>
              </a:r>
              <a:r>
                <a:rPr lang="en-US" dirty="0" err="1"/>
                <a:t>股息</a:t>
              </a:r>
              <a:r>
                <a:rPr lang="zh-TW" altLang="en-US" dirty="0"/>
                <a:t> </a:t>
              </a:r>
              <a:r>
                <a:rPr lang="en-US" altLang="zh-TW" dirty="0"/>
                <a:t>/</a:t>
              </a:r>
              <a:r>
                <a:rPr lang="zh-TW" altLang="en-US" dirty="0"/>
                <a:t> 預期股價</a:t>
              </a:r>
              <a:r>
                <a:rPr lang="en-US" altLang="zh-TW" dirty="0"/>
                <a:t>)</a:t>
              </a:r>
              <a:endParaRPr lang="en-US" dirty="0"/>
            </a:p>
          </p:txBody>
        </p:sp>
        <p:sp>
          <p:nvSpPr>
            <p:cNvPr id="18" name="Right Arrow 17">
              <a:extLst>
                <a:ext uri="{FF2B5EF4-FFF2-40B4-BE49-F238E27FC236}">
                  <a16:creationId xmlns:a16="http://schemas.microsoft.com/office/drawing/2014/main" id="{8810A319-3138-DAC7-A779-66E61013DD49}"/>
                </a:ext>
              </a:extLst>
            </p:cNvPr>
            <p:cNvSpPr/>
            <p:nvPr/>
          </p:nvSpPr>
          <p:spPr>
            <a:xfrm>
              <a:off x="7752968" y="4075762"/>
              <a:ext cx="379325" cy="330663"/>
            </a:xfrm>
            <a:prstGeom prst="rightArrow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DC9F795-D869-DC86-D5F8-25CF06CA657F}"/>
              </a:ext>
            </a:extLst>
          </p:cNvPr>
          <p:cNvGrpSpPr/>
          <p:nvPr/>
        </p:nvGrpSpPr>
        <p:grpSpPr>
          <a:xfrm>
            <a:off x="8145345" y="2099971"/>
            <a:ext cx="2388409" cy="2431838"/>
            <a:chOff x="8145345" y="3211316"/>
            <a:chExt cx="2388409" cy="243183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5DB295F-F443-A9F8-2DBB-3E4C540F602F}"/>
                </a:ext>
              </a:extLst>
            </p:cNvPr>
            <p:cNvSpPr/>
            <p:nvPr/>
          </p:nvSpPr>
          <p:spPr>
            <a:xfrm>
              <a:off x="8145345" y="3211316"/>
              <a:ext cx="1970315" cy="24318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Change in investors’ demand</a:t>
              </a:r>
            </a:p>
            <a:p>
              <a:pPr algn="ctr"/>
              <a:r>
                <a:rPr lang="en-US" dirty="0"/>
                <a:t>for shares of the company</a:t>
              </a:r>
            </a:p>
            <a:p>
              <a:pPr algn="ctr"/>
              <a:r>
                <a:rPr lang="en-US" dirty="0" err="1"/>
                <a:t>影響投資者</a:t>
              </a:r>
              <a:endParaRPr lang="en-US" dirty="0"/>
            </a:p>
            <a:p>
              <a:pPr algn="ctr"/>
              <a:r>
                <a:rPr lang="en-US" dirty="0" err="1"/>
                <a:t>對該企業的</a:t>
              </a:r>
              <a:endParaRPr lang="en-US" dirty="0"/>
            </a:p>
            <a:p>
              <a:pPr algn="ctr"/>
              <a:r>
                <a:rPr lang="en-US" dirty="0" err="1"/>
                <a:t>股票的需求</a:t>
              </a:r>
              <a:endParaRPr lang="en-US" dirty="0"/>
            </a:p>
          </p:txBody>
        </p:sp>
        <p:sp>
          <p:nvSpPr>
            <p:cNvPr id="19" name="Right Arrow 18">
              <a:extLst>
                <a:ext uri="{FF2B5EF4-FFF2-40B4-BE49-F238E27FC236}">
                  <a16:creationId xmlns:a16="http://schemas.microsoft.com/office/drawing/2014/main" id="{9DCE17C7-2703-85CC-0968-19F89761BC6F}"/>
                </a:ext>
              </a:extLst>
            </p:cNvPr>
            <p:cNvSpPr/>
            <p:nvPr/>
          </p:nvSpPr>
          <p:spPr>
            <a:xfrm>
              <a:off x="10154429" y="4040974"/>
              <a:ext cx="379325" cy="330663"/>
            </a:xfrm>
            <a:prstGeom prst="rightArrow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E92C7341-0D5D-97C3-94F4-79C508BD8244}"/>
              </a:ext>
            </a:extLst>
          </p:cNvPr>
          <p:cNvSpPr/>
          <p:nvPr/>
        </p:nvSpPr>
        <p:spPr>
          <a:xfrm>
            <a:off x="1378736" y="1891235"/>
            <a:ext cx="1959430" cy="2390903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7EC0422-6B97-5840-B8E1-924E75887514}"/>
              </a:ext>
            </a:extLst>
          </p:cNvPr>
          <p:cNvGrpSpPr/>
          <p:nvPr/>
        </p:nvGrpSpPr>
        <p:grpSpPr>
          <a:xfrm>
            <a:off x="1352301" y="2063329"/>
            <a:ext cx="1761995" cy="2054870"/>
            <a:chOff x="1040519" y="940527"/>
            <a:chExt cx="1761995" cy="205487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73936CC-46C4-B9E7-AADE-C00179BD02D3}"/>
                </a:ext>
              </a:extLst>
            </p:cNvPr>
            <p:cNvSpPr/>
            <p:nvPr/>
          </p:nvSpPr>
          <p:spPr>
            <a:xfrm>
              <a:off x="1307377" y="940527"/>
              <a:ext cx="1495137" cy="205487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Change in revenue</a:t>
              </a:r>
              <a:r>
                <a:rPr lang="zh-TW" altLang="en-US" dirty="0"/>
                <a:t> </a:t>
              </a:r>
              <a:r>
                <a:rPr lang="en-US" dirty="0"/>
                <a:t>/ cost of a company</a:t>
              </a:r>
            </a:p>
            <a:p>
              <a:pPr algn="ctr"/>
              <a:r>
                <a:rPr lang="en-US" dirty="0" err="1"/>
                <a:t>影響企業的</a:t>
              </a:r>
              <a:endParaRPr lang="en-US" dirty="0"/>
            </a:p>
            <a:p>
              <a:pPr algn="ctr"/>
              <a:r>
                <a:rPr lang="en-US" dirty="0" err="1"/>
                <a:t>收益</a:t>
              </a:r>
              <a:r>
                <a:rPr lang="zh-TW" altLang="en-US" dirty="0"/>
                <a:t> </a:t>
              </a:r>
              <a:r>
                <a:rPr lang="en-US" altLang="zh-TW" dirty="0"/>
                <a:t>/</a:t>
              </a:r>
              <a:r>
                <a:rPr lang="zh-TW" altLang="en-US" dirty="0"/>
                <a:t> 成本</a:t>
              </a:r>
              <a:endParaRPr lang="en-US" dirty="0"/>
            </a:p>
          </p:txBody>
        </p:sp>
        <p:sp>
          <p:nvSpPr>
            <p:cNvPr id="12" name="Right Arrow 11">
              <a:extLst>
                <a:ext uri="{FF2B5EF4-FFF2-40B4-BE49-F238E27FC236}">
                  <a16:creationId xmlns:a16="http://schemas.microsoft.com/office/drawing/2014/main" id="{B91D9CCC-ECCC-F3D5-327A-4499D83F5E45}"/>
                </a:ext>
              </a:extLst>
            </p:cNvPr>
            <p:cNvSpPr/>
            <p:nvPr/>
          </p:nvSpPr>
          <p:spPr>
            <a:xfrm flipV="1">
              <a:off x="1040519" y="1822380"/>
              <a:ext cx="352230" cy="279035"/>
            </a:xfrm>
            <a:prstGeom prst="rightArrow">
              <a:avLst>
                <a:gd name="adj1" fmla="val 50000"/>
                <a:gd name="adj2" fmla="val 4564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B6C0A9E-AE34-35AC-5B47-EA0B490A4FAC}"/>
              </a:ext>
            </a:extLst>
          </p:cNvPr>
          <p:cNvGrpSpPr/>
          <p:nvPr/>
        </p:nvGrpSpPr>
        <p:grpSpPr>
          <a:xfrm>
            <a:off x="3078789" y="2172754"/>
            <a:ext cx="2718978" cy="1663118"/>
            <a:chOff x="3100451" y="3351288"/>
            <a:chExt cx="2718978" cy="166311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DBBE474-8E54-BBD5-F4D0-39345C98BF2F}"/>
                </a:ext>
              </a:extLst>
            </p:cNvPr>
            <p:cNvGrpSpPr/>
            <p:nvPr/>
          </p:nvGrpSpPr>
          <p:grpSpPr>
            <a:xfrm>
              <a:off x="3464523" y="3351288"/>
              <a:ext cx="2354906" cy="1663118"/>
              <a:chOff x="3464523" y="3351288"/>
              <a:chExt cx="2354906" cy="166311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50FD310-E273-A7BA-15CE-346A5FB91810}"/>
                  </a:ext>
                </a:extLst>
              </p:cNvPr>
              <p:cNvSpPr/>
              <p:nvPr/>
            </p:nvSpPr>
            <p:spPr>
              <a:xfrm>
                <a:off x="3464523" y="3351288"/>
                <a:ext cx="1815365" cy="166311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Change in profitability of a company</a:t>
                </a:r>
              </a:p>
              <a:p>
                <a:pPr algn="ctr"/>
                <a:r>
                  <a:rPr lang="en-US" dirty="0" err="1"/>
                  <a:t>影響企業的</a:t>
                </a:r>
                <a:endParaRPr lang="en-US" dirty="0"/>
              </a:p>
              <a:p>
                <a:pPr algn="ctr"/>
                <a:r>
                  <a:rPr lang="en-US" dirty="0" err="1"/>
                  <a:t>盈利能力</a:t>
                </a:r>
                <a:endParaRPr lang="en-US" dirty="0"/>
              </a:p>
            </p:txBody>
          </p:sp>
          <p:sp>
            <p:nvSpPr>
              <p:cNvPr id="16" name="Right Arrow 15">
                <a:extLst>
                  <a:ext uri="{FF2B5EF4-FFF2-40B4-BE49-F238E27FC236}">
                    <a16:creationId xmlns:a16="http://schemas.microsoft.com/office/drawing/2014/main" id="{D39AF7E9-F3F5-E6BB-00FB-D9A90D5C99BC}"/>
                  </a:ext>
                </a:extLst>
              </p:cNvPr>
              <p:cNvSpPr/>
              <p:nvPr/>
            </p:nvSpPr>
            <p:spPr>
              <a:xfrm>
                <a:off x="5286744" y="4120675"/>
                <a:ext cx="532685" cy="289093"/>
              </a:xfrm>
              <a:prstGeom prst="rightArrow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Right Arrow 16">
              <a:extLst>
                <a:ext uri="{FF2B5EF4-FFF2-40B4-BE49-F238E27FC236}">
                  <a16:creationId xmlns:a16="http://schemas.microsoft.com/office/drawing/2014/main" id="{920C7BA1-4C9C-FC61-CFCF-EDE2824A6553}"/>
                </a:ext>
              </a:extLst>
            </p:cNvPr>
            <p:cNvSpPr/>
            <p:nvPr/>
          </p:nvSpPr>
          <p:spPr>
            <a:xfrm>
              <a:off x="3100451" y="4112507"/>
              <a:ext cx="364073" cy="267510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1660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meline&#10;&#10;Description automatically generated with low confidence">
            <a:extLst>
              <a:ext uri="{FF2B5EF4-FFF2-40B4-BE49-F238E27FC236}">
                <a16:creationId xmlns:a16="http://schemas.microsoft.com/office/drawing/2014/main" id="{CA253B60-7026-37A2-CEF2-815112BB6D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4" t="6843" r="7744"/>
          <a:stretch/>
        </p:blipFill>
        <p:spPr bwMode="auto">
          <a:xfrm>
            <a:off x="4019907" y="1170822"/>
            <a:ext cx="7965428" cy="51716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A421E3-9DBB-055D-3ABD-18B162469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Café de Coral Group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B06ECC7-F62D-927A-6110-67FD8E616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13570" cy="4351338"/>
          </a:xfrm>
        </p:spPr>
        <p:txBody>
          <a:bodyPr/>
          <a:lstStyle/>
          <a:p>
            <a:r>
              <a:rPr lang="en-US" dirty="0"/>
              <a:t>a publicly listed restaurant and catering group</a:t>
            </a:r>
          </a:p>
        </p:txBody>
      </p:sp>
    </p:spTree>
    <p:extLst>
      <p:ext uri="{BB962C8B-B14F-4D97-AF65-F5344CB8AC3E}">
        <p14:creationId xmlns:p14="http://schemas.microsoft.com/office/powerpoint/2010/main" val="360729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54FC56-C573-D027-A85D-3EA5D968C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take a look on interest rate in Hong Kong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B70814-628C-FB16-9132-745548CA34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https://www.censtatd.gov.hk/en/web_table.html?id=122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26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C18322C8-51EC-BD14-4DB6-F3CE86E91241}"/>
              </a:ext>
            </a:extLst>
          </p:cNvPr>
          <p:cNvSpPr/>
          <p:nvPr/>
        </p:nvSpPr>
        <p:spPr>
          <a:xfrm>
            <a:off x="5461330" y="2486166"/>
            <a:ext cx="4890983" cy="37709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E028B4-0709-3CBD-CB2E-730304B5D018}"/>
              </a:ext>
            </a:extLst>
          </p:cNvPr>
          <p:cNvSpPr/>
          <p:nvPr/>
        </p:nvSpPr>
        <p:spPr>
          <a:xfrm>
            <a:off x="169175" y="3694372"/>
            <a:ext cx="1163235" cy="7691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Change</a:t>
            </a:r>
          </a:p>
          <a:p>
            <a:pPr algn="ctr"/>
            <a:r>
              <a:rPr lang="en-US" dirty="0" err="1"/>
              <a:t>改變因素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37A696-6D2E-2845-9DED-1BD71F03ECDD}"/>
              </a:ext>
            </a:extLst>
          </p:cNvPr>
          <p:cNvSpPr/>
          <p:nvPr/>
        </p:nvSpPr>
        <p:spPr>
          <a:xfrm>
            <a:off x="10593684" y="3174674"/>
            <a:ext cx="1458686" cy="21810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Change in share prices of the company</a:t>
            </a:r>
          </a:p>
          <a:p>
            <a:pPr algn="ctr"/>
            <a:r>
              <a:rPr lang="en-US" dirty="0" err="1"/>
              <a:t>影響企業</a:t>
            </a:r>
            <a:endParaRPr lang="en-US" dirty="0"/>
          </a:p>
          <a:p>
            <a:pPr algn="ctr"/>
            <a:r>
              <a:rPr lang="en-US" dirty="0" err="1"/>
              <a:t>股價</a:t>
            </a:r>
            <a:endParaRPr lang="en-US" dirty="0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4F7FB484-048E-8C54-E0D6-70AEB340F29B}"/>
              </a:ext>
            </a:extLst>
          </p:cNvPr>
          <p:cNvSpPr/>
          <p:nvPr/>
        </p:nvSpPr>
        <p:spPr>
          <a:xfrm>
            <a:off x="1394705" y="3897399"/>
            <a:ext cx="4357039" cy="434358"/>
          </a:xfrm>
          <a:prstGeom prst="rightArrow">
            <a:avLst>
              <a:gd name="adj1" fmla="val 44341"/>
              <a:gd name="adj2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E20BE7E-5B5A-8026-DFFC-A27342175518}"/>
              </a:ext>
            </a:extLst>
          </p:cNvPr>
          <p:cNvGrpSpPr/>
          <p:nvPr/>
        </p:nvGrpSpPr>
        <p:grpSpPr>
          <a:xfrm>
            <a:off x="5794458" y="2995398"/>
            <a:ext cx="2337835" cy="3104956"/>
            <a:chOff x="5794458" y="2995398"/>
            <a:chExt cx="2337835" cy="310495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EC81CD4-946F-EAF2-944F-3BD81D6F2996}"/>
                </a:ext>
              </a:extLst>
            </p:cNvPr>
            <p:cNvSpPr/>
            <p:nvPr/>
          </p:nvSpPr>
          <p:spPr>
            <a:xfrm>
              <a:off x="5794458" y="2995398"/>
              <a:ext cx="1915796" cy="310495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Change in return (dividend</a:t>
              </a:r>
              <a:r>
                <a:rPr lang="zh-TW" altLang="en-US" dirty="0"/>
                <a:t> </a:t>
              </a:r>
              <a:r>
                <a:rPr lang="en-US" dirty="0"/>
                <a:t>/ expected share price) received by investors</a:t>
              </a:r>
            </a:p>
            <a:p>
              <a:pPr algn="ctr"/>
              <a:r>
                <a:rPr lang="en-US" dirty="0" err="1"/>
                <a:t>影響投資者</a:t>
              </a:r>
              <a:endParaRPr lang="en-US" dirty="0"/>
            </a:p>
            <a:p>
              <a:pPr algn="ctr"/>
              <a:r>
                <a:rPr lang="en-US" dirty="0" err="1"/>
                <a:t>的回報</a:t>
              </a:r>
              <a:endParaRPr lang="en-US" dirty="0"/>
            </a:p>
            <a:p>
              <a:pPr algn="ctr"/>
              <a:r>
                <a:rPr lang="en-US" dirty="0"/>
                <a:t>(</a:t>
              </a:r>
              <a:r>
                <a:rPr lang="en-US" dirty="0" err="1"/>
                <a:t>股息</a:t>
              </a:r>
              <a:r>
                <a:rPr lang="zh-TW" altLang="en-US" dirty="0"/>
                <a:t> </a:t>
              </a:r>
              <a:r>
                <a:rPr lang="en-US" altLang="zh-TW" dirty="0"/>
                <a:t>/</a:t>
              </a:r>
              <a:r>
                <a:rPr lang="zh-TW" altLang="en-US" dirty="0"/>
                <a:t> 預期股價</a:t>
              </a:r>
              <a:r>
                <a:rPr lang="en-US" altLang="zh-TW" dirty="0"/>
                <a:t>)</a:t>
              </a:r>
              <a:endParaRPr lang="en-US" dirty="0"/>
            </a:p>
          </p:txBody>
        </p:sp>
        <p:sp>
          <p:nvSpPr>
            <p:cNvPr id="18" name="Right Arrow 17">
              <a:extLst>
                <a:ext uri="{FF2B5EF4-FFF2-40B4-BE49-F238E27FC236}">
                  <a16:creationId xmlns:a16="http://schemas.microsoft.com/office/drawing/2014/main" id="{8810A319-3138-DAC7-A779-66E61013DD49}"/>
                </a:ext>
              </a:extLst>
            </p:cNvPr>
            <p:cNvSpPr/>
            <p:nvPr/>
          </p:nvSpPr>
          <p:spPr>
            <a:xfrm>
              <a:off x="7752968" y="3677453"/>
              <a:ext cx="379325" cy="330663"/>
            </a:xfrm>
            <a:prstGeom prst="rightArrow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DC9F795-D869-DC86-D5F8-25CF06CA657F}"/>
              </a:ext>
            </a:extLst>
          </p:cNvPr>
          <p:cNvGrpSpPr/>
          <p:nvPr/>
        </p:nvGrpSpPr>
        <p:grpSpPr>
          <a:xfrm>
            <a:off x="8145345" y="3211316"/>
            <a:ext cx="2388409" cy="2431838"/>
            <a:chOff x="8145345" y="3211316"/>
            <a:chExt cx="2388409" cy="243183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5DB295F-F443-A9F8-2DBB-3E4C540F602F}"/>
                </a:ext>
              </a:extLst>
            </p:cNvPr>
            <p:cNvSpPr/>
            <p:nvPr/>
          </p:nvSpPr>
          <p:spPr>
            <a:xfrm>
              <a:off x="8145345" y="3211316"/>
              <a:ext cx="1970315" cy="24318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Change in investors’ demand</a:t>
              </a:r>
            </a:p>
            <a:p>
              <a:pPr algn="ctr"/>
              <a:r>
                <a:rPr lang="en-US" dirty="0"/>
                <a:t>for shares of the company</a:t>
              </a:r>
            </a:p>
            <a:p>
              <a:pPr algn="ctr"/>
              <a:r>
                <a:rPr lang="en-US" dirty="0" err="1"/>
                <a:t>影響投資者</a:t>
              </a:r>
              <a:endParaRPr lang="en-US" dirty="0"/>
            </a:p>
            <a:p>
              <a:pPr algn="ctr"/>
              <a:r>
                <a:rPr lang="en-US" dirty="0" err="1"/>
                <a:t>對該企業的</a:t>
              </a:r>
              <a:endParaRPr lang="en-US" dirty="0"/>
            </a:p>
            <a:p>
              <a:pPr algn="ctr"/>
              <a:r>
                <a:rPr lang="en-US" dirty="0" err="1"/>
                <a:t>股票的需求</a:t>
              </a:r>
              <a:endParaRPr lang="en-US" dirty="0"/>
            </a:p>
          </p:txBody>
        </p:sp>
        <p:sp>
          <p:nvSpPr>
            <p:cNvPr id="19" name="Right Arrow 18">
              <a:extLst>
                <a:ext uri="{FF2B5EF4-FFF2-40B4-BE49-F238E27FC236}">
                  <a16:creationId xmlns:a16="http://schemas.microsoft.com/office/drawing/2014/main" id="{9DCE17C7-2703-85CC-0968-19F89761BC6F}"/>
                </a:ext>
              </a:extLst>
            </p:cNvPr>
            <p:cNvSpPr/>
            <p:nvPr/>
          </p:nvSpPr>
          <p:spPr>
            <a:xfrm>
              <a:off x="10154429" y="3677453"/>
              <a:ext cx="379325" cy="330663"/>
            </a:xfrm>
            <a:prstGeom prst="rightArrow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E92C7341-0D5D-97C3-94F4-79C508BD8244}"/>
              </a:ext>
            </a:extLst>
          </p:cNvPr>
          <p:cNvSpPr/>
          <p:nvPr/>
        </p:nvSpPr>
        <p:spPr>
          <a:xfrm>
            <a:off x="1066800" y="783770"/>
            <a:ext cx="1959430" cy="239090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7EC0422-6B97-5840-B8E1-924E75887514}"/>
              </a:ext>
            </a:extLst>
          </p:cNvPr>
          <p:cNvGrpSpPr/>
          <p:nvPr/>
        </p:nvGrpSpPr>
        <p:grpSpPr>
          <a:xfrm>
            <a:off x="970528" y="940527"/>
            <a:ext cx="1880430" cy="2707711"/>
            <a:chOff x="970528" y="940527"/>
            <a:chExt cx="1880430" cy="2707711"/>
          </a:xfrm>
        </p:grpSpPr>
        <p:sp>
          <p:nvSpPr>
            <p:cNvPr id="12" name="Right Arrow 11">
              <a:extLst>
                <a:ext uri="{FF2B5EF4-FFF2-40B4-BE49-F238E27FC236}">
                  <a16:creationId xmlns:a16="http://schemas.microsoft.com/office/drawing/2014/main" id="{B91D9CCC-ECCC-F3D5-327A-4499D83F5E45}"/>
                </a:ext>
              </a:extLst>
            </p:cNvPr>
            <p:cNvSpPr/>
            <p:nvPr/>
          </p:nvSpPr>
          <p:spPr>
            <a:xfrm rot="17536118" flipV="1">
              <a:off x="813096" y="3211771"/>
              <a:ext cx="593899" cy="279035"/>
            </a:xfrm>
            <a:prstGeom prst="rightArrow">
              <a:avLst>
                <a:gd name="adj1" fmla="val 50000"/>
                <a:gd name="adj2" fmla="val 4564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73936CC-46C4-B9E7-AADE-C00179BD02D3}"/>
                </a:ext>
              </a:extLst>
            </p:cNvPr>
            <p:cNvSpPr/>
            <p:nvPr/>
          </p:nvSpPr>
          <p:spPr>
            <a:xfrm>
              <a:off x="1228987" y="940527"/>
              <a:ext cx="1621971" cy="205487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Change in revenue</a:t>
              </a:r>
              <a:r>
                <a:rPr lang="zh-TW" altLang="en-US" dirty="0"/>
                <a:t> </a:t>
              </a:r>
              <a:r>
                <a:rPr lang="en-US" dirty="0"/>
                <a:t>/ cost of a company</a:t>
              </a:r>
            </a:p>
            <a:p>
              <a:pPr algn="ctr"/>
              <a:r>
                <a:rPr lang="en-US" dirty="0" err="1"/>
                <a:t>影響企業的</a:t>
              </a:r>
              <a:endParaRPr lang="en-US" dirty="0"/>
            </a:p>
            <a:p>
              <a:pPr algn="ctr"/>
              <a:r>
                <a:rPr lang="en-US" dirty="0" err="1"/>
                <a:t>收益</a:t>
              </a:r>
              <a:r>
                <a:rPr lang="zh-TW" altLang="en-US" dirty="0"/>
                <a:t> </a:t>
              </a:r>
              <a:r>
                <a:rPr lang="en-US" altLang="zh-TW" dirty="0"/>
                <a:t>/</a:t>
              </a:r>
              <a:r>
                <a:rPr lang="zh-TW" altLang="en-US" dirty="0"/>
                <a:t> 成本</a:t>
              </a:r>
              <a:endParaRPr lang="en-US" dirty="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B6C0A9E-AE34-35AC-5B47-EA0B490A4FAC}"/>
              </a:ext>
            </a:extLst>
          </p:cNvPr>
          <p:cNvGrpSpPr/>
          <p:nvPr/>
        </p:nvGrpSpPr>
        <p:grpSpPr>
          <a:xfrm>
            <a:off x="2918415" y="1164188"/>
            <a:ext cx="2995345" cy="1887308"/>
            <a:chOff x="2918415" y="1164188"/>
            <a:chExt cx="2995345" cy="188730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8DBBE474-8E54-BBD5-F4D0-39345C98BF2F}"/>
                </a:ext>
              </a:extLst>
            </p:cNvPr>
            <p:cNvGrpSpPr/>
            <p:nvPr/>
          </p:nvGrpSpPr>
          <p:grpSpPr>
            <a:xfrm>
              <a:off x="3385148" y="1164188"/>
              <a:ext cx="2528612" cy="1887308"/>
              <a:chOff x="3385148" y="1164188"/>
              <a:chExt cx="2528612" cy="188730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50FD310-E273-A7BA-15CE-346A5FB91810}"/>
                  </a:ext>
                </a:extLst>
              </p:cNvPr>
              <p:cNvSpPr/>
              <p:nvPr/>
            </p:nvSpPr>
            <p:spPr>
              <a:xfrm>
                <a:off x="3385148" y="1164188"/>
                <a:ext cx="1927740" cy="166311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/>
                  <a:t>Change in profitability of a company</a:t>
                </a:r>
              </a:p>
              <a:p>
                <a:pPr algn="ctr"/>
                <a:r>
                  <a:rPr lang="en-US" dirty="0" err="1"/>
                  <a:t>影響企業的</a:t>
                </a:r>
                <a:endParaRPr lang="en-US" dirty="0"/>
              </a:p>
              <a:p>
                <a:pPr algn="ctr"/>
                <a:r>
                  <a:rPr lang="en-US" dirty="0" err="1"/>
                  <a:t>盈利能力</a:t>
                </a:r>
                <a:endParaRPr lang="en-US" dirty="0"/>
              </a:p>
            </p:txBody>
          </p:sp>
          <p:sp>
            <p:nvSpPr>
              <p:cNvPr id="16" name="Right Arrow 15">
                <a:extLst>
                  <a:ext uri="{FF2B5EF4-FFF2-40B4-BE49-F238E27FC236}">
                    <a16:creationId xmlns:a16="http://schemas.microsoft.com/office/drawing/2014/main" id="{D39AF7E9-F3F5-E6BB-00FB-D9A90D5C99BC}"/>
                  </a:ext>
                </a:extLst>
              </p:cNvPr>
              <p:cNvSpPr/>
              <p:nvPr/>
            </p:nvSpPr>
            <p:spPr>
              <a:xfrm rot="3130508">
                <a:off x="5211284" y="2349020"/>
                <a:ext cx="1115859" cy="289093"/>
              </a:xfrm>
              <a:prstGeom prst="rightArrow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Right Arrow 16">
              <a:extLst>
                <a:ext uri="{FF2B5EF4-FFF2-40B4-BE49-F238E27FC236}">
                  <a16:creationId xmlns:a16="http://schemas.microsoft.com/office/drawing/2014/main" id="{920C7BA1-4C9C-FC61-CFCF-EDE2824A6553}"/>
                </a:ext>
              </a:extLst>
            </p:cNvPr>
            <p:cNvSpPr/>
            <p:nvPr/>
          </p:nvSpPr>
          <p:spPr>
            <a:xfrm>
              <a:off x="2918415" y="1822548"/>
              <a:ext cx="364073" cy="267510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899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 animBg="1"/>
      <p:bldP spid="2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240</Words>
  <Application>Microsoft Office PowerPoint</Application>
  <PresentationFormat>Widescreen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新細明體</vt:lpstr>
      <vt:lpstr>Arial</vt:lpstr>
      <vt:lpstr>Calibri</vt:lpstr>
      <vt:lpstr>Calibri Light</vt:lpstr>
      <vt:lpstr>Myanmar Text</vt:lpstr>
      <vt:lpstr>Symbol</vt:lpstr>
      <vt:lpstr>Wingdings</vt:lpstr>
      <vt:lpstr>Office Theme</vt:lpstr>
      <vt:lpstr>Changes in Share Prices</vt:lpstr>
      <vt:lpstr>How do a shareholder gain?</vt:lpstr>
      <vt:lpstr>What would affect the returns of shareholders?</vt:lpstr>
      <vt:lpstr>PowerPoint Presentation</vt:lpstr>
      <vt:lpstr>Café de Coral Group</vt:lpstr>
      <vt:lpstr>Let’s take a look on interest rate in Hong Kong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Changes in Share Prices</dc:title>
  <dc:creator>CHUNG WAI TAK</dc:creator>
  <cp:lastModifiedBy>CHUNG WAI TAK</cp:lastModifiedBy>
  <cp:revision>3</cp:revision>
  <dcterms:created xsi:type="dcterms:W3CDTF">2022-05-11T18:00:51Z</dcterms:created>
  <dcterms:modified xsi:type="dcterms:W3CDTF">2022-05-12T00:53:44Z</dcterms:modified>
</cp:coreProperties>
</file>