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8" r:id="rId1"/>
  </p:sldMasterIdLst>
  <p:notesMasterIdLst>
    <p:notesMasterId r:id="rId14"/>
  </p:notesMasterIdLst>
  <p:sldIdLst>
    <p:sldId id="256" r:id="rId2"/>
    <p:sldId id="317" r:id="rId3"/>
    <p:sldId id="321" r:id="rId4"/>
    <p:sldId id="350" r:id="rId5"/>
    <p:sldId id="325" r:id="rId6"/>
    <p:sldId id="326" r:id="rId7"/>
    <p:sldId id="332" r:id="rId8"/>
    <p:sldId id="328" r:id="rId9"/>
    <p:sldId id="329" r:id="rId10"/>
    <p:sldId id="327" r:id="rId11"/>
    <p:sldId id="330" r:id="rId12"/>
    <p:sldId id="34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75599D-9697-D342-A208-5238EA1FCCEC}" v="1" dt="2022-06-03T03:49:18.7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42"/>
    <p:restoredTop sz="94762"/>
  </p:normalViewPr>
  <p:slideViewPr>
    <p:cSldViewPr snapToGrid="0" snapToObjects="1">
      <p:cViewPr varScale="1">
        <p:scale>
          <a:sx n="101" d="100"/>
          <a:sy n="101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55350F-0D19-7748-BF76-3C013BBB8384}" type="datetimeFigureOut">
              <a:rPr kumimoji="1" lang="zh-HK" altLang="en-US" smtClean="0"/>
              <a:t>6/7/2022</a:t>
            </a:fld>
            <a:endParaRPr kumimoji="1" lang="zh-HK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TW" altLang="en-US"/>
              <a:t>按一下以編輯母片文字樣式</a:t>
            </a:r>
          </a:p>
          <a:p>
            <a:pPr lvl="1"/>
            <a:r>
              <a:rPr kumimoji="1" lang="zh-TW" altLang="en-US"/>
              <a:t>第二層</a:t>
            </a:r>
          </a:p>
          <a:p>
            <a:pPr lvl="2"/>
            <a:r>
              <a:rPr kumimoji="1" lang="zh-TW" altLang="en-US"/>
              <a:t>第三層</a:t>
            </a:r>
          </a:p>
          <a:p>
            <a:pPr lvl="3"/>
            <a:r>
              <a:rPr kumimoji="1" lang="zh-TW" altLang="en-US"/>
              <a:t>第四層</a:t>
            </a:r>
          </a:p>
          <a:p>
            <a:pPr lvl="4"/>
            <a:r>
              <a:rPr kumimoji="1" lang="zh-TW" altLang="en-US"/>
              <a:t>第五層</a:t>
            </a:r>
            <a:endParaRPr kumimoji="1"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84C28-3C7C-C340-9872-C0EE84F170F1}" type="slidenum">
              <a:rPr kumimoji="1" lang="zh-HK" altLang="en-US" smtClean="0"/>
              <a:t>‹#›</a:t>
            </a:fld>
            <a:endParaRPr kumimoji="1" lang="zh-HK" altLang="en-US"/>
          </a:p>
        </p:txBody>
      </p:sp>
    </p:spTree>
    <p:extLst>
      <p:ext uri="{BB962C8B-B14F-4D97-AF65-F5344CB8AC3E}">
        <p14:creationId xmlns:p14="http://schemas.microsoft.com/office/powerpoint/2010/main" val="773292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35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397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標題與輔助字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920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述 (含輔助字幕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97733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6889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666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3448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1826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776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757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38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461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243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133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019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13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529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191EA-79E4-9F47-923B-F197CB78B758}" type="datetimeFigureOut">
              <a:rPr lang="en-US" smtClean="0"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C57E4-536D-5841-840C-DFE935BA6E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2674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  <p:sldLayoutId id="2147483852" r:id="rId14"/>
    <p:sldLayoutId id="2147483853" r:id="rId15"/>
    <p:sldLayoutId id="2147483854" r:id="rId16"/>
    <p:sldLayoutId id="2147483855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16742-C32F-C905-3699-C74ED173B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1621971"/>
            <a:ext cx="9951929" cy="1825096"/>
          </a:xfrm>
        </p:spPr>
        <p:txBody>
          <a:bodyPr>
            <a:normAutofit/>
          </a:bodyPr>
          <a:lstStyle/>
          <a:p>
            <a:r>
              <a:rPr lang="en-US" dirty="0"/>
              <a:t>Lesson Plan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BDCA0FB3-7964-4161-BB8B-0BFF66D176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682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91219-AD5F-6C39-9888-D7717E898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034E6E-4105-1663-9EF4-D10B46D46B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Mark the answers of each group using visualizers to provide feedback and scaffolding (discernment).</a:t>
            </a:r>
          </a:p>
          <a:p>
            <a:r>
              <a:rPr lang="en-US" dirty="0"/>
              <a:t>Give the sample answers to students for marking, assessing their abilities in discernment.</a:t>
            </a:r>
          </a:p>
        </p:txBody>
      </p:sp>
    </p:spTree>
    <p:extLst>
      <p:ext uri="{BB962C8B-B14F-4D97-AF65-F5344CB8AC3E}">
        <p14:creationId xmlns:p14="http://schemas.microsoft.com/office/powerpoint/2010/main" val="36542569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, table&#10;&#10;Description automatically generated with medium confidence">
            <a:extLst>
              <a:ext uri="{FF2B5EF4-FFF2-40B4-BE49-F238E27FC236}">
                <a16:creationId xmlns:a16="http://schemas.microsoft.com/office/drawing/2014/main" id="{F53E45CA-6A17-8762-0D58-21F980741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942" y="0"/>
            <a:ext cx="9120116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0BDB18-7BB7-AE84-457B-377FB8E088F6}"/>
              </a:ext>
            </a:extLst>
          </p:cNvPr>
          <p:cNvSpPr txBox="1"/>
          <p:nvPr/>
        </p:nvSpPr>
        <p:spPr>
          <a:xfrm>
            <a:off x="7465959" y="4179368"/>
            <a:ext cx="10086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1"/>
                </a:solidFill>
              </a:rPr>
              <a:t>&lt;…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AD53E5-97A9-BB0C-9EA8-64551D37BB5A}"/>
              </a:ext>
            </a:extLst>
          </p:cNvPr>
          <p:cNvSpPr txBox="1"/>
          <p:nvPr/>
        </p:nvSpPr>
        <p:spPr>
          <a:xfrm>
            <a:off x="5998028" y="2165510"/>
            <a:ext cx="10086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1"/>
                </a:solidFill>
              </a:rPr>
              <a:t>&lt;…</a:t>
            </a:r>
          </a:p>
        </p:txBody>
      </p:sp>
    </p:spTree>
    <p:extLst>
      <p:ext uri="{BB962C8B-B14F-4D97-AF65-F5344CB8AC3E}">
        <p14:creationId xmlns:p14="http://schemas.microsoft.com/office/powerpoint/2010/main" val="1403266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91219-AD5F-6C39-9888-D7717E898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034E6E-4105-1663-9EF4-D10B46D46B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Mark the answers of each group using visualizers to provide feedback and scaffolding (discernment).</a:t>
            </a:r>
          </a:p>
          <a:p>
            <a:r>
              <a:rPr lang="en-US" dirty="0"/>
              <a:t>Give the sample answers to students for marking, assessing their abilities in discernment.</a:t>
            </a:r>
          </a:p>
        </p:txBody>
      </p:sp>
    </p:spTree>
    <p:extLst>
      <p:ext uri="{BB962C8B-B14F-4D97-AF65-F5344CB8AC3E}">
        <p14:creationId xmlns:p14="http://schemas.microsoft.com/office/powerpoint/2010/main" val="2622083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98F03-7891-BF5E-8B80-7ADA7ABBF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</p:spPr>
        <p:txBody>
          <a:bodyPr>
            <a:normAutofit/>
          </a:bodyPr>
          <a:lstStyle/>
          <a:p>
            <a:r>
              <a:rPr lang="en-US" dirty="0"/>
              <a:t>objects of learning </a:t>
            </a:r>
            <a:r>
              <a:rPr lang="en-US" dirty="0" err="1"/>
              <a:t>教學內容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A4E2F-4E27-FC4E-66E3-9AED849375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2" y="2194560"/>
            <a:ext cx="6869687" cy="4193361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Model of how a factor affects the share prices </a:t>
            </a:r>
            <a:r>
              <a:rPr lang="en-US" dirty="0" err="1"/>
              <a:t>單一因素如何影響股票價格的模型</a:t>
            </a:r>
            <a:endParaRPr lang="en-US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[After the lesson, students should be able to </a:t>
            </a:r>
            <a:r>
              <a:rPr lang="en-US" dirty="0" err="1"/>
              <a:t>學生應能在課後</a:t>
            </a:r>
            <a:endParaRPr lang="en-US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identify the major factors affecting share prices </a:t>
            </a:r>
            <a:r>
              <a:rPr lang="en-US" dirty="0" err="1"/>
              <a:t>分辨各項影響股票價格的因素</a:t>
            </a:r>
            <a:endParaRPr lang="en-US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explain how the factors affecting the return of the shareholders and thus share prices </a:t>
            </a:r>
            <a:r>
              <a:rPr lang="en-US" dirty="0" err="1"/>
              <a:t>說明各因素如何影響股東的回報以至股票的價格</a:t>
            </a:r>
            <a:r>
              <a:rPr lang="en-US" dirty="0"/>
              <a:t> ]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/>
              <a:t>Reasons to select the object </a:t>
            </a:r>
            <a:r>
              <a:rPr lang="en-US" dirty="0" err="1"/>
              <a:t>選取此內容的原因</a:t>
            </a:r>
            <a:r>
              <a:rPr lang="zh-TW" altLang="en-US" dirty="0"/>
              <a:t>：</a:t>
            </a:r>
            <a:endParaRPr lang="en-US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The model is worthy to be learned because it empowers students to </a:t>
            </a:r>
            <a:r>
              <a:rPr lang="en-US" dirty="0" err="1"/>
              <a:t>analyse</a:t>
            </a:r>
            <a:r>
              <a:rPr lang="en-US" dirty="0"/>
              <a:t> the effect of any factor given on share prices.  </a:t>
            </a:r>
            <a:r>
              <a:rPr lang="en-US" dirty="0" err="1"/>
              <a:t>此模型能讓學生學習分析單一因素如何影響股票價格</a:t>
            </a:r>
            <a:endParaRPr lang="en-US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/>
              <a:t>It also enables students to have a sense on how to use his/her savings to invest in the future. </a:t>
            </a:r>
            <a:r>
              <a:rPr lang="en-US" dirty="0" err="1"/>
              <a:t>能提升學生利用儲蓄作未來投資之用的意識</a:t>
            </a:r>
            <a:endParaRPr lang="en-US" dirty="0"/>
          </a:p>
        </p:txBody>
      </p:sp>
      <p:pic>
        <p:nvPicPr>
          <p:cNvPr id="7" name="Graphic 6" descr="Classroom">
            <a:extLst>
              <a:ext uri="{FF2B5EF4-FFF2-40B4-BE49-F238E27FC236}">
                <a16:creationId xmlns:a16="http://schemas.microsoft.com/office/drawing/2014/main" id="{C3D7D88C-228E-FF24-577B-311B94B15F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25931" y="2272748"/>
            <a:ext cx="3639337" cy="363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503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073AAC1C-72C1-F7B3-D771-B3439006B9F9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3385457" y="391597"/>
            <a:ext cx="8229600" cy="91440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TW" sz="3600" dirty="0">
                <a:latin typeface="Arial Narrow" panose="020B0604020202020204" pitchFamily="34" charset="0"/>
              </a:rPr>
              <a:t>Teaching Plan &amp; the use of Pattern of Variation</a:t>
            </a:r>
          </a:p>
        </p:txBody>
      </p:sp>
      <p:graphicFrame>
        <p:nvGraphicFramePr>
          <p:cNvPr id="5" name="Group 3">
            <a:extLst>
              <a:ext uri="{FF2B5EF4-FFF2-40B4-BE49-F238E27FC236}">
                <a16:creationId xmlns:a16="http://schemas.microsoft.com/office/drawing/2014/main" id="{BC050092-4EC8-C19D-A490-B3D34355B82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10641566"/>
              </p:ext>
            </p:extLst>
          </p:nvPr>
        </p:nvGraphicFramePr>
        <p:xfrm>
          <a:off x="457200" y="2023563"/>
          <a:ext cx="11277600" cy="4442840"/>
        </p:xfrm>
        <a:graphic>
          <a:graphicData uri="http://schemas.openxmlformats.org/drawingml/2006/table">
            <a:tbl>
              <a:tblPr/>
              <a:tblGrid>
                <a:gridCol w="190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24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新細明體" pitchFamily="18" charset="-120"/>
                        </a:rPr>
                        <a:t>Activity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新細明體" pitchFamily="18" charset="-120"/>
                        </a:rPr>
                        <a:t>Critical aspect(s) be discerned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新細明體" pitchFamily="18" charset="-120"/>
                        </a:rPr>
                        <a:t>Varied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新細明體" pitchFamily="18" charset="-120"/>
                        </a:rPr>
                        <a:t>Kept constant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2469">
                <a:tc>
                  <a:txBody>
                    <a:bodyPr/>
                    <a:lstStyle/>
                    <a:p>
                      <a:pPr marL="9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新細明體" pitchFamily="18" charset="-120"/>
                        </a:rPr>
                        <a:t>Questioning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1" lang="en-US" altLang="zh-TW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</a:rPr>
                        <a:t>the relationship between company’s net profit, shareholders’ dividend, and share price of the company</a:t>
                      </a:r>
                      <a:endParaRPr kumimoji="1" lang="zh-TW" altLang="zh-TW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新細明體" pitchFamily="18" charset="-120"/>
                        </a:rPr>
                        <a:t>---</a:t>
                      </a:r>
                      <a:endParaRPr kumimoji="1" lang="zh-TW" altLang="zh-TW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新細明體" pitchFamily="18" charset="-120"/>
                        </a:rPr>
                        <a:t>---</a:t>
                      </a:r>
                      <a:endParaRPr kumimoji="1" lang="zh-TW" altLang="zh-TW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0511">
                <a:tc>
                  <a:txBody>
                    <a:bodyPr/>
                    <a:lstStyle/>
                    <a:p>
                      <a:pPr marL="9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新細明體" pitchFamily="18" charset="-120"/>
                        </a:rPr>
                        <a:t>Demonstration (separation)</a:t>
                      </a:r>
                      <a:endParaRPr kumimoji="1" lang="zh-TW" altLang="zh-TW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1" lang="en-US" altLang="zh-TW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新細明體" pitchFamily="18" charset="-120"/>
                        </a:rPr>
                        <a:t>How </a:t>
                      </a:r>
                      <a:r>
                        <a:rPr kumimoji="1" lang="en-US" altLang="zh-TW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</a:rPr>
                        <a:t>factors (1. growing business; 2. interest rate) affect </a:t>
                      </a:r>
                      <a:r>
                        <a:rPr kumimoji="1" lang="en-US" altLang="zh-TW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新細明體" pitchFamily="18" charset="-120"/>
                        </a:rPr>
                        <a:t>company’s net profit/ shareholders’ dividend and hence share prices</a:t>
                      </a:r>
                      <a:endParaRPr kumimoji="1" lang="zh-TW" altLang="zh-TW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新細明體" pitchFamily="18" charset="-120"/>
                        </a:rPr>
                        <a:t>Factors </a:t>
                      </a:r>
                      <a:endParaRPr kumimoji="1" lang="zh-TW" altLang="zh-TW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新細明體" pitchFamily="18" charset="-120"/>
                          <a:cs typeface="Arial" charset="0"/>
                        </a:rPr>
                        <a:t>Key elements in the analysis: company’s net profit, shareholders’ dividend, share prices</a:t>
                      </a:r>
                      <a:endParaRPr kumimoji="1" lang="zh-TW" altLang="zh-TW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0511">
                <a:tc>
                  <a:txBody>
                    <a:bodyPr/>
                    <a:lstStyle/>
                    <a:p>
                      <a:pPr marL="9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新細明體" pitchFamily="18" charset="-120"/>
                        </a:rPr>
                        <a:t>Evaluation of answers given (discernment)</a:t>
                      </a:r>
                      <a:endParaRPr kumimoji="1" lang="zh-TW" altLang="zh-TW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>
                          <a:schemeClr val="bg1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1" lang="en-US" altLang="zh-TW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新細明體" pitchFamily="18" charset="-120"/>
                        </a:rPr>
                        <a:t>Whether the answers fit the model and follow the logic</a:t>
                      </a:r>
                      <a:endParaRPr kumimoji="1" lang="zh-TW" altLang="zh-TW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新細明體" pitchFamily="18" charset="-12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新細明體" pitchFamily="18" charset="-120"/>
                        </a:rPr>
                        <a:t>Answers</a:t>
                      </a:r>
                      <a:endParaRPr kumimoji="1" lang="zh-TW" altLang="zh-TW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新細明體" pitchFamily="18" charset="-12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52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5000"/>
                        <a:buFont typeface="Wingdings 2" pitchFamily="18" charset="2"/>
                        <a:buNone/>
                        <a:tabLst/>
                      </a:pPr>
                      <a:r>
                        <a:rPr kumimoji="1" lang="en-US" altLang="zh-TW" sz="2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新細明體" pitchFamily="18" charset="-120"/>
                          <a:cs typeface="Arial" charset="0"/>
                        </a:rPr>
                        <a:t>The Model</a:t>
                      </a:r>
                      <a:endParaRPr kumimoji="1" lang="zh-TW" altLang="zh-TW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Rectangle 30">
            <a:extLst>
              <a:ext uri="{FF2B5EF4-FFF2-40B4-BE49-F238E27FC236}">
                <a16:creationId xmlns:a16="http://schemas.microsoft.com/office/drawing/2014/main" id="{B13BDDCD-1B86-9BFC-C6EC-5A836C5D5A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1" y="1206502"/>
            <a:ext cx="41793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85000"/>
              <a:buFont typeface="Wingdings 2" pitchFamily="2" charset="2"/>
              <a:buChar char="¡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85000"/>
              <a:buFont typeface="Wingdings" pitchFamily="2" charset="2"/>
              <a:buChar char="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 2" pitchFamily="2" charset="2"/>
              <a:buChar char="¡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90000"/>
              <a:buFont typeface="Wingdings" pitchFamily="2" charset="2"/>
              <a:buChar char="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90000"/>
              <a:buFont typeface="Wingdings 2" pitchFamily="2" charset="2"/>
              <a:buChar char="¡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2" charset="2"/>
              <a:buChar char="¡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2" charset="2"/>
              <a:buChar char="¡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2" charset="2"/>
              <a:buChar char="¡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itchFamily="2" charset="2"/>
              <a:buChar char="¡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en-US" altLang="zh-TW" sz="2000" b="1" dirty="0">
                <a:latin typeface="Arial Narrow" panose="020B0604020202020204" pitchFamily="34" charset="0"/>
              </a:rPr>
              <a:t>Number of period: ___</a:t>
            </a:r>
            <a:r>
              <a:rPr lang="en-US" altLang="zh-TW" sz="2000" b="1" u="sng" dirty="0">
                <a:latin typeface="Arial Narrow" panose="020B0604020202020204" pitchFamily="34" charset="0"/>
              </a:rPr>
              <a:t>2</a:t>
            </a:r>
            <a:r>
              <a:rPr lang="en-US" altLang="zh-TW" sz="2000" b="1" dirty="0">
                <a:latin typeface="Arial Narrow" panose="020B0604020202020204" pitchFamily="34" charset="0"/>
              </a:rPr>
              <a:t>__ (60 minutes)</a:t>
            </a:r>
          </a:p>
        </p:txBody>
      </p:sp>
    </p:spTree>
    <p:extLst>
      <p:ext uri="{BB962C8B-B14F-4D97-AF65-F5344CB8AC3E}">
        <p14:creationId xmlns:p14="http://schemas.microsoft.com/office/powerpoint/2010/main" val="1276275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C18322C8-51EC-BD14-4DB6-F3CE86E91241}"/>
              </a:ext>
            </a:extLst>
          </p:cNvPr>
          <p:cNvSpPr/>
          <p:nvPr/>
        </p:nvSpPr>
        <p:spPr>
          <a:xfrm>
            <a:off x="5461330" y="2486166"/>
            <a:ext cx="4890983" cy="377094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E028B4-0709-3CBD-CB2E-730304B5D018}"/>
              </a:ext>
            </a:extLst>
          </p:cNvPr>
          <p:cNvSpPr/>
          <p:nvPr/>
        </p:nvSpPr>
        <p:spPr>
          <a:xfrm>
            <a:off x="169175" y="3694372"/>
            <a:ext cx="1163235" cy="7691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Change</a:t>
            </a:r>
          </a:p>
          <a:p>
            <a:pPr algn="ctr"/>
            <a:r>
              <a:rPr lang="en-US" dirty="0" err="1"/>
              <a:t>改變因素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73936CC-46C4-B9E7-AADE-C00179BD02D3}"/>
              </a:ext>
            </a:extLst>
          </p:cNvPr>
          <p:cNvSpPr/>
          <p:nvPr/>
        </p:nvSpPr>
        <p:spPr>
          <a:xfrm>
            <a:off x="1228987" y="940527"/>
            <a:ext cx="1621971" cy="2054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Change in revenue</a:t>
            </a:r>
            <a:r>
              <a:rPr lang="zh-TW" altLang="en-US" dirty="0"/>
              <a:t> </a:t>
            </a:r>
            <a:r>
              <a:rPr lang="en-US" dirty="0"/>
              <a:t>/ cost of a company</a:t>
            </a:r>
          </a:p>
          <a:p>
            <a:pPr algn="ctr"/>
            <a:r>
              <a:rPr lang="en-US" dirty="0" err="1"/>
              <a:t>影響企業的</a:t>
            </a:r>
            <a:endParaRPr lang="en-US" dirty="0"/>
          </a:p>
          <a:p>
            <a:pPr algn="ctr"/>
            <a:r>
              <a:rPr lang="en-US" dirty="0" err="1"/>
              <a:t>收益</a:t>
            </a:r>
            <a:r>
              <a:rPr lang="zh-TW" altLang="en-US" dirty="0"/>
              <a:t> </a:t>
            </a:r>
            <a:r>
              <a:rPr lang="en-US" altLang="zh-TW" dirty="0"/>
              <a:t>/</a:t>
            </a:r>
            <a:r>
              <a:rPr lang="zh-TW" altLang="en-US" dirty="0"/>
              <a:t> 成本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50FD310-E273-A7BA-15CE-346A5FB91810}"/>
              </a:ext>
            </a:extLst>
          </p:cNvPr>
          <p:cNvSpPr/>
          <p:nvPr/>
        </p:nvSpPr>
        <p:spPr>
          <a:xfrm>
            <a:off x="3385148" y="1164188"/>
            <a:ext cx="1927740" cy="16631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Change in profitability of a company</a:t>
            </a:r>
          </a:p>
          <a:p>
            <a:pPr algn="ctr"/>
            <a:r>
              <a:rPr lang="en-US" dirty="0" err="1"/>
              <a:t>影響企業的</a:t>
            </a:r>
            <a:endParaRPr lang="en-US" dirty="0"/>
          </a:p>
          <a:p>
            <a:pPr algn="ctr"/>
            <a:r>
              <a:rPr lang="en-US" dirty="0" err="1"/>
              <a:t>盈利能力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5DB295F-F443-A9F8-2DBB-3E4C540F602F}"/>
              </a:ext>
            </a:extLst>
          </p:cNvPr>
          <p:cNvSpPr/>
          <p:nvPr/>
        </p:nvSpPr>
        <p:spPr>
          <a:xfrm>
            <a:off x="8145345" y="3211316"/>
            <a:ext cx="1970315" cy="24318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Change in investors’ demand</a:t>
            </a:r>
          </a:p>
          <a:p>
            <a:pPr algn="ctr"/>
            <a:r>
              <a:rPr lang="en-US" dirty="0"/>
              <a:t>for shares of the company</a:t>
            </a:r>
          </a:p>
          <a:p>
            <a:pPr algn="ctr"/>
            <a:r>
              <a:rPr lang="en-US" dirty="0" err="1"/>
              <a:t>影響投資者</a:t>
            </a:r>
            <a:endParaRPr lang="en-US" dirty="0"/>
          </a:p>
          <a:p>
            <a:pPr algn="ctr"/>
            <a:r>
              <a:rPr lang="en-US" dirty="0" err="1"/>
              <a:t>對該企業的</a:t>
            </a:r>
            <a:endParaRPr lang="en-US" dirty="0"/>
          </a:p>
          <a:p>
            <a:pPr algn="ctr"/>
            <a:r>
              <a:rPr lang="en-US" dirty="0" err="1"/>
              <a:t>股票的需求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C81CD4-946F-EAF2-944F-3BD81D6F2996}"/>
              </a:ext>
            </a:extLst>
          </p:cNvPr>
          <p:cNvSpPr/>
          <p:nvPr/>
        </p:nvSpPr>
        <p:spPr>
          <a:xfrm>
            <a:off x="5794458" y="2995398"/>
            <a:ext cx="1915796" cy="31049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Change in return (dividend</a:t>
            </a:r>
            <a:r>
              <a:rPr lang="zh-TW" altLang="en-US" dirty="0"/>
              <a:t> </a:t>
            </a:r>
            <a:r>
              <a:rPr lang="en-US" dirty="0"/>
              <a:t>/ expected share price) received by investors</a:t>
            </a:r>
          </a:p>
          <a:p>
            <a:pPr algn="ctr"/>
            <a:r>
              <a:rPr lang="en-US" dirty="0" err="1"/>
              <a:t>影響投資者</a:t>
            </a:r>
            <a:endParaRPr lang="en-US" dirty="0"/>
          </a:p>
          <a:p>
            <a:pPr algn="ctr"/>
            <a:r>
              <a:rPr lang="en-US" dirty="0" err="1"/>
              <a:t>的回報</a:t>
            </a:r>
            <a:endParaRPr lang="en-US" dirty="0"/>
          </a:p>
          <a:p>
            <a:pPr algn="ctr"/>
            <a:r>
              <a:rPr lang="en-US" dirty="0"/>
              <a:t>(</a:t>
            </a:r>
            <a:r>
              <a:rPr lang="en-US" dirty="0" err="1"/>
              <a:t>股息</a:t>
            </a:r>
            <a:r>
              <a:rPr lang="zh-TW" altLang="en-US" dirty="0"/>
              <a:t> </a:t>
            </a:r>
            <a:r>
              <a:rPr lang="en-US" altLang="zh-TW" dirty="0"/>
              <a:t>/</a:t>
            </a:r>
            <a:r>
              <a:rPr lang="zh-TW" altLang="en-US" dirty="0"/>
              <a:t> 預期股價</a:t>
            </a:r>
            <a:r>
              <a:rPr lang="en-US" altLang="zh-TW" dirty="0"/>
              <a:t>)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37A696-6D2E-2845-9DED-1BD71F03ECDD}"/>
              </a:ext>
            </a:extLst>
          </p:cNvPr>
          <p:cNvSpPr/>
          <p:nvPr/>
        </p:nvSpPr>
        <p:spPr>
          <a:xfrm>
            <a:off x="10593684" y="3174674"/>
            <a:ext cx="1458686" cy="21810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Change in share prices of the company</a:t>
            </a:r>
          </a:p>
          <a:p>
            <a:pPr algn="ctr"/>
            <a:r>
              <a:rPr lang="en-US" dirty="0" err="1"/>
              <a:t>影響企業</a:t>
            </a:r>
            <a:endParaRPr lang="en-US" dirty="0"/>
          </a:p>
          <a:p>
            <a:pPr algn="ctr"/>
            <a:r>
              <a:rPr lang="en-US" dirty="0" err="1"/>
              <a:t>股價</a:t>
            </a:r>
            <a:endParaRPr lang="en-US" dirty="0"/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B91D9CCC-ECCC-F3D5-327A-4499D83F5E45}"/>
              </a:ext>
            </a:extLst>
          </p:cNvPr>
          <p:cNvSpPr/>
          <p:nvPr/>
        </p:nvSpPr>
        <p:spPr>
          <a:xfrm rot="17536118" flipV="1">
            <a:off x="813096" y="3211771"/>
            <a:ext cx="593899" cy="279035"/>
          </a:xfrm>
          <a:prstGeom prst="rightArrow">
            <a:avLst>
              <a:gd name="adj1" fmla="val 50000"/>
              <a:gd name="adj2" fmla="val 4564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4F7FB484-048E-8C54-E0D6-70AEB340F29B}"/>
              </a:ext>
            </a:extLst>
          </p:cNvPr>
          <p:cNvSpPr/>
          <p:nvPr/>
        </p:nvSpPr>
        <p:spPr>
          <a:xfrm>
            <a:off x="1394705" y="3897399"/>
            <a:ext cx="4357039" cy="434358"/>
          </a:xfrm>
          <a:prstGeom prst="rightArrow">
            <a:avLst>
              <a:gd name="adj1" fmla="val 44341"/>
              <a:gd name="adj2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D39AF7E9-F3F5-E6BB-00FB-D9A90D5C99BC}"/>
              </a:ext>
            </a:extLst>
          </p:cNvPr>
          <p:cNvSpPr/>
          <p:nvPr/>
        </p:nvSpPr>
        <p:spPr>
          <a:xfrm rot="3130508">
            <a:off x="5211284" y="2349020"/>
            <a:ext cx="1115859" cy="289093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>
            <a:extLst>
              <a:ext uri="{FF2B5EF4-FFF2-40B4-BE49-F238E27FC236}">
                <a16:creationId xmlns:a16="http://schemas.microsoft.com/office/drawing/2014/main" id="{8810A319-3138-DAC7-A779-66E61013DD49}"/>
              </a:ext>
            </a:extLst>
          </p:cNvPr>
          <p:cNvSpPr/>
          <p:nvPr/>
        </p:nvSpPr>
        <p:spPr>
          <a:xfrm>
            <a:off x="7752968" y="3677453"/>
            <a:ext cx="379325" cy="330663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>
            <a:extLst>
              <a:ext uri="{FF2B5EF4-FFF2-40B4-BE49-F238E27FC236}">
                <a16:creationId xmlns:a16="http://schemas.microsoft.com/office/drawing/2014/main" id="{9DCE17C7-2703-85CC-0968-19F89761BC6F}"/>
              </a:ext>
            </a:extLst>
          </p:cNvPr>
          <p:cNvSpPr/>
          <p:nvPr/>
        </p:nvSpPr>
        <p:spPr>
          <a:xfrm>
            <a:off x="10154429" y="3677453"/>
            <a:ext cx="379325" cy="330663"/>
          </a:xfrm>
          <a:prstGeom prst="rightArrow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92C7341-0D5D-97C3-94F4-79C508BD8244}"/>
              </a:ext>
            </a:extLst>
          </p:cNvPr>
          <p:cNvSpPr/>
          <p:nvPr/>
        </p:nvSpPr>
        <p:spPr>
          <a:xfrm>
            <a:off x="1066800" y="783770"/>
            <a:ext cx="1959430" cy="239090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>
            <a:extLst>
              <a:ext uri="{FF2B5EF4-FFF2-40B4-BE49-F238E27FC236}">
                <a16:creationId xmlns:a16="http://schemas.microsoft.com/office/drawing/2014/main" id="{920C7BA1-4C9C-FC61-CFCF-EDE2824A6553}"/>
              </a:ext>
            </a:extLst>
          </p:cNvPr>
          <p:cNvSpPr/>
          <p:nvPr/>
        </p:nvSpPr>
        <p:spPr>
          <a:xfrm>
            <a:off x="2918415" y="1822548"/>
            <a:ext cx="364073" cy="26751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9C8DDF-11B3-C166-4DE1-CC014D8A1642}"/>
              </a:ext>
            </a:extLst>
          </p:cNvPr>
          <p:cNvSpPr txBox="1"/>
          <p:nvPr/>
        </p:nvSpPr>
        <p:spPr>
          <a:xfrm>
            <a:off x="7710254" y="671232"/>
            <a:ext cx="33073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The Model</a:t>
            </a:r>
          </a:p>
        </p:txBody>
      </p:sp>
    </p:spTree>
    <p:extLst>
      <p:ext uri="{BB962C8B-B14F-4D97-AF65-F5344CB8AC3E}">
        <p14:creationId xmlns:p14="http://schemas.microsoft.com/office/powerpoint/2010/main" val="1569209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8660C-192D-52C6-A3B3-D3DE57399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DCA2F-A82B-95EC-7A4E-DDAA0FF530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Before the lesson, students should prepare the answers to the questions below:</a:t>
            </a:r>
          </a:p>
          <a:p>
            <a:pPr marL="933450" indent="-749300">
              <a:buNone/>
            </a:pPr>
            <a:r>
              <a:rPr lang="en-HK" dirty="0"/>
              <a:t>(1)     A shareholder holds the shares of a company because he wants to gain from these shares.  How could he/she gain from these shares?</a:t>
            </a:r>
          </a:p>
          <a:p>
            <a:pPr marL="933450" indent="-749300">
              <a:buAutoNum type="arabicParenBoth" startAt="2"/>
            </a:pPr>
            <a:r>
              <a:rPr lang="en-HK" dirty="0"/>
              <a:t>What would affect the amount the shareholder gains from the shares?</a:t>
            </a:r>
          </a:p>
          <a:p>
            <a:pPr marL="933450" indent="-749300">
              <a:buAutoNum type="arabicParenBoth" startAt="2"/>
            </a:pPr>
            <a:endParaRPr lang="en-HK" dirty="0"/>
          </a:p>
          <a:p>
            <a:pPr marL="184150" indent="0">
              <a:buNone/>
            </a:pPr>
            <a:r>
              <a:rPr lang="en-HK" dirty="0"/>
              <a:t>Purpose: To find out how much they know about the relationship between the net profits of a company, the dividends it distributes, </a:t>
            </a:r>
            <a:r>
              <a:rPr lang="en-US" dirty="0"/>
              <a:t>and the shareholders’ demand for shares</a:t>
            </a:r>
            <a:r>
              <a:rPr lang="en-HK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48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91219-AD5F-6C39-9888-D7717E898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930612"/>
          </a:xfrm>
        </p:spPr>
        <p:txBody>
          <a:bodyPr/>
          <a:lstStyle/>
          <a:p>
            <a:r>
              <a:rPr lang="en-US" dirty="0"/>
              <a:t>Lesson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034E6E-4105-1663-9EF4-D10B46D46B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951464"/>
            <a:ext cx="10820400" cy="4267222"/>
          </a:xfrm>
        </p:spPr>
        <p:txBody>
          <a:bodyPr/>
          <a:lstStyle/>
          <a:p>
            <a:r>
              <a:rPr lang="en-US" dirty="0"/>
              <a:t>Introduce the model (conceptual framework with CFs) through questioning</a:t>
            </a:r>
          </a:p>
        </p:txBody>
      </p:sp>
      <p:pic>
        <p:nvPicPr>
          <p:cNvPr id="4" name="Picture 3" descr="Diagram&#10;&#10;Description automatically generated with low confidence">
            <a:extLst>
              <a:ext uri="{FF2B5EF4-FFF2-40B4-BE49-F238E27FC236}">
                <a16:creationId xmlns:a16="http://schemas.microsoft.com/office/drawing/2014/main" id="{DB31EF2C-C4A0-E4BB-1DFE-C34B1EA965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973" y="2507833"/>
            <a:ext cx="7371191" cy="41642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3C9FF34-12BB-70C5-FF85-953CB28E69F8}"/>
              </a:ext>
            </a:extLst>
          </p:cNvPr>
          <p:cNvSpPr txBox="1"/>
          <p:nvPr/>
        </p:nvSpPr>
        <p:spPr>
          <a:xfrm>
            <a:off x="9360568" y="4007224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Simplified model</a:t>
            </a:r>
          </a:p>
        </p:txBody>
      </p:sp>
    </p:spTree>
    <p:extLst>
      <p:ext uri="{BB962C8B-B14F-4D97-AF65-F5344CB8AC3E}">
        <p14:creationId xmlns:p14="http://schemas.microsoft.com/office/powerpoint/2010/main" val="1286164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991219-AD5F-6C39-9888-D7717E898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034E6E-4105-1663-9EF4-D10B46D46B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two examples in the worksheet to demonstrate how share price of the company is affected by the factor (ask for inputs from students for scaffolding; separation).</a:t>
            </a:r>
          </a:p>
          <a:p>
            <a:r>
              <a:rPr lang="en-US" dirty="0"/>
              <a:t>Ask students to finish the worksheet on their own (one group for one question).</a:t>
            </a:r>
          </a:p>
        </p:txBody>
      </p:sp>
    </p:spTree>
    <p:extLst>
      <p:ext uri="{BB962C8B-B14F-4D97-AF65-F5344CB8AC3E}">
        <p14:creationId xmlns:p14="http://schemas.microsoft.com/office/powerpoint/2010/main" val="3710817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C66B143D-1963-DA7D-EC84-BAAB579C2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7371" y="0"/>
            <a:ext cx="775462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6D535B-6801-A2EA-0984-0059092F54B7}"/>
              </a:ext>
            </a:extLst>
          </p:cNvPr>
          <p:cNvSpPr txBox="1"/>
          <p:nvPr/>
        </p:nvSpPr>
        <p:spPr>
          <a:xfrm>
            <a:off x="348343" y="2615702"/>
            <a:ext cx="38411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Questions for scaffolding</a:t>
            </a:r>
          </a:p>
        </p:txBody>
      </p:sp>
    </p:spTree>
    <p:extLst>
      <p:ext uri="{BB962C8B-B14F-4D97-AF65-F5344CB8AC3E}">
        <p14:creationId xmlns:p14="http://schemas.microsoft.com/office/powerpoint/2010/main" val="4093162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16609C2A-4552-C89E-3C4D-FA324A1221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9326"/>
          <a:stretch/>
        </p:blipFill>
        <p:spPr>
          <a:xfrm>
            <a:off x="350099" y="435220"/>
            <a:ext cx="3244241" cy="3231775"/>
          </a:xfrm>
          <a:prstGeom prst="rect">
            <a:avLst/>
          </a:prstGeom>
        </p:spPr>
      </p:pic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E50DF02E-B6EE-5FE0-3EF3-CF65A7CA13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48" t="5934" r="59093" b="1737"/>
          <a:stretch/>
        </p:blipFill>
        <p:spPr>
          <a:xfrm>
            <a:off x="3719131" y="435220"/>
            <a:ext cx="3152119" cy="3231775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02F621A4-0FED-CFBA-40B1-C3A15ED997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9135" y="3126609"/>
            <a:ext cx="3005007" cy="3408906"/>
          </a:xfrm>
          <a:prstGeom prst="rect">
            <a:avLst/>
          </a:prstGeom>
        </p:spPr>
      </p:pic>
      <p:pic>
        <p:nvPicPr>
          <p:cNvPr id="9" name="Picture 8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02DA9F0B-B613-8A00-D068-F6D2A744A6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6045" y="3126609"/>
            <a:ext cx="3049213" cy="340890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957B952-40B4-5A53-9128-5EFA233D7099}"/>
              </a:ext>
            </a:extLst>
          </p:cNvPr>
          <p:cNvSpPr txBox="1"/>
          <p:nvPr/>
        </p:nvSpPr>
        <p:spPr>
          <a:xfrm>
            <a:off x="7244691" y="1226917"/>
            <a:ext cx="350769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Questions for students </a:t>
            </a:r>
          </a:p>
          <a:p>
            <a:r>
              <a:rPr lang="en-US" sz="2400" b="1" dirty="0"/>
              <a:t>to finish in groups</a:t>
            </a:r>
          </a:p>
        </p:txBody>
      </p:sp>
    </p:spTree>
    <p:extLst>
      <p:ext uri="{BB962C8B-B14F-4D97-AF65-F5344CB8AC3E}">
        <p14:creationId xmlns:p14="http://schemas.microsoft.com/office/powerpoint/2010/main" val="3990824159"/>
      </p:ext>
    </p:extLst>
  </p:cSld>
  <p:clrMapOvr>
    <a:masterClrMapping/>
  </p:clrMapOvr>
</p:sld>
</file>

<file path=ppt/theme/theme1.xml><?xml version="1.0" encoding="utf-8"?>
<a:theme xmlns:a="http://schemas.openxmlformats.org/drawingml/2006/main" name="飛機雲">
  <a:themeElements>
    <a:clrScheme name="飛機雲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飛機雲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飛機雲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{7DCEA5FD-3621-CF40-903C-4F3535600D7B}tf10001079</Template>
  <TotalTime>3129</TotalTime>
  <Words>449</Words>
  <Application>Microsoft Office PowerPoint</Application>
  <PresentationFormat>Widescreen</PresentationFormat>
  <Paragraphs>75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新細明體</vt:lpstr>
      <vt:lpstr>Arial</vt:lpstr>
      <vt:lpstr>Arial Narrow</vt:lpstr>
      <vt:lpstr>Calibri</vt:lpstr>
      <vt:lpstr>Century Gothic</vt:lpstr>
      <vt:lpstr>Wingdings 2</vt:lpstr>
      <vt:lpstr>飛機雲</vt:lpstr>
      <vt:lpstr>Lesson Plan</vt:lpstr>
      <vt:lpstr>objects of learning 教學內容</vt:lpstr>
      <vt:lpstr>PowerPoint Presentation</vt:lpstr>
      <vt:lpstr>PowerPoint Presentation</vt:lpstr>
      <vt:lpstr>Lesson design</vt:lpstr>
      <vt:lpstr>Lesson design</vt:lpstr>
      <vt:lpstr>Lesson design</vt:lpstr>
      <vt:lpstr>PowerPoint Presentation</vt:lpstr>
      <vt:lpstr>PowerPoint Presentation</vt:lpstr>
      <vt:lpstr>Lesson design</vt:lpstr>
      <vt:lpstr>PowerPoint Presentation</vt:lpstr>
      <vt:lpstr>Lesson design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 of Learning &amp; Critical Features</dc:title>
  <dc:creator>CHUNG WAI TAK</dc:creator>
  <cp:lastModifiedBy>CHAN, Chun Leung [C&amp;I]</cp:lastModifiedBy>
  <cp:revision>29</cp:revision>
  <dcterms:created xsi:type="dcterms:W3CDTF">2022-04-29T10:01:33Z</dcterms:created>
  <dcterms:modified xsi:type="dcterms:W3CDTF">2022-07-06T02:53:21Z</dcterms:modified>
</cp:coreProperties>
</file>