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8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86" r:id="rId21"/>
    <p:sldId id="287" r:id="rId22"/>
    <p:sldId id="298" r:id="rId23"/>
    <p:sldId id="299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29" r:id="rId38"/>
    <p:sldId id="330" r:id="rId39"/>
    <p:sldId id="331" r:id="rId40"/>
    <p:sldId id="332" r:id="rId41"/>
    <p:sldId id="333" r:id="rId42"/>
    <p:sldId id="334" r:id="rId43"/>
    <p:sldId id="335" r:id="rId44"/>
    <p:sldId id="336" r:id="rId45"/>
    <p:sldId id="337" r:id="rId46"/>
    <p:sldId id="338" r:id="rId47"/>
    <p:sldId id="339" r:id="rId48"/>
    <p:sldId id="340" r:id="rId49"/>
    <p:sldId id="343" r:id="rId50"/>
    <p:sldId id="344" r:id="rId51"/>
    <p:sldId id="345" r:id="rId52"/>
    <p:sldId id="346" r:id="rId53"/>
    <p:sldId id="347" r:id="rId54"/>
    <p:sldId id="348" r:id="rId55"/>
    <p:sldId id="349" r:id="rId56"/>
    <p:sldId id="350" r:id="rId57"/>
    <p:sldId id="351" r:id="rId58"/>
    <p:sldId id="352" r:id="rId59"/>
    <p:sldId id="353" r:id="rId60"/>
    <p:sldId id="354" r:id="rId61"/>
    <p:sldId id="355" r:id="rId62"/>
    <p:sldId id="356" r:id="rId63"/>
    <p:sldId id="357" r:id="rId64"/>
    <p:sldId id="361" r:id="rId65"/>
    <p:sldId id="362" r:id="rId66"/>
    <p:sldId id="368" r:id="rId67"/>
    <p:sldId id="369" r:id="rId68"/>
    <p:sldId id="370" r:id="rId69"/>
    <p:sldId id="371" r:id="rId70"/>
    <p:sldId id="372" r:id="rId71"/>
    <p:sldId id="373" r:id="rId72"/>
    <p:sldId id="374" r:id="rId73"/>
    <p:sldId id="375" r:id="rId74"/>
    <p:sldId id="376" r:id="rId75"/>
    <p:sldId id="377" r:id="rId76"/>
    <p:sldId id="378" r:id="rId77"/>
    <p:sldId id="379" r:id="rId78"/>
    <p:sldId id="419" r:id="rId79"/>
    <p:sldId id="420" r:id="rId80"/>
    <p:sldId id="422" r:id="rId81"/>
    <p:sldId id="423" r:id="rId82"/>
    <p:sldId id="424" r:id="rId83"/>
    <p:sldId id="425" r:id="rId84"/>
    <p:sldId id="426" r:id="rId85"/>
    <p:sldId id="427" r:id="rId86"/>
    <p:sldId id="428" r:id="rId87"/>
  </p:sldIdLst>
  <p:sldSz cx="12192000" cy="6858000"/>
  <p:notesSz cx="6858000" cy="9144000"/>
  <p:embeddedFontLst>
    <p:embeddedFont>
      <p:font typeface="Microsoft JhengHei" panose="020B0604030504040204" pitchFamily="34" charset="-120"/>
      <p:regular r:id="rId89"/>
      <p:bold r:id="rId90"/>
    </p:embeddedFont>
    <p:embeddedFont>
      <p:font typeface="DFKai-SB" panose="03000509000000000000" pitchFamily="65" charset="-120"/>
      <p:regular r:id="rId91"/>
    </p:embeddedFont>
    <p:embeddedFont>
      <p:font typeface="Calibri" panose="020F0502020204030204" pitchFamily="34" charset="0"/>
      <p:regular r:id="rId92"/>
      <p:bold r:id="rId93"/>
      <p:italic r:id="rId94"/>
      <p:boldItalic r:id="rId9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D5980D4-39E9-4D05-A4F5-87415D5F206D}">
  <a:tblStyle styleId="{CD5980D4-39E9-4D05-A4F5-87415D5F206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7EDCADB-7319-4515-82E3-3C59A1A83022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BCD7962-ADDD-402D-A82A-35A87B579225}" styleName="Table_2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4B121D63-40EB-4211-9F9B-F6D0C92E1FAE}" styleName="Table_3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53D742F-C6D1-4168-92A5-2A1FDB03996E}" styleName="Table_4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lastCol>
    <a:firstCol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firstCol>
    <a:lastRow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2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F970BE4-3C83-418D-9E89-6E875BCF8AD8}" styleName="Table_5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EF"/>
          </a:solidFill>
        </a:fill>
      </a:tcStyle>
    </a:wholeTbl>
    <a:band1H>
      <a:tcTxStyle/>
      <a:tcStyle>
        <a:tcBdr/>
        <a:fill>
          <a:solidFill>
            <a:srgbClr val="FFFFDD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FFFDD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45F5CDA-93C8-4C30-8836-F11281435514}" styleName="Table_6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/>
      <a:tcStyle>
        <a:tcBdr/>
        <a:fill>
          <a:solidFill>
            <a:srgbClr val="FAF3E9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AF3E9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6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1799B71-A86F-40DB-AC58-EDEE1E5053E8}" styleName="Table_7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4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254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6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2.fntdata"/><Relationship Id="rId95" Type="http://schemas.openxmlformats.org/officeDocument/2006/relationships/font" Target="fonts/font7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font" Target="fonts/font3.fntdata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6.fntdata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5.fntdata"/><Relationship Id="rId9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27edb4662d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" name="Google Shape;204;g127edb4662d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127edb4662d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" name="Google Shape;210;g127edb4662d_1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127edb4662d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" name="Google Shape;216;g127edb4662d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26e20ce23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" name="Google Shape;223;g126e20ce23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27ec8ca1c4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g127ec8ca1c4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27ec8ca1c4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g127ec8ca1c4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27ec8ca1c4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5" name="Google Shape;245;g127ec8ca1c4_1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126e20ce232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g126e20ce232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26e20ce232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g126e20ce232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126e20ce232_1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g126e20ce232_1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47" name="Google Shape;34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53" name="Google Shape;35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65" name="Google Shape;46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72" name="Google Shape;47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8" name="Google Shape;578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6" name="Google Shape;60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3" name="Google Shape;613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" name="Google Shape;625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0" name="Google Shape;640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1" name="Google Shape;661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8" name="Google Shape;668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127edb4662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6" name="Google Shape;676;g127edb4662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0" name="Google Shape;690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70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1" name="Google Shape;711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5" name="Google Shape;725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1" name="Google Shape;761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9" name="Google Shape;859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860" name="Google Shape;860;p58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altLang="zh-HK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6" name="Google Shape;866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872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81" name="Google Shape;881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9" name="Google Shape;889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7" name="Google Shape;897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2" name="Google Shape;912;p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3" name="Google Shape;913;p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altLang="zh-HK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27" name="Google Shape;927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p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36" name="Google Shape;936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44" name="Google Shape;944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52" name="Google Shape;952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74" name="Google Shape;974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g12ef07a95d5_1_5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07" name="Google Shape;1007;g12ef07a95d5_1_5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g12ef07a95d5_6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2" name="Google Shape;1022;g12ef07a95d5_6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g12ef07a95d5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0" name="Google Shape;1030;g12ef07a95d5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Google Shape;1038;p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9" name="Google Shape;1039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45" name="Google Shape;1045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51" name="Google Shape;1051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57" name="Google Shape;1057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6" name="Google Shape;1066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3" name="Google Shape;1073;p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9" name="Google Shape;1079;p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p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90" name="Google Shape;1090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7" name="Google Shape;1097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05" name="Google Shape;1105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12" name="Google Shape;1112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18" name="Google Shape;1118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p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62" name="Google Shape;1162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p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68" name="Google Shape;1168;p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41" name="Google Shape;1241;p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Google Shape;1252;p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53" name="Google Shape;1253;p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9" name="Google Shape;1259;p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p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67" name="Google Shape;1267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127b18efe7a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5" name="Google Shape;185;g127b18efe7a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p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73" name="Google Shape;1273;p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" name="Google Shape;1278;g12ee168d76a_2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9" name="Google Shape;1279;g12ee168d76a_2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g12ee168d76a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6" name="Google Shape;1286;g12ee168d76a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g12ee168d76a_2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5" name="Google Shape;1295;g12ee168d76a_2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" name="Google Shape;1334;g12ee168d76a_2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5" name="Google Shape;1335;g12ee168d76a_2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g12ee168d76a_2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3" name="Google Shape;1373;g12ee168d76a_2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Google Shape;1378;g12ee168d76a_2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9" name="Google Shape;1379;g12ee168d76a_2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" name="Google Shape;1384;g12ee168d76a_2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5" name="Google Shape;1385;g12ee168d76a_2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4" name="Google Shape;1754;p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5" name="Google Shape;1755;p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" name="Google Shape;1760;p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61" name="Google Shape;1761;p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1" name="Google Shape;19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2" name="Google Shape;1772;g12f0438c409_0_6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3" name="Google Shape;1773;g12f0438c409_0_6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9" name="Google Shape;1779;p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0" name="Google Shape;1780;p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7" name="Google Shape;1787;g12edf5c3c83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8" name="Google Shape;1788;g12edf5c3c83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7" name="Google Shape;1797;p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98" name="Google Shape;1798;p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7" name="Google Shape;1817;p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18" name="Google Shape;1818;p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0" name="Google Shape;1830;p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31" name="Google Shape;1831;p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8" name="Google Shape;1838;p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9" name="Google Shape;1839;p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27edb4662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g127edb4662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402167" y="228601"/>
            <a:ext cx="11387667" cy="5870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able" type="tbl">
  <p:cSld name="TABL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402167" y="228600"/>
            <a:ext cx="1138766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標題及內容">
  <p:cSld name="1_標題及內容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個內容" type="twoObj">
  <p:cSld name="TWO_OBJECT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5" name="Google Shape;65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HK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db.gov.hk/attachment/tc/curriculum-development/kla/chi-edu/sec_chi_suggest_learn_2007_070628.pdf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zh.m.wiktionary.org/zh-hant/%E5%8E%98%E6%B8%85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0.png"/><Relationship Id="rId7" Type="http://schemas.openxmlformats.org/officeDocument/2006/relationships/hyperlink" Target="http://drive.google.com/file/d/1ABbRvbv5sWmqlEX_gxhOhJZg_78r9U0w/view" TargetMode="Externa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21.png"/><Relationship Id="rId4" Type="http://schemas.openxmlformats.org/officeDocument/2006/relationships/hyperlink" Target="https://dict.idioms.moe.edu.tw/idiomView.jsp?ID=17256&amp;webMd=1&amp;la=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zh-HK"/>
              <a:t>語文組</a:t>
            </a:r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subTitle" idx="1"/>
          </p:nvPr>
        </p:nvSpPr>
        <p:spPr>
          <a:xfrm>
            <a:off x="2351585" y="3836769"/>
            <a:ext cx="7705229" cy="22328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r>
              <a:rPr lang="zh-HK" sz="2000" dirty="0"/>
              <a:t>研究課進行年級：中一及中五</a:t>
            </a:r>
            <a:endParaRPr sz="2000"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r>
              <a:rPr lang="zh-HK" sz="2000" dirty="0"/>
              <a:t>研究課學科：中文</a:t>
            </a:r>
            <a:endParaRPr lang="en-US" altLang="zh-HK" sz="2000"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r>
              <a:rPr lang="zh-HK" sz="2000" dirty="0"/>
              <a:t>研究課課題：記敘抒情文寫作</a:t>
            </a:r>
            <a:endParaRPr lang="en-US" altLang="zh-HK" sz="2000"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r>
              <a:rPr lang="zh-HK" sz="2000" dirty="0"/>
              <a:t>研究課進行時期：2022年4月至5月</a:t>
            </a:r>
            <a:endParaRPr lang="en-US" sz="2000"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br>
              <a:rPr lang="en-US" altLang="zh-HK" sz="2000" dirty="0"/>
            </a:br>
            <a:endParaRPr lang="en-US" sz="2000" dirty="0"/>
          </a:p>
        </p:txBody>
      </p:sp>
      <p:sp>
        <p:nvSpPr>
          <p:cNvPr id="103" name="Google Shape;103;p17"/>
          <p:cNvSpPr/>
          <p:nvPr/>
        </p:nvSpPr>
        <p:spPr>
          <a:xfrm>
            <a:off x="2135239" y="744350"/>
            <a:ext cx="7921500" cy="17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3400" b="1" i="0" u="none" strike="noStrike" cap="none">
                <a:solidFill>
                  <a:schemeClr val="folHlink"/>
                </a:solidFill>
                <a:latin typeface="Arial"/>
                <a:ea typeface="Arial"/>
                <a:cs typeface="Arial"/>
                <a:sym typeface="Arial"/>
              </a:rPr>
              <a:t>「有效的觀課與評課 － 以學校為本位」</a:t>
            </a:r>
            <a:endParaRPr sz="3400" b="1" i="0" u="none" strike="noStrike" cap="none">
              <a:solidFill>
                <a:schemeClr val="folHlink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3400" b="1" i="0" u="none" strike="noStrike" cap="none">
                <a:solidFill>
                  <a:schemeClr val="folHlink"/>
                </a:solidFill>
                <a:latin typeface="Arial"/>
                <a:ea typeface="Arial"/>
                <a:cs typeface="Arial"/>
                <a:sym typeface="Arial"/>
              </a:rPr>
              <a:t>小組匯報</a:t>
            </a:r>
            <a:br>
              <a:rPr lang="zh-HK" sz="3600" b="1" i="0" u="none" strike="noStrike" cap="none">
                <a:solidFill>
                  <a:schemeClr val="folHlink"/>
                </a:solidFill>
                <a:latin typeface="Arial"/>
                <a:ea typeface="Arial"/>
                <a:cs typeface="Arial"/>
                <a:sym typeface="Arial"/>
              </a:rPr>
            </a:br>
            <a:endParaRPr sz="3600" b="1" i="0" u="none" strike="noStrike" cap="none">
              <a:solidFill>
                <a:schemeClr val="folHlink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27"/>
          <p:cNvPicPr preferRelativeResize="0"/>
          <p:nvPr/>
        </p:nvPicPr>
        <p:blipFill rotWithShape="1">
          <a:blip r:embed="rId3">
            <a:alphaModFix/>
          </a:blip>
          <a:srcRect l="20914" t="23010" r="28370"/>
          <a:stretch/>
        </p:blipFill>
        <p:spPr>
          <a:xfrm>
            <a:off x="1374985" y="0"/>
            <a:ext cx="722791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7"/>
          <p:cNvSpPr/>
          <p:nvPr/>
        </p:nvSpPr>
        <p:spPr>
          <a:xfrm>
            <a:off x="5260700" y="335775"/>
            <a:ext cx="1015800" cy="364200"/>
          </a:xfrm>
          <a:prstGeom prst="roundRect">
            <a:avLst>
              <a:gd name="adj" fmla="val 16667"/>
            </a:avLst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評估量表</a:t>
            </a:r>
            <a:endParaRPr/>
          </a:p>
        </p:txBody>
      </p:sp>
      <p:pic>
        <p:nvPicPr>
          <p:cNvPr id="213" name="Google Shape;213;p2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595687" y="468311"/>
            <a:ext cx="7491413" cy="576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9"/>
          <p:cNvSpPr txBox="1">
            <a:spLocks noGrp="1"/>
          </p:cNvSpPr>
          <p:nvPr>
            <p:ph type="title"/>
          </p:nvPr>
        </p:nvSpPr>
        <p:spPr>
          <a:xfrm>
            <a:off x="415600" y="142492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訪談題目</a:t>
            </a:r>
            <a:endParaRPr/>
          </a:p>
        </p:txBody>
      </p:sp>
      <p:sp>
        <p:nvSpPr>
          <p:cNvPr id="219" name="Google Shape;219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220" name="Google Shape;220;p29"/>
          <p:cNvPicPr preferRelativeResize="0"/>
          <p:nvPr/>
        </p:nvPicPr>
        <p:blipFill rotWithShape="1">
          <a:blip r:embed="rId3">
            <a:alphaModFix/>
          </a:blip>
          <a:srcRect l="21777" t="35989" r="33345" b="14010"/>
          <a:stretch/>
        </p:blipFill>
        <p:spPr>
          <a:xfrm>
            <a:off x="664425" y="1055975"/>
            <a:ext cx="8331617" cy="5802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3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9923"/>
          <a:stretch/>
        </p:blipFill>
        <p:spPr>
          <a:xfrm>
            <a:off x="1149061" y="1781175"/>
            <a:ext cx="9336720" cy="4848284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0"/>
          <p:cNvSpPr txBox="1">
            <a:spLocks noGrp="1"/>
          </p:cNvSpPr>
          <p:nvPr>
            <p:ph type="title"/>
          </p:nvPr>
        </p:nvSpPr>
        <p:spPr>
          <a:xfrm>
            <a:off x="415650" y="388042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4400"/>
              <a:buFont typeface="Calibri"/>
              <a:buNone/>
            </a:pPr>
            <a:r>
              <a:rPr lang="zh-HK" b="1">
                <a:solidFill>
                  <a:srgbClr val="385623"/>
                </a:solidFill>
              </a:rPr>
              <a:t>前測設計（中五級中文）： 段落續寫</a:t>
            </a:r>
            <a:endParaRPr b="1">
              <a:solidFill>
                <a:srgbClr val="385623"/>
              </a:solidFill>
            </a:endParaRPr>
          </a:p>
        </p:txBody>
      </p:sp>
      <p:sp>
        <p:nvSpPr>
          <p:cNvPr id="227" name="Google Shape;227;p30"/>
          <p:cNvSpPr/>
          <p:nvPr/>
        </p:nvSpPr>
        <p:spPr>
          <a:xfrm>
            <a:off x="1992485" y="2435700"/>
            <a:ext cx="6494289" cy="464662"/>
          </a:xfrm>
          <a:prstGeom prst="roundRect">
            <a:avLst>
              <a:gd name="adj" fmla="val 16667"/>
            </a:avLst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8" name="Google Shape;228;p30"/>
          <p:cNvCxnSpPr/>
          <p:nvPr/>
        </p:nvCxnSpPr>
        <p:spPr>
          <a:xfrm rot="10800000" flipH="1">
            <a:off x="1706220" y="3938287"/>
            <a:ext cx="2996700" cy="23700"/>
          </a:xfrm>
          <a:prstGeom prst="straightConnector1">
            <a:avLst/>
          </a:prstGeom>
          <a:noFill/>
          <a:ln w="114300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34" name="Google Shape;234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235" name="Google Shape;235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58641" y="908137"/>
            <a:ext cx="7674720" cy="5372301"/>
          </a:xfrm>
          <a:prstGeom prst="rect">
            <a:avLst/>
          </a:prstGeom>
          <a:noFill/>
          <a:ln w="1524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41" name="Google Shape;241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242" name="Google Shape;242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50951" y="452275"/>
            <a:ext cx="7354499" cy="5764624"/>
          </a:xfrm>
          <a:prstGeom prst="rect">
            <a:avLst/>
          </a:prstGeom>
          <a:noFill/>
          <a:ln w="152400" cap="flat" cmpd="sng">
            <a:solidFill>
              <a:srgbClr val="4A86E8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48" name="Google Shape;248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249" name="Google Shape;249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34950" y="754375"/>
            <a:ext cx="7722100" cy="5800126"/>
          </a:xfrm>
          <a:prstGeom prst="rect">
            <a:avLst/>
          </a:prstGeom>
          <a:noFill/>
          <a:ln w="152400" cap="flat" cmpd="sng">
            <a:solidFill>
              <a:srgbClr val="93C47D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4"/>
          <p:cNvSpPr txBox="1">
            <a:spLocks noGrp="1"/>
          </p:cNvSpPr>
          <p:nvPr>
            <p:ph type="title"/>
          </p:nvPr>
        </p:nvSpPr>
        <p:spPr>
          <a:xfrm>
            <a:off x="525125" y="278542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根據文中的事件/場景抒發感受</a:t>
            </a:r>
            <a:endParaRPr/>
          </a:p>
        </p:txBody>
      </p:sp>
      <p:pic>
        <p:nvPicPr>
          <p:cNvPr id="255" name="Google Shape;255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6454" y="1305887"/>
            <a:ext cx="7674720" cy="5372301"/>
          </a:xfrm>
          <a:prstGeom prst="rect">
            <a:avLst/>
          </a:prstGeom>
          <a:noFill/>
          <a:ln w="1524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6" name="Google Shape;256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73926" y="1042050"/>
            <a:ext cx="7354499" cy="5764624"/>
          </a:xfrm>
          <a:prstGeom prst="rect">
            <a:avLst/>
          </a:prstGeom>
          <a:noFill/>
          <a:ln w="152400" cap="flat" cmpd="sng">
            <a:solidFill>
              <a:srgbClr val="4A86E8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7" name="Google Shape;257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11150" y="1172413"/>
            <a:ext cx="5682050" cy="5503900"/>
          </a:xfrm>
          <a:prstGeom prst="rect">
            <a:avLst/>
          </a:prstGeom>
          <a:noFill/>
          <a:ln w="152400" cap="flat" cmpd="sng">
            <a:solidFill>
              <a:srgbClr val="93C47D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8" name="Google Shape;258;p34"/>
          <p:cNvSpPr/>
          <p:nvPr/>
        </p:nvSpPr>
        <p:spPr>
          <a:xfrm>
            <a:off x="1982525" y="2331850"/>
            <a:ext cx="8445900" cy="2956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7B7B7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zh-HK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所抒之情理應有所不同，甚至層次遞升</a:t>
            </a:r>
            <a:endParaRPr sz="3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5"/>
          <p:cNvSpPr txBox="1">
            <a:spLocks noGrp="1"/>
          </p:cNvSpPr>
          <p:nvPr>
            <p:ph type="title"/>
          </p:nvPr>
        </p:nvSpPr>
        <p:spPr>
          <a:xfrm>
            <a:off x="415650" y="25471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>
                <a:latin typeface="Calibri"/>
                <a:ea typeface="Calibri"/>
                <a:cs typeface="Calibri"/>
                <a:sym typeface="Calibri"/>
              </a:rPr>
              <a:t>評分量表一 (針對CF1及CF2）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4" name="Google Shape;264;p3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5760"/>
          <a:stretch/>
        </p:blipFill>
        <p:spPr>
          <a:xfrm>
            <a:off x="1828800" y="1543050"/>
            <a:ext cx="7442522" cy="4845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>
                <a:latin typeface="Calibri"/>
                <a:ea typeface="Calibri"/>
                <a:cs typeface="Calibri"/>
                <a:sym typeface="Calibri"/>
              </a:rPr>
              <a:t>評分量表二 (針對CF1、CF2及CF3）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70" name="Google Shape;270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68540" y="1612705"/>
            <a:ext cx="7423382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36"/>
          <p:cNvSpPr/>
          <p:nvPr/>
        </p:nvSpPr>
        <p:spPr>
          <a:xfrm>
            <a:off x="7186613" y="3066622"/>
            <a:ext cx="1125033" cy="205216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36"/>
          <p:cNvSpPr/>
          <p:nvPr/>
        </p:nvSpPr>
        <p:spPr>
          <a:xfrm>
            <a:off x="6632029" y="3743325"/>
            <a:ext cx="1140371" cy="232041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36"/>
          <p:cNvSpPr/>
          <p:nvPr/>
        </p:nvSpPr>
        <p:spPr>
          <a:xfrm>
            <a:off x="6710328" y="4143355"/>
            <a:ext cx="1062072" cy="304839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36"/>
          <p:cNvSpPr/>
          <p:nvPr/>
        </p:nvSpPr>
        <p:spPr>
          <a:xfrm>
            <a:off x="6632029" y="4675246"/>
            <a:ext cx="1040524" cy="212064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36"/>
          <p:cNvSpPr/>
          <p:nvPr/>
        </p:nvSpPr>
        <p:spPr>
          <a:xfrm>
            <a:off x="6310212" y="5055298"/>
            <a:ext cx="1211713" cy="3060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9"/>
          <p:cNvSpPr/>
          <p:nvPr/>
        </p:nvSpPr>
        <p:spPr>
          <a:xfrm>
            <a:off x="2157414" y="398464"/>
            <a:ext cx="1368425" cy="112553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選擇研究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的課題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C33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 sz="18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5" name="Google Shape;115;p19"/>
          <p:cNvSpPr txBox="1"/>
          <p:nvPr/>
        </p:nvSpPr>
        <p:spPr>
          <a:xfrm>
            <a:off x="4191001" y="457201"/>
            <a:ext cx="6016625" cy="1203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90513" marR="0" lvl="0" indent="-290513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Noto Sans Symbols"/>
              <a:buChar char="●"/>
            </a:pPr>
            <a:r>
              <a:rPr lang="zh-HK" sz="2800" b="1" i="0" u="none" strike="noStrike" cap="none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課題是否值得研究？</a:t>
            </a:r>
            <a:endParaRPr/>
          </a:p>
          <a:p>
            <a:pPr marL="290513" marR="0" lvl="0" indent="-290513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Noto Sans Symbols"/>
              <a:buChar char="●"/>
            </a:pPr>
            <a:r>
              <a:rPr lang="zh-HK" sz="2800" b="1" i="0" u="none" strike="noStrike" cap="none">
                <a:solidFill>
                  <a:srgbClr val="D8D8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期望學生在這課題學到什麼？</a:t>
            </a:r>
            <a:endParaRPr/>
          </a:p>
        </p:txBody>
      </p:sp>
      <p:sp>
        <p:nvSpPr>
          <p:cNvPr id="116" name="Google Shape;116;p19"/>
          <p:cNvSpPr/>
          <p:nvPr/>
        </p:nvSpPr>
        <p:spPr>
          <a:xfrm>
            <a:off x="1905000" y="1843088"/>
            <a:ext cx="8566150" cy="51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800"/>
              <a:buFont typeface="Noto Sans Symbols"/>
              <a:buNone/>
            </a:pPr>
            <a:r>
              <a:rPr lang="zh-HK" sz="2800" b="1" i="0" u="none" strike="noStrike" cap="none">
                <a:solidFill>
                  <a:srgbClr val="0066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V2:	教師對</a:t>
            </a:r>
            <a:r>
              <a:rPr lang="zh-HK" sz="2800" b="1" i="0" u="sng" strike="noStrike" cap="none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何謂適切學習內容</a:t>
            </a:r>
            <a:r>
              <a:rPr lang="zh-HK" sz="2800" b="1" i="0" u="none" strike="noStrike" cap="none">
                <a:solidFill>
                  <a:srgbClr val="0066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的不同見解及處理方式</a:t>
            </a:r>
            <a:endParaRPr sz="2800" b="1" i="0" u="none" strike="noStrike" cap="none">
              <a:solidFill>
                <a:srgbClr val="0066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17" name="Google Shape;117;p19"/>
          <p:cNvGrpSpPr/>
          <p:nvPr/>
        </p:nvGrpSpPr>
        <p:grpSpPr>
          <a:xfrm>
            <a:off x="933221" y="3560014"/>
            <a:ext cx="5185233" cy="2150248"/>
            <a:chOff x="2684" y="1015252"/>
            <a:chExt cx="5185233" cy="2150248"/>
          </a:xfrm>
        </p:grpSpPr>
        <p:sp>
          <p:nvSpPr>
            <p:cNvPr id="118" name="Google Shape;118;p19"/>
            <p:cNvSpPr/>
            <p:nvPr/>
          </p:nvSpPr>
          <p:spPr>
            <a:xfrm>
              <a:off x="2595301" y="1575212"/>
              <a:ext cx="117591" cy="51516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sp>
        <p:sp>
          <p:nvSpPr>
            <p:cNvPr id="119" name="Google Shape;119;p19"/>
            <p:cNvSpPr/>
            <p:nvPr/>
          </p:nvSpPr>
          <p:spPr>
            <a:xfrm>
              <a:off x="2477709" y="1575212"/>
              <a:ext cx="117591" cy="51516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</a:path>
              </a:pathLst>
            </a:custGeom>
            <a:noFill/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sp>
        <p:sp>
          <p:nvSpPr>
            <p:cNvPr id="120" name="Google Shape;120;p19"/>
            <p:cNvSpPr/>
            <p:nvPr/>
          </p:nvSpPr>
          <p:spPr>
            <a:xfrm>
              <a:off x="2595301" y="1575212"/>
              <a:ext cx="2032656" cy="103032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06304"/>
                  </a:lnTo>
                  <a:lnTo>
                    <a:pt x="120000" y="106304"/>
                  </a:lnTo>
                  <a:lnTo>
                    <a:pt x="120000" y="120000"/>
                  </a:lnTo>
                </a:path>
              </a:pathLst>
            </a:custGeom>
            <a:noFill/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sp>
        <p:sp>
          <p:nvSpPr>
            <p:cNvPr id="121" name="Google Shape;121;p19"/>
            <p:cNvSpPr/>
            <p:nvPr/>
          </p:nvSpPr>
          <p:spPr>
            <a:xfrm>
              <a:off x="2595301" y="1575212"/>
              <a:ext cx="677552" cy="103032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06304"/>
                  </a:lnTo>
                  <a:lnTo>
                    <a:pt x="120000" y="106304"/>
                  </a:lnTo>
                  <a:lnTo>
                    <a:pt x="120000" y="120000"/>
                  </a:lnTo>
                </a:path>
              </a:pathLst>
            </a:custGeom>
            <a:noFill/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sp>
        <p:sp>
          <p:nvSpPr>
            <p:cNvPr id="122" name="Google Shape;122;p19"/>
            <p:cNvSpPr/>
            <p:nvPr/>
          </p:nvSpPr>
          <p:spPr>
            <a:xfrm>
              <a:off x="1917749" y="1575212"/>
              <a:ext cx="677552" cy="103032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106304"/>
                  </a:lnTo>
                  <a:lnTo>
                    <a:pt x="0" y="106304"/>
                  </a:lnTo>
                  <a:lnTo>
                    <a:pt x="0" y="120000"/>
                  </a:lnTo>
                </a:path>
              </a:pathLst>
            </a:custGeom>
            <a:noFill/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sp>
        <p:sp>
          <p:nvSpPr>
            <p:cNvPr id="123" name="Google Shape;123;p19"/>
            <p:cNvSpPr/>
            <p:nvPr/>
          </p:nvSpPr>
          <p:spPr>
            <a:xfrm>
              <a:off x="562645" y="1575212"/>
              <a:ext cx="2032656" cy="103032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106304"/>
                  </a:lnTo>
                  <a:lnTo>
                    <a:pt x="0" y="106304"/>
                  </a:lnTo>
                  <a:lnTo>
                    <a:pt x="0" y="120000"/>
                  </a:lnTo>
                </a:path>
              </a:pathLst>
            </a:custGeom>
            <a:noFill/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sp>
        <p:sp>
          <p:nvSpPr>
            <p:cNvPr id="124" name="Google Shape;124;p19"/>
            <p:cNvSpPr/>
            <p:nvPr/>
          </p:nvSpPr>
          <p:spPr>
            <a:xfrm>
              <a:off x="2035341" y="1015252"/>
              <a:ext cx="1119920" cy="559960"/>
            </a:xfrm>
            <a:prstGeom prst="rect">
              <a:avLst/>
            </a:prstGeom>
            <a:solidFill>
              <a:srgbClr val="4372C3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19"/>
            <p:cNvSpPr txBox="1"/>
            <p:nvPr/>
          </p:nvSpPr>
          <p:spPr>
            <a:xfrm>
              <a:off x="2035341" y="1015252"/>
              <a:ext cx="1119920" cy="5599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25" tIns="9525" rIns="9525" bIns="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語文組</a:t>
              </a:r>
              <a:endParaRPr/>
            </a:p>
          </p:txBody>
        </p:sp>
        <p:sp>
          <p:nvSpPr>
            <p:cNvPr id="126" name="Google Shape;126;p19"/>
            <p:cNvSpPr/>
            <p:nvPr/>
          </p:nvSpPr>
          <p:spPr>
            <a:xfrm>
              <a:off x="2684" y="2605540"/>
              <a:ext cx="1119920" cy="559960"/>
            </a:xfrm>
            <a:prstGeom prst="rect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9"/>
            <p:cNvSpPr txBox="1"/>
            <p:nvPr/>
          </p:nvSpPr>
          <p:spPr>
            <a:xfrm>
              <a:off x="2684" y="2605540"/>
              <a:ext cx="1119920" cy="5599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25" tIns="9525" rIns="9525" bIns="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閱讀能力</a:t>
              </a:r>
              <a:endPara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Reading</a:t>
              </a:r>
              <a:endPara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9"/>
            <p:cNvSpPr/>
            <p:nvPr/>
          </p:nvSpPr>
          <p:spPr>
            <a:xfrm>
              <a:off x="1357789" y="2605540"/>
              <a:ext cx="1119920" cy="559960"/>
            </a:xfrm>
            <a:prstGeom prst="rect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9"/>
            <p:cNvSpPr txBox="1"/>
            <p:nvPr/>
          </p:nvSpPr>
          <p:spPr>
            <a:xfrm>
              <a:off x="1357789" y="2605540"/>
              <a:ext cx="1119920" cy="5599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25" tIns="9525" rIns="9525" bIns="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寫作能力</a:t>
              </a:r>
              <a:endPara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Writing</a:t>
              </a:r>
              <a:endPara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9"/>
            <p:cNvSpPr/>
            <p:nvPr/>
          </p:nvSpPr>
          <p:spPr>
            <a:xfrm>
              <a:off x="2712893" y="2605540"/>
              <a:ext cx="1119920" cy="559960"/>
            </a:xfrm>
            <a:prstGeom prst="rect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19"/>
            <p:cNvSpPr txBox="1"/>
            <p:nvPr/>
          </p:nvSpPr>
          <p:spPr>
            <a:xfrm>
              <a:off x="2712893" y="2605540"/>
              <a:ext cx="1119920" cy="5599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25" tIns="9525" rIns="9525" bIns="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聆聽能力</a:t>
              </a:r>
              <a:b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Listening</a:t>
              </a:r>
              <a:endPara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9"/>
            <p:cNvSpPr/>
            <p:nvPr/>
          </p:nvSpPr>
          <p:spPr>
            <a:xfrm>
              <a:off x="4067997" y="2605540"/>
              <a:ext cx="1119920" cy="559960"/>
            </a:xfrm>
            <a:prstGeom prst="rect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9"/>
            <p:cNvSpPr txBox="1"/>
            <p:nvPr/>
          </p:nvSpPr>
          <p:spPr>
            <a:xfrm>
              <a:off x="4067997" y="2605540"/>
              <a:ext cx="1119920" cy="5599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25" tIns="9525" rIns="9525" bIns="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綜合能力</a:t>
              </a:r>
              <a:b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Intergrated</a:t>
              </a:r>
              <a:endPara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9"/>
            <p:cNvSpPr/>
            <p:nvPr/>
          </p:nvSpPr>
          <p:spPr>
            <a:xfrm>
              <a:off x="1357789" y="1810396"/>
              <a:ext cx="1119920" cy="559960"/>
            </a:xfrm>
            <a:prstGeom prst="rect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9"/>
            <p:cNvSpPr txBox="1"/>
            <p:nvPr/>
          </p:nvSpPr>
          <p:spPr>
            <a:xfrm>
              <a:off x="1357789" y="1810396"/>
              <a:ext cx="1119920" cy="5599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25" tIns="9525" rIns="9525" bIns="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zh-HK" sz="1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中國語文科</a:t>
              </a:r>
              <a:endParaRPr/>
            </a:p>
          </p:txBody>
        </p:sp>
        <p:sp>
          <p:nvSpPr>
            <p:cNvPr id="136" name="Google Shape;136;p19"/>
            <p:cNvSpPr/>
            <p:nvPr/>
          </p:nvSpPr>
          <p:spPr>
            <a:xfrm>
              <a:off x="2712893" y="1810396"/>
              <a:ext cx="1119920" cy="559960"/>
            </a:xfrm>
            <a:prstGeom prst="rect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Google Shape;138;p19"/>
          <p:cNvSpPr/>
          <p:nvPr/>
        </p:nvSpPr>
        <p:spPr>
          <a:xfrm>
            <a:off x="2252187" y="5104435"/>
            <a:ext cx="1178878" cy="671331"/>
          </a:xfrm>
          <a:prstGeom prst="roundRect">
            <a:avLst>
              <a:gd name="adj" fmla="val 16667"/>
            </a:avLst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Calibri"/>
              <a:buNone/>
            </a:pPr>
            <a:r>
              <a:rPr lang="zh-HK" b="1">
                <a:solidFill>
                  <a:srgbClr val="7030A0"/>
                </a:solidFill>
              </a:rPr>
              <a:t>任務一結果分析</a:t>
            </a:r>
            <a:endParaRPr/>
          </a:p>
        </p:txBody>
      </p:sp>
      <p:sp>
        <p:nvSpPr>
          <p:cNvPr id="350" name="Google Shape;350;p4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zh-HK" sz="3200"/>
              <a:t>大家先閱讀題目，能指出題目要求「感受」及「體會」</a:t>
            </a:r>
            <a:endParaRPr sz="32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zh-HK" sz="3200"/>
              <a:t>以個人感受/經歷理解文章內容</a:t>
            </a:r>
            <a:endParaRPr sz="32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zh-HK" sz="3200"/>
              <a:t>未能代入作者感受分析</a:t>
            </a:r>
            <a:endParaRPr sz="32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zh-HK" sz="3200"/>
              <a:t>未能準確掌握「感受」及「體會」的意思</a:t>
            </a:r>
            <a:endParaRPr sz="3200"/>
          </a:p>
          <a:p>
            <a:pPr marL="228600" lvl="0" indent="-25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4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56" name="Google Shape;356;p48"/>
          <p:cNvSpPr txBox="1">
            <a:spLocks noGrp="1"/>
          </p:cNvSpPr>
          <p:nvPr>
            <p:ph type="body" idx="1"/>
          </p:nvPr>
        </p:nvSpPr>
        <p:spPr>
          <a:xfrm>
            <a:off x="729712" y="207997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57" name="Google Shape;357;p48"/>
          <p:cNvPicPr preferRelativeResize="0"/>
          <p:nvPr/>
        </p:nvPicPr>
        <p:blipFill rotWithShape="1">
          <a:blip r:embed="rId3">
            <a:alphaModFix/>
          </a:blip>
          <a:srcRect l="17150" t="25523" r="41607" b="24080"/>
          <a:stretch/>
        </p:blipFill>
        <p:spPr>
          <a:xfrm>
            <a:off x="1320472" y="0"/>
            <a:ext cx="8830917" cy="6744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5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前測及訪談後的反思</a:t>
            </a:r>
            <a:endParaRPr/>
          </a:p>
        </p:txBody>
      </p:sp>
      <p:sp>
        <p:nvSpPr>
          <p:cNvPr id="468" name="Google Shape;468;p5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zh-HK"/>
              <a:t>大部份學生所抒之情，均</a:t>
            </a:r>
            <a:r>
              <a:rPr lang="zh-HK">
                <a:solidFill>
                  <a:srgbClr val="FF0000"/>
                </a:solidFill>
              </a:rPr>
              <a:t>能扣連事件及場景</a:t>
            </a:r>
            <a:r>
              <a:rPr lang="zh-HK"/>
              <a:t>；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zh-HK"/>
              <a:t>學生</a:t>
            </a:r>
            <a:r>
              <a:rPr lang="zh-HK">
                <a:solidFill>
                  <a:srgbClr val="FF0000"/>
                </a:solidFill>
              </a:rPr>
              <a:t>能表達不同/豐富的「感受」</a:t>
            </a:r>
            <a:r>
              <a:rPr lang="zh-HK" i="1"/>
              <a:t>（例：悲喜、沮喪、興奮、擔憂、漠然、失落等) </a:t>
            </a:r>
            <a:r>
              <a:rPr lang="zh-HK"/>
              <a:t>，稍欠完整的解說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zh-HK"/>
              <a:t>少量學生無意識在合適的地方（尤以文章前部份的表現最明顯）表達體會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zh-HK"/>
              <a:t>大部份學生能表達1-2個層次的反思及體會，但</a:t>
            </a:r>
            <a:r>
              <a:rPr lang="zh-HK">
                <a:solidFill>
                  <a:srgbClr val="FF0000"/>
                </a:solidFill>
              </a:rPr>
              <a:t>角度單一</a:t>
            </a:r>
            <a:r>
              <a:rPr lang="zh-HK"/>
              <a:t>（多是體會到要珍惜中學生活，繼而是對前路的疑惑）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zh-HK"/>
              <a:t>繼續追求在體會上的層次昇華，同時</a:t>
            </a:r>
            <a:r>
              <a:rPr lang="zh-HK">
                <a:solidFill>
                  <a:srgbClr val="FF0000"/>
                </a:solidFill>
              </a:rPr>
              <a:t>鼓勵學生在同一層次上作不同的思考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469" name="Google Shape;469;p59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zh-HK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60"/>
          <p:cNvSpPr txBox="1">
            <a:spLocks noGrp="1"/>
          </p:cNvSpPr>
          <p:nvPr>
            <p:ph type="title"/>
          </p:nvPr>
        </p:nvSpPr>
        <p:spPr>
          <a:xfrm>
            <a:off x="936811" y="184567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zh-HK"/>
              <a:t>確定學習內容：</a:t>
            </a:r>
            <a:br>
              <a:rPr lang="zh-HK" b="0"/>
            </a:br>
            <a:br>
              <a:rPr lang="zh-HK"/>
            </a:br>
            <a:r>
              <a:rPr lang="zh-HK" sz="3600">
                <a:latin typeface="DFKai-SB"/>
                <a:ea typeface="DFKai-SB"/>
                <a:cs typeface="DFKai-SB"/>
                <a:sym typeface="DFKai-SB"/>
              </a:rPr>
              <a:t>文章寫出感受及體會</a:t>
            </a:r>
            <a:br>
              <a:rPr lang="zh-HK"/>
            </a:br>
            <a:br>
              <a:rPr lang="zh-HK"/>
            </a:br>
            <a:r>
              <a:rPr lang="zh-HK"/>
              <a:t>確定關鍵特徵：</a:t>
            </a:r>
            <a:endParaRPr/>
          </a:p>
        </p:txBody>
      </p:sp>
      <p:graphicFrame>
        <p:nvGraphicFramePr>
          <p:cNvPr id="475" name="Google Shape;475;p60"/>
          <p:cNvGraphicFramePr/>
          <p:nvPr/>
        </p:nvGraphicFramePr>
        <p:xfrm>
          <a:off x="856127" y="4222376"/>
          <a:ext cx="10596300" cy="1558980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144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75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DFKai-SB"/>
                        <a:buNone/>
                      </a:pPr>
                      <a:r>
                        <a:rPr lang="zh-HK" sz="3200" b="0" u="none" strike="noStrike" cap="none">
                          <a:solidFill>
                            <a:schemeClr val="dk1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CF1</a:t>
                      </a:r>
                      <a:endParaRPr sz="3200" b="0" u="none" strike="noStrike" cap="none">
                        <a:solidFill>
                          <a:schemeClr val="dk1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68575" marR="68575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DFKai-SB"/>
                        <a:buNone/>
                      </a:pPr>
                      <a:r>
                        <a:rPr lang="zh-HK" sz="3200" b="0" u="none" strike="noStrike" cap="none">
                          <a:solidFill>
                            <a:schemeClr val="dk1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抒發感受，並緊扣所記敘的事情</a:t>
                      </a:r>
                      <a:r>
                        <a:rPr lang="zh-HK" sz="3200" b="0" u="none" strike="noStrike" cap="none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/場景</a:t>
                      </a:r>
                      <a:endParaRPr sz="3200" b="0" u="none" strike="noStrike" cap="none">
                        <a:solidFill>
                          <a:srgbClr val="FF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68575" marR="68575" marT="0" marB="0"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DFKai-SB"/>
                        <a:buNone/>
                      </a:pPr>
                      <a:r>
                        <a:rPr lang="zh-HK" sz="3200" b="0" u="none" strike="noStrike" cap="none">
                          <a:solidFill>
                            <a:schemeClr val="dk1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CF2</a:t>
                      </a:r>
                      <a:endParaRPr sz="3200" b="0" u="none" strike="noStrike" cap="none">
                        <a:solidFill>
                          <a:schemeClr val="dk1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68575" marR="68575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DFKai-SB"/>
                        <a:buNone/>
                      </a:pPr>
                      <a:r>
                        <a:rPr lang="zh-HK" sz="3200" b="0" u="none" strike="noStrike" cap="none">
                          <a:solidFill>
                            <a:schemeClr val="dk1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表達對事件的</a:t>
                      </a:r>
                      <a:r>
                        <a:rPr lang="zh-HK" sz="3200" b="0" u="none" strike="sngStrike" cap="none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個人</a:t>
                      </a:r>
                      <a:r>
                        <a:rPr lang="zh-HK" sz="3200" b="0" u="none" strike="noStrike" cap="none">
                          <a:solidFill>
                            <a:schemeClr val="dk1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反思及體會 </a:t>
                      </a:r>
                      <a:endParaRPr sz="1800" u="none" strike="noStrike" cap="none"/>
                    </a:p>
                  </a:txBody>
                  <a:tcPr marL="68575" marR="68575" marT="0" marB="0"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3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DFKai-SB"/>
                        <a:buNone/>
                      </a:pPr>
                      <a:r>
                        <a:rPr lang="zh-HK" sz="3200" b="0" u="none" strike="noStrike" cap="none">
                          <a:solidFill>
                            <a:schemeClr val="dk1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CF3</a:t>
                      </a:r>
                      <a:endParaRPr sz="3200" b="0" u="none" strike="noStrike" cap="none">
                        <a:solidFill>
                          <a:schemeClr val="dk1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68575" marR="68575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DFKai-SB"/>
                        <a:buNone/>
                      </a:pPr>
                      <a:r>
                        <a:rPr lang="zh-HK" sz="3200" b="0" u="none" strike="noStrike" cap="none">
                          <a:solidFill>
                            <a:schemeClr val="dk1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從事件/場景中延伸</a:t>
                      </a:r>
                      <a:r>
                        <a:rPr lang="zh-HK" sz="3200" b="0" u="none" strike="sngStrike" cap="none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更高</a:t>
                      </a:r>
                      <a:r>
                        <a:rPr lang="zh-HK" sz="3200" b="0" u="none" strike="noStrike" cap="none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不同</a:t>
                      </a:r>
                      <a:r>
                        <a:rPr lang="zh-HK" sz="3200" b="0" u="none" strike="noStrike" cap="none">
                          <a:solidFill>
                            <a:schemeClr val="dk1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層次的體會</a:t>
                      </a:r>
                      <a:endParaRPr sz="1800" u="none" strike="noStrike" cap="none"/>
                    </a:p>
                  </a:txBody>
                  <a:tcPr marL="68575" marR="68575" marT="0" marB="0"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72"/>
          <p:cNvSpPr/>
          <p:nvPr/>
        </p:nvSpPr>
        <p:spPr>
          <a:xfrm>
            <a:off x="2143114" y="583414"/>
            <a:ext cx="1368414" cy="112552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endParaRPr sz="1800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選擇研究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的課題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81" name="Google Shape;581;p72"/>
          <p:cNvSpPr/>
          <p:nvPr/>
        </p:nvSpPr>
        <p:spPr>
          <a:xfrm>
            <a:off x="8615364" y="550864"/>
            <a:ext cx="1368425" cy="112553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endParaRPr sz="1800">
              <a:solidFill>
                <a:srgbClr val="6600FF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Arial"/>
                <a:ea typeface="Arial"/>
                <a:cs typeface="Arial"/>
                <a:sym typeface="Arial"/>
              </a:rPr>
              <a:t>確認學習內容及其關鍵特徵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82" name="Google Shape;582;p72"/>
          <p:cNvSpPr/>
          <p:nvPr/>
        </p:nvSpPr>
        <p:spPr>
          <a:xfrm>
            <a:off x="8058150" y="1160464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72"/>
          <p:cNvSpPr/>
          <p:nvPr/>
        </p:nvSpPr>
        <p:spPr>
          <a:xfrm rot="5400000">
            <a:off x="9365456" y="1874724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72"/>
          <p:cNvSpPr/>
          <p:nvPr/>
        </p:nvSpPr>
        <p:spPr>
          <a:xfrm>
            <a:off x="6167439" y="511176"/>
            <a:ext cx="1728787" cy="11652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endParaRPr sz="1800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診斷學習困難 (前測、學生訪談) </a:t>
            </a: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(V1)</a:t>
            </a:r>
            <a:endParaRPr/>
          </a:p>
        </p:txBody>
      </p:sp>
      <p:sp>
        <p:nvSpPr>
          <p:cNvPr id="585" name="Google Shape;585;p72"/>
          <p:cNvSpPr/>
          <p:nvPr/>
        </p:nvSpPr>
        <p:spPr>
          <a:xfrm>
            <a:off x="3663950" y="1160464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CC0066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72"/>
          <p:cNvSpPr/>
          <p:nvPr/>
        </p:nvSpPr>
        <p:spPr>
          <a:xfrm>
            <a:off x="4210051" y="555626"/>
            <a:ext cx="1368425" cy="11207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endParaRPr sz="1800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初擬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學習內容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87" name="Google Shape;587;p72"/>
          <p:cNvSpPr/>
          <p:nvPr/>
        </p:nvSpPr>
        <p:spPr>
          <a:xfrm>
            <a:off x="5815014" y="1165226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88" name="Google Shape;588;p72"/>
          <p:cNvCxnSpPr/>
          <p:nvPr/>
        </p:nvCxnSpPr>
        <p:spPr>
          <a:xfrm>
            <a:off x="3206750" y="188913"/>
            <a:ext cx="5638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</p:cxnSp>
      <p:cxnSp>
        <p:nvCxnSpPr>
          <p:cNvPr id="589" name="Google Shape;589;p72"/>
          <p:cNvCxnSpPr/>
          <p:nvPr/>
        </p:nvCxnSpPr>
        <p:spPr>
          <a:xfrm rot="10800000">
            <a:off x="34353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590" name="Google Shape;590;p72"/>
          <p:cNvCxnSpPr/>
          <p:nvPr/>
        </p:nvCxnSpPr>
        <p:spPr>
          <a:xfrm rot="10800000">
            <a:off x="3130550" y="1763713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591" name="Google Shape;591;p72"/>
          <p:cNvCxnSpPr/>
          <p:nvPr/>
        </p:nvCxnSpPr>
        <p:spPr>
          <a:xfrm>
            <a:off x="73977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592" name="Google Shape;592;p72"/>
          <p:cNvCxnSpPr/>
          <p:nvPr/>
        </p:nvCxnSpPr>
        <p:spPr>
          <a:xfrm>
            <a:off x="88455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593" name="Google Shape;593;p72"/>
          <p:cNvCxnSpPr/>
          <p:nvPr/>
        </p:nvCxnSpPr>
        <p:spPr>
          <a:xfrm rot="10800000">
            <a:off x="3511550" y="188913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594" name="Google Shape;594;p72"/>
          <p:cNvCxnSpPr/>
          <p:nvPr/>
        </p:nvCxnSpPr>
        <p:spPr>
          <a:xfrm>
            <a:off x="7473950" y="188913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595" name="Google Shape;595;p72"/>
          <p:cNvCxnSpPr/>
          <p:nvPr/>
        </p:nvCxnSpPr>
        <p:spPr>
          <a:xfrm>
            <a:off x="3130550" y="2035175"/>
            <a:ext cx="5791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</p:cxnSp>
      <p:cxnSp>
        <p:nvCxnSpPr>
          <p:cNvPr id="596" name="Google Shape;596;p72"/>
          <p:cNvCxnSpPr/>
          <p:nvPr/>
        </p:nvCxnSpPr>
        <p:spPr>
          <a:xfrm rot="10800000">
            <a:off x="8975725" y="1763713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597" name="Google Shape;597;p72"/>
          <p:cNvCxnSpPr/>
          <p:nvPr/>
        </p:nvCxnSpPr>
        <p:spPr>
          <a:xfrm>
            <a:off x="69405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598" name="Google Shape;598;p72"/>
          <p:cNvCxnSpPr/>
          <p:nvPr/>
        </p:nvCxnSpPr>
        <p:spPr>
          <a:xfrm>
            <a:off x="51879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599" name="Google Shape;599;p72"/>
          <p:cNvCxnSpPr/>
          <p:nvPr/>
        </p:nvCxnSpPr>
        <p:spPr>
          <a:xfrm>
            <a:off x="32067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600" name="Google Shape;600;p72"/>
          <p:cNvCxnSpPr/>
          <p:nvPr/>
        </p:nvCxnSpPr>
        <p:spPr>
          <a:xfrm rot="10800000">
            <a:off x="52641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601" name="Google Shape;601;p72"/>
          <p:cNvCxnSpPr/>
          <p:nvPr/>
        </p:nvCxnSpPr>
        <p:spPr>
          <a:xfrm rot="10800000">
            <a:off x="70167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graphicFrame>
        <p:nvGraphicFramePr>
          <p:cNvPr id="602" name="Google Shape;602;p72"/>
          <p:cNvGraphicFramePr/>
          <p:nvPr>
            <p:extLst>
              <p:ext uri="{D42A27DB-BD31-4B8C-83A1-F6EECF244321}">
                <p14:modId xmlns:p14="http://schemas.microsoft.com/office/powerpoint/2010/main" val="2434876379"/>
              </p:ext>
            </p:extLst>
          </p:nvPr>
        </p:nvGraphicFramePr>
        <p:xfrm>
          <a:off x="282613" y="2361972"/>
          <a:ext cx="8213675" cy="4538140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1337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4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6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 u="none" strike="noStrike" cap="none" dirty="0">
                          <a:solidFill>
                            <a:schemeClr val="dk1"/>
                          </a:solidFill>
                        </a:rPr>
                        <a:t>年級/科目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>
                          <a:solidFill>
                            <a:schemeClr val="dk1"/>
                          </a:solidFill>
                        </a:rPr>
                        <a:t>第一輪教學實</a:t>
                      </a:r>
                      <a:r>
                        <a:rPr lang="zh-HK" sz="16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踐</a:t>
                      </a:r>
                      <a:endParaRPr sz="16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 u="none" strike="noStrike" cap="none">
                          <a:solidFill>
                            <a:schemeClr val="dk1"/>
                          </a:solidFill>
                        </a:rPr>
                        <a:t>中</a:t>
                      </a:r>
                      <a:r>
                        <a:rPr lang="zh-HK" sz="1600" b="1">
                          <a:solidFill>
                            <a:schemeClr val="dk1"/>
                          </a:solidFill>
                        </a:rPr>
                        <a:t>五</a:t>
                      </a:r>
                      <a:r>
                        <a:rPr lang="zh-HK" sz="1600" b="1" u="none" strike="noStrike" cap="none">
                          <a:solidFill>
                            <a:schemeClr val="dk1"/>
                          </a:solidFill>
                        </a:rPr>
                        <a:t>級中文 （5月16日）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>
                          <a:solidFill>
                            <a:schemeClr val="dk1"/>
                          </a:solidFill>
                        </a:rPr>
                        <a:t>第二輪教學實</a:t>
                      </a:r>
                      <a:r>
                        <a:rPr lang="zh-HK" sz="16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踐</a:t>
                      </a:r>
                      <a:endParaRPr sz="16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>
                          <a:solidFill>
                            <a:schemeClr val="dk1"/>
                          </a:solidFill>
                        </a:rPr>
                        <a:t>           </a:t>
                      </a:r>
                      <a:r>
                        <a:rPr lang="zh-HK" sz="1600" b="1" u="none" strike="noStrike" cap="none">
                          <a:solidFill>
                            <a:schemeClr val="dk1"/>
                          </a:solidFill>
                        </a:rPr>
                        <a:t>中五級中文（5月18日）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0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 u="none" strike="noStrike" cap="none">
                          <a:solidFill>
                            <a:schemeClr val="dk1"/>
                          </a:solidFill>
                        </a:rPr>
                        <a:t>學習內容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Object of Learning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6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文章寫出感受及體會</a:t>
                      </a:r>
                      <a:endParaRPr sz="1600" b="0" u="none" strike="noStrike" cap="none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zh-HK" sz="1600" u="none" strike="noStrike" cap="none"/>
                      </a:b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文章寫出感受及體會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25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關鍵特徵</a:t>
                      </a:r>
                      <a:endParaRPr sz="16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Critical Features</a:t>
                      </a:r>
                      <a:endParaRPr sz="1600" b="0" u="none" strike="noStrike" cap="none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6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關鍵特徵1：抒發感受，並緊扣所記敘的事情/場景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關鍵特徵2：表達對事件的反思及體會 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關鍵特徵3：從事件/場景中延伸不同層次的體會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600" b="0" i="0" u="none" strike="noStrik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關鍵特徵1：就事件寫出個人感受（感到⋯⋯)</a:t>
                      </a:r>
                      <a:endParaRPr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i="0" u="none" strike="noStrik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600" b="0" i="0" u="none" strike="noStrik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關鍵特徵2：認識「體會」的意思</a:t>
                      </a:r>
                      <a:endParaRPr sz="1600" b="0" i="0" u="none" strike="noStrik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i="0" u="none" strike="noStrik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600" b="0" i="0" u="none" strike="noStrik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關鍵特徵3：就事件寫出個人體會（學會了⋯⋯)</a:t>
                      </a:r>
                      <a:endParaRPr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03" name="Google Shape;603;p72"/>
          <p:cNvSpPr/>
          <p:nvPr/>
        </p:nvSpPr>
        <p:spPr>
          <a:xfrm>
            <a:off x="5978820" y="3275112"/>
            <a:ext cx="28405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 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73"/>
          <p:cNvSpPr/>
          <p:nvPr/>
        </p:nvSpPr>
        <p:spPr>
          <a:xfrm>
            <a:off x="10503976" y="128588"/>
            <a:ext cx="1368414" cy="119377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endParaRPr sz="1800">
              <a:solidFill>
                <a:srgbClr val="66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教學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設計 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C33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(V2, V3)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09" name="Google Shape;609;p73"/>
          <p:cNvSpPr txBox="1">
            <a:spLocks noGrp="1"/>
          </p:cNvSpPr>
          <p:nvPr>
            <p:ph type="title"/>
          </p:nvPr>
        </p:nvSpPr>
        <p:spPr>
          <a:xfrm>
            <a:off x="397563" y="268271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4400"/>
              <a:buFont typeface="Calibri"/>
              <a:buNone/>
            </a:pPr>
            <a:r>
              <a:rPr lang="zh-HK" b="1">
                <a:solidFill>
                  <a:srgbClr val="006600"/>
                </a:solidFill>
              </a:rPr>
              <a:t>教學設計(</a:t>
            </a:r>
            <a:r>
              <a:rPr lang="zh-HK" b="1">
                <a:solidFill>
                  <a:srgbClr val="385623"/>
                </a:solidFill>
              </a:rPr>
              <a:t>中五級中國語文)</a:t>
            </a:r>
            <a:endParaRPr b="1">
              <a:solidFill>
                <a:srgbClr val="006600"/>
              </a:solidFill>
            </a:endParaRPr>
          </a:p>
        </p:txBody>
      </p:sp>
      <p:graphicFrame>
        <p:nvGraphicFramePr>
          <p:cNvPr id="610" name="Google Shape;610;p73"/>
          <p:cNvGraphicFramePr/>
          <p:nvPr/>
        </p:nvGraphicFramePr>
        <p:xfrm>
          <a:off x="397563" y="1123297"/>
          <a:ext cx="7827425" cy="5433330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782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85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600"/>
                        <a:t>課堂流程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/>
                        <a:t>1.引入課堂(以生活化題材入題）</a:t>
                      </a:r>
                      <a:endParaRPr sz="1600" b="1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600" b="1"/>
                        <a:t>2.簡單說明課堂材料（文章）背景</a:t>
                      </a:r>
                      <a:endParaRPr sz="1600" b="1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8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600" b="1">
                          <a:solidFill>
                            <a:srgbClr val="FF0000"/>
                          </a:solidFill>
                        </a:rPr>
                        <a:t>3.透過對照及提問的方式，分析第二及第三段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>
                          <a:solidFill>
                            <a:srgbClr val="FF0000"/>
                          </a:solidFill>
                        </a:rPr>
                        <a:t>4.透過區分及提問的方式，分析第四段</a:t>
                      </a:r>
                      <a:endParaRPr sz="1600" b="1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5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>
                          <a:solidFill>
                            <a:srgbClr val="FF0000"/>
                          </a:solidFill>
                        </a:rPr>
                        <a:t>5.講解腦圖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9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/>
                        <a:t>6.學生閱讀一道寫作題目及其選段，個別以腦圖形式呈現相關的</a:t>
                      </a:r>
                      <a:r>
                        <a:rPr lang="zh-HK" sz="1600" b="1" u="sng"/>
                        <a:t>感受及體會</a:t>
                      </a:r>
                      <a:endParaRPr sz="1600" b="1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9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/>
                        <a:t>7.分組討論及共同繪製腦圖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9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/>
                        <a:t>8.揀選分組達標及優秀的腦圖各1份，滙報及由學生評鑑</a:t>
                      </a:r>
                      <a:endParaRPr sz="1600" b="1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5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/>
                        <a:t>9. 老師總結</a:t>
                      </a:r>
                      <a:endParaRPr sz="1600" b="1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7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教學流程</a:t>
            </a:r>
            <a:endParaRPr/>
          </a:p>
        </p:txBody>
      </p:sp>
      <p:sp>
        <p:nvSpPr>
          <p:cNvPr id="616" name="Google Shape;616;p74"/>
          <p:cNvSpPr txBox="1">
            <a:spLocks noGrp="1"/>
          </p:cNvSpPr>
          <p:nvPr>
            <p:ph type="body" idx="1"/>
          </p:nvPr>
        </p:nvSpPr>
        <p:spPr>
          <a:xfrm>
            <a:off x="838200" y="2873829"/>
            <a:ext cx="10515600" cy="3303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grpSp>
        <p:nvGrpSpPr>
          <p:cNvPr id="617" name="Google Shape;617;p74"/>
          <p:cNvGrpSpPr/>
          <p:nvPr/>
        </p:nvGrpSpPr>
        <p:grpSpPr>
          <a:xfrm>
            <a:off x="838197" y="484517"/>
            <a:ext cx="10743265" cy="1233611"/>
            <a:chOff x="188684" y="119392"/>
            <a:chExt cx="10743265" cy="1233611"/>
          </a:xfrm>
        </p:grpSpPr>
        <p:sp>
          <p:nvSpPr>
            <p:cNvPr id="618" name="Google Shape;618;p74"/>
            <p:cNvSpPr/>
            <p:nvPr/>
          </p:nvSpPr>
          <p:spPr>
            <a:xfrm>
              <a:off x="188684" y="124498"/>
              <a:ext cx="6063817" cy="1228505"/>
            </a:xfrm>
            <a:prstGeom prst="homePlate">
              <a:avLst>
                <a:gd name="adj" fmla="val 50000"/>
              </a:avLst>
            </a:prstGeom>
            <a:solidFill>
              <a:schemeClr val="accent3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74"/>
            <p:cNvSpPr txBox="1"/>
            <p:nvPr/>
          </p:nvSpPr>
          <p:spPr>
            <a:xfrm>
              <a:off x="188684" y="124498"/>
              <a:ext cx="5756691" cy="12285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4675" tIns="77325" rIns="38650" bIns="77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900"/>
                <a:buFont typeface="Arial"/>
                <a:buNone/>
              </a:pPr>
              <a:r>
                <a:rPr lang="zh-HK" sz="2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1.引入課堂</a:t>
              </a:r>
              <a:endParaRPr/>
            </a:p>
          </p:txBody>
        </p:sp>
        <p:sp>
          <p:nvSpPr>
            <p:cNvPr id="620" name="Google Shape;620;p74"/>
            <p:cNvSpPr/>
            <p:nvPr/>
          </p:nvSpPr>
          <p:spPr>
            <a:xfrm>
              <a:off x="4868132" y="119392"/>
              <a:ext cx="6063817" cy="1198501"/>
            </a:xfrm>
            <a:prstGeom prst="chevron">
              <a:avLst>
                <a:gd name="adj" fmla="val 50000"/>
              </a:avLst>
            </a:prstGeom>
            <a:solidFill>
              <a:srgbClr val="FE000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74"/>
            <p:cNvSpPr txBox="1"/>
            <p:nvPr/>
          </p:nvSpPr>
          <p:spPr>
            <a:xfrm>
              <a:off x="5467383" y="119392"/>
              <a:ext cx="4865316" cy="11985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6000" tIns="77325" rIns="38650" bIns="773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900"/>
                <a:buFont typeface="Arial"/>
                <a:buNone/>
              </a:pPr>
              <a:r>
                <a:rPr lang="zh-HK" sz="2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2.簡單說明課堂材料</a:t>
              </a:r>
              <a:endParaRPr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1015"/>
                </a:spcBef>
                <a:spcAft>
                  <a:spcPts val="0"/>
                </a:spcAft>
                <a:buClr>
                  <a:srgbClr val="000000"/>
                </a:buClr>
                <a:buSzPts val="2900"/>
                <a:buFont typeface="Arial"/>
                <a:buNone/>
              </a:pPr>
              <a:r>
                <a:rPr lang="zh-HK" sz="2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（文章）背景</a:t>
              </a:r>
              <a:endParaRPr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22" name="Google Shape;622;p74"/>
          <p:cNvPicPr preferRelativeResize="0"/>
          <p:nvPr/>
        </p:nvPicPr>
        <p:blipFill rotWithShape="1">
          <a:blip r:embed="rId3">
            <a:alphaModFix/>
          </a:blip>
          <a:srcRect t="6388"/>
          <a:stretch/>
        </p:blipFill>
        <p:spPr>
          <a:xfrm>
            <a:off x="649513" y="2228850"/>
            <a:ext cx="10931953" cy="44633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7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grpSp>
        <p:nvGrpSpPr>
          <p:cNvPr id="628" name="Google Shape;628;p75"/>
          <p:cNvGrpSpPr/>
          <p:nvPr/>
        </p:nvGrpSpPr>
        <p:grpSpPr>
          <a:xfrm>
            <a:off x="397071" y="743400"/>
            <a:ext cx="11789742" cy="1082225"/>
            <a:chOff x="5185" y="1069972"/>
            <a:chExt cx="11789742" cy="1082225"/>
          </a:xfrm>
        </p:grpSpPr>
        <p:sp>
          <p:nvSpPr>
            <p:cNvPr id="629" name="Google Shape;629;p75"/>
            <p:cNvSpPr/>
            <p:nvPr/>
          </p:nvSpPr>
          <p:spPr>
            <a:xfrm>
              <a:off x="5185" y="1069972"/>
              <a:ext cx="4534516" cy="1082225"/>
            </a:xfrm>
            <a:prstGeom prst="homePlate">
              <a:avLst>
                <a:gd name="adj" fmla="val 50000"/>
              </a:avLst>
            </a:prstGeom>
            <a:solidFill>
              <a:schemeClr val="accent3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75"/>
            <p:cNvSpPr txBox="1"/>
            <p:nvPr/>
          </p:nvSpPr>
          <p:spPr>
            <a:xfrm>
              <a:off x="5185" y="1069972"/>
              <a:ext cx="4263960" cy="10822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8000" tIns="64000" rIns="32000" bIns="640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zh-HK" sz="2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3.透過比較及提問的方式，</a:t>
              </a: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zh-HK" sz="2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分析《第二及第三段</a:t>
              </a:r>
              <a:endParaRPr/>
            </a:p>
          </p:txBody>
        </p:sp>
        <p:sp>
          <p:nvSpPr>
            <p:cNvPr id="631" name="Google Shape;631;p75"/>
            <p:cNvSpPr/>
            <p:nvPr/>
          </p:nvSpPr>
          <p:spPr>
            <a:xfrm>
              <a:off x="3632798" y="1069972"/>
              <a:ext cx="4534516" cy="1082225"/>
            </a:xfrm>
            <a:prstGeom prst="chevron">
              <a:avLst>
                <a:gd name="adj" fmla="val 50000"/>
              </a:avLst>
            </a:prstGeom>
            <a:solidFill>
              <a:srgbClr val="C85B5B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75"/>
            <p:cNvSpPr txBox="1"/>
            <p:nvPr/>
          </p:nvSpPr>
          <p:spPr>
            <a:xfrm>
              <a:off x="4173911" y="1069972"/>
              <a:ext cx="3452291" cy="10822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6000" tIns="64000" rIns="32000" bIns="640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zh-HK" sz="2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4.透過區分及提問的方式，分析第四段</a:t>
              </a:r>
              <a:endPara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75"/>
            <p:cNvSpPr/>
            <p:nvPr/>
          </p:nvSpPr>
          <p:spPr>
            <a:xfrm>
              <a:off x="7260411" y="1069972"/>
              <a:ext cx="4534516" cy="1082225"/>
            </a:xfrm>
            <a:prstGeom prst="chevron">
              <a:avLst>
                <a:gd name="adj" fmla="val 50000"/>
              </a:avLst>
            </a:prstGeom>
            <a:solidFill>
              <a:srgbClr val="FE000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75"/>
            <p:cNvSpPr txBox="1"/>
            <p:nvPr/>
          </p:nvSpPr>
          <p:spPr>
            <a:xfrm>
              <a:off x="7801524" y="1069972"/>
              <a:ext cx="3452291" cy="10822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2000" tIns="74675" rIns="37325" bIns="74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zh-HK" sz="2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5.講解腦圖</a:t>
              </a:r>
              <a:endParaRPr/>
            </a:p>
          </p:txBody>
        </p:sp>
      </p:grpSp>
      <p:pic>
        <p:nvPicPr>
          <p:cNvPr id="635" name="Google Shape;635;p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4893" y="1957501"/>
            <a:ext cx="11214100" cy="4719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" name="Google Shape;636;p7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1886" y="1957501"/>
            <a:ext cx="11201400" cy="4900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" name="Google Shape;637;p7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44486" y="1984375"/>
            <a:ext cx="8294914" cy="4665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7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1396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grpSp>
        <p:nvGrpSpPr>
          <p:cNvPr id="643" name="Google Shape;643;p76"/>
          <p:cNvGrpSpPr/>
          <p:nvPr/>
        </p:nvGrpSpPr>
        <p:grpSpPr>
          <a:xfrm>
            <a:off x="841371" y="365151"/>
            <a:ext cx="10817686" cy="1272669"/>
            <a:chOff x="3171" y="691722"/>
            <a:chExt cx="10817686" cy="1272669"/>
          </a:xfrm>
        </p:grpSpPr>
        <p:sp>
          <p:nvSpPr>
            <p:cNvPr id="644" name="Google Shape;644;p76"/>
            <p:cNvSpPr/>
            <p:nvPr/>
          </p:nvSpPr>
          <p:spPr>
            <a:xfrm>
              <a:off x="3171" y="691722"/>
              <a:ext cx="3181672" cy="1272669"/>
            </a:xfrm>
            <a:prstGeom prst="homePlate">
              <a:avLst>
                <a:gd name="adj" fmla="val 50000"/>
              </a:avLst>
            </a:prstGeom>
            <a:solidFill>
              <a:schemeClr val="accent3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76"/>
            <p:cNvSpPr txBox="1"/>
            <p:nvPr/>
          </p:nvSpPr>
          <p:spPr>
            <a:xfrm>
              <a:off x="3171" y="691722"/>
              <a:ext cx="2863505" cy="12726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1325" tIns="50650" rIns="25325" bIns="506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zh-HK" sz="1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5.學生閱讀一道寫作題目及其選段，個別以腦圖形式呈現相關的</a:t>
              </a:r>
              <a:r>
                <a:rPr lang="zh-HK" sz="1900" b="1" i="0" u="sng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感受及體會</a:t>
              </a:r>
              <a:r>
                <a:rPr lang="zh-HK" sz="1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。</a:t>
              </a:r>
              <a:endParaRPr/>
            </a:p>
          </p:txBody>
        </p:sp>
        <p:sp>
          <p:nvSpPr>
            <p:cNvPr id="646" name="Google Shape;646;p76"/>
            <p:cNvSpPr/>
            <p:nvPr/>
          </p:nvSpPr>
          <p:spPr>
            <a:xfrm>
              <a:off x="2548509" y="691722"/>
              <a:ext cx="3181672" cy="1272669"/>
            </a:xfrm>
            <a:prstGeom prst="chevron">
              <a:avLst>
                <a:gd name="adj" fmla="val 50000"/>
              </a:avLst>
            </a:prstGeom>
            <a:solidFill>
              <a:srgbClr val="B97676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76"/>
            <p:cNvSpPr txBox="1"/>
            <p:nvPr/>
          </p:nvSpPr>
          <p:spPr>
            <a:xfrm>
              <a:off x="3184844" y="691722"/>
              <a:ext cx="1909003" cy="12726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000" tIns="50650" rIns="25325" bIns="506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zh-HK" sz="1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6.分組討論及共同繪製腦圖</a:t>
              </a:r>
              <a:endParaRPr/>
            </a:p>
          </p:txBody>
        </p:sp>
        <p:sp>
          <p:nvSpPr>
            <p:cNvPr id="648" name="Google Shape;648;p76"/>
            <p:cNvSpPr/>
            <p:nvPr/>
          </p:nvSpPr>
          <p:spPr>
            <a:xfrm>
              <a:off x="5093847" y="691722"/>
              <a:ext cx="3181672" cy="1272669"/>
            </a:xfrm>
            <a:prstGeom prst="chevron">
              <a:avLst>
                <a:gd name="adj" fmla="val 50000"/>
              </a:avLst>
            </a:prstGeom>
            <a:solidFill>
              <a:srgbClr val="D83E3E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76"/>
            <p:cNvSpPr txBox="1"/>
            <p:nvPr/>
          </p:nvSpPr>
          <p:spPr>
            <a:xfrm>
              <a:off x="5730182" y="691722"/>
              <a:ext cx="1909003" cy="12726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000" tIns="50650" rIns="25325" bIns="506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zh-HK" sz="1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7揀選分組達標及優秀的腦圖各1份</a:t>
              </a:r>
              <a:endParaRPr sz="1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76"/>
            <p:cNvSpPr/>
            <p:nvPr/>
          </p:nvSpPr>
          <p:spPr>
            <a:xfrm>
              <a:off x="7639185" y="691722"/>
              <a:ext cx="3181672" cy="1272669"/>
            </a:xfrm>
            <a:prstGeom prst="chevron">
              <a:avLst>
                <a:gd name="adj" fmla="val 50000"/>
              </a:avLst>
            </a:prstGeom>
            <a:solidFill>
              <a:srgbClr val="FE000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76"/>
            <p:cNvSpPr txBox="1"/>
            <p:nvPr/>
          </p:nvSpPr>
          <p:spPr>
            <a:xfrm>
              <a:off x="8275520" y="691722"/>
              <a:ext cx="1909003" cy="12726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000" tIns="50650" rIns="25325" bIns="506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zh-HK" sz="19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8.學生互評</a:t>
              </a:r>
              <a:endParaRPr sz="1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52" name="Google Shape;652;p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7283" y="1781403"/>
            <a:ext cx="7977433" cy="5054146"/>
          </a:xfrm>
          <a:prstGeom prst="rect">
            <a:avLst/>
          </a:prstGeom>
          <a:noFill/>
          <a:ln>
            <a:noFill/>
          </a:ln>
        </p:spPr>
      </p:pic>
      <p:sp>
        <p:nvSpPr>
          <p:cNvPr id="657" name="Google Shape;657;p76"/>
          <p:cNvSpPr/>
          <p:nvPr/>
        </p:nvSpPr>
        <p:spPr>
          <a:xfrm>
            <a:off x="9244013" y="342900"/>
            <a:ext cx="1700212" cy="1285875"/>
          </a:xfrm>
          <a:prstGeom prst="mathMultiply">
            <a:avLst>
              <a:gd name="adj1" fmla="val 23520"/>
            </a:avLst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8" name="Google Shape;658;p76"/>
          <p:cNvSpPr/>
          <p:nvPr/>
        </p:nvSpPr>
        <p:spPr>
          <a:xfrm>
            <a:off x="9142866" y="548593"/>
            <a:ext cx="2519363" cy="874487"/>
          </a:xfrm>
          <a:prstGeom prst="homePlate">
            <a:avLst>
              <a:gd name="adj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9. 教師總結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77"/>
          <p:cNvSpPr txBox="1">
            <a:spLocks noGrp="1"/>
          </p:cNvSpPr>
          <p:nvPr>
            <p:ph type="title"/>
          </p:nvPr>
        </p:nvSpPr>
        <p:spPr>
          <a:xfrm>
            <a:off x="833438" y="310596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4400"/>
              <a:buFont typeface="Calibri"/>
              <a:buNone/>
            </a:pPr>
            <a:r>
              <a:rPr lang="zh-HK" b="1">
                <a:solidFill>
                  <a:srgbClr val="006600"/>
                </a:solidFill>
              </a:rPr>
              <a:t>教學設計及變易圖式的運用</a:t>
            </a:r>
            <a:endParaRPr/>
          </a:p>
        </p:txBody>
      </p:sp>
      <p:graphicFrame>
        <p:nvGraphicFramePr>
          <p:cNvPr id="664" name="Google Shape;664;p77"/>
          <p:cNvGraphicFramePr/>
          <p:nvPr/>
        </p:nvGraphicFramePr>
        <p:xfrm>
          <a:off x="833438" y="1881188"/>
          <a:ext cx="8458200" cy="2848000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236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0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3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r>
                        <a:rPr lang="zh-HK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教學環節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r>
                        <a:rPr lang="zh-HK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審辨的關鍵特徵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r>
                        <a:rPr lang="zh-HK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變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r>
                        <a:rPr lang="zh-HK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不變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1100">
                <a:tc>
                  <a:txBody>
                    <a:bodyPr/>
                    <a:lstStyle/>
                    <a:p>
                      <a:pPr marL="396875" marR="0" lvl="0" indent="-39687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r>
                        <a:rPr lang="zh-HK" sz="2000" b="1">
                          <a:solidFill>
                            <a:srgbClr val="FF0000"/>
                          </a:solidFill>
                        </a:rPr>
                        <a:t>分析第二及第三段</a:t>
                      </a:r>
                      <a:endParaRPr/>
                    </a:p>
                    <a:p>
                      <a:pPr marL="396875" marR="0" lvl="0" indent="-396875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endParaRPr sz="2000" b="0" i="0" u="none" strike="noStrike" cap="none">
                        <a:solidFill>
                          <a:schemeClr val="dk1"/>
                        </a:solidFill>
                        <a:latin typeface="PMingLiu"/>
                        <a:ea typeface="PMingLiu"/>
                        <a:cs typeface="PMingLiu"/>
                        <a:sym typeface="PMingLiu"/>
                      </a:endParaRPr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700"/>
                        <a:buFont typeface="Arial"/>
                        <a:buNone/>
                      </a:pPr>
                      <a:r>
                        <a:rPr lang="zh-HK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體會的層次及解說</a:t>
                      </a:r>
                      <a:endParaRPr sz="2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r>
                        <a:rPr lang="zh-HK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抒情部分</a:t>
                      </a:r>
                      <a:endParaRPr sz="2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r>
                        <a:rPr lang="zh-HK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記敘內容</a:t>
                      </a:r>
                      <a:endParaRPr sz="2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r>
                        <a:rPr lang="zh-HK" sz="2000" b="1">
                          <a:solidFill>
                            <a:srgbClr val="FF0000"/>
                          </a:solidFill>
                        </a:rPr>
                        <a:t>分析第四段</a:t>
                      </a:r>
                      <a:endParaRPr sz="2000" b="1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endParaRPr sz="2000" b="0" i="0" u="none" strike="noStrike" cap="none">
                        <a:solidFill>
                          <a:schemeClr val="dk1"/>
                        </a:solidFill>
                        <a:latin typeface="PMingLiu"/>
                        <a:ea typeface="PMingLiu"/>
                        <a:cs typeface="PMingLiu"/>
                        <a:sym typeface="PMingLiu"/>
                      </a:endParaRPr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700"/>
                        <a:buFont typeface="Arial"/>
                        <a:buNone/>
                      </a:pPr>
                      <a:r>
                        <a:rPr lang="zh-HK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體會的層次及解說</a:t>
                      </a:r>
                      <a:endParaRPr sz="2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700"/>
                        <a:buFont typeface="Calibri"/>
                        <a:buNone/>
                      </a:pPr>
                      <a:endParaRPr sz="2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r>
                        <a:rPr lang="zh-HK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抒情部分</a:t>
                      </a:r>
                      <a:endParaRPr sz="2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endParaRPr sz="2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r>
                        <a:rPr lang="zh-HK" sz="20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記敘內容</a:t>
                      </a:r>
                      <a:endParaRPr sz="2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folHlink"/>
                        </a:buClr>
                        <a:buSzPts val="1700"/>
                        <a:buFont typeface="Noto Sans Symbols"/>
                        <a:buNone/>
                      </a:pPr>
                      <a:endParaRPr sz="20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65" name="Google Shape;665;p77"/>
          <p:cNvSpPr/>
          <p:nvPr/>
        </p:nvSpPr>
        <p:spPr>
          <a:xfrm>
            <a:off x="833438" y="1368426"/>
            <a:ext cx="241604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教節：2（約50分鐘）</a:t>
            </a:r>
            <a:endParaRPr/>
          </a:p>
        </p:txBody>
      </p:sp>
    </p:spTree>
  </p:cSld>
  <p:clrMapOvr>
    <a:masterClrMapping/>
  </p:clrMapOvr>
  <p:transition spd="slow"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45" name="Google Shape;14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365126"/>
            <a:ext cx="5906326" cy="5723924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0"/>
          <p:cNvSpPr/>
          <p:nvPr/>
        </p:nvSpPr>
        <p:spPr>
          <a:xfrm>
            <a:off x="248760" y="1889748"/>
            <a:ext cx="5537677" cy="1639265"/>
          </a:xfrm>
          <a:prstGeom prst="roundRect">
            <a:avLst>
              <a:gd name="adj" fmla="val 16667"/>
            </a:avLst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0"/>
          <p:cNvSpPr/>
          <p:nvPr/>
        </p:nvSpPr>
        <p:spPr>
          <a:xfrm>
            <a:off x="2686187" y="6089050"/>
            <a:ext cx="326403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rgbClr val="1A0DAB"/>
                </a:solidFill>
                <a:latin typeface="arial"/>
                <a:ea typeface="arial"/>
                <a:cs typeface="arial"/>
                <a:sym typeface="arial"/>
              </a:rPr>
              <a:t>《中學中國語文建議學習重點》 (2021)</a:t>
            </a:r>
            <a:endParaRPr sz="1400" b="0" i="0" u="sng" strike="noStrike" cap="none">
              <a:solidFill>
                <a:srgbClr val="1A0DAB"/>
              </a:solidFill>
              <a:latin typeface="arial"/>
              <a:ea typeface="arial"/>
              <a:cs typeface="arial"/>
              <a:sym typeface="arial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152" name="Google Shape;152;p20"/>
          <p:cNvSpPr/>
          <p:nvPr/>
        </p:nvSpPr>
        <p:spPr>
          <a:xfrm>
            <a:off x="6276598" y="3730832"/>
            <a:ext cx="5752717" cy="9384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共通點：選取適當的表達方式及材料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0"/>
          <p:cNvSpPr/>
          <p:nvPr/>
        </p:nvSpPr>
        <p:spPr>
          <a:xfrm>
            <a:off x="8895781" y="4669232"/>
            <a:ext cx="514350" cy="4000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0"/>
          <p:cNvSpPr/>
          <p:nvPr/>
        </p:nvSpPr>
        <p:spPr>
          <a:xfrm>
            <a:off x="6999560" y="5137939"/>
            <a:ext cx="4024312" cy="1545831"/>
          </a:xfrm>
          <a:prstGeom prst="cloud">
            <a:avLst/>
          </a:prstGeom>
          <a:solidFill>
            <a:srgbClr val="FFF2C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記敘抒情文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F1E478-9379-4388-9C1D-49C5755F4C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78"/>
          <p:cNvSpPr txBox="1">
            <a:spLocks noGrp="1"/>
          </p:cNvSpPr>
          <p:nvPr>
            <p:ph type="title"/>
          </p:nvPr>
        </p:nvSpPr>
        <p:spPr>
          <a:xfrm>
            <a:off x="500063" y="13176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4400"/>
              <a:buFont typeface="Calibri"/>
              <a:buNone/>
            </a:pPr>
            <a:r>
              <a:rPr lang="zh-HK" b="1">
                <a:solidFill>
                  <a:srgbClr val="006600"/>
                </a:solidFill>
              </a:rPr>
              <a:t>變易圖式的運用(</a:t>
            </a:r>
            <a:r>
              <a:rPr lang="zh-HK" b="1">
                <a:solidFill>
                  <a:srgbClr val="385623"/>
                </a:solidFill>
              </a:rPr>
              <a:t>中五級中國語文)</a:t>
            </a:r>
            <a:endParaRPr/>
          </a:p>
        </p:txBody>
      </p:sp>
      <p:sp>
        <p:nvSpPr>
          <p:cNvPr id="671" name="Google Shape;671;p7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graphicFrame>
        <p:nvGraphicFramePr>
          <p:cNvPr id="672" name="Google Shape;672;p78"/>
          <p:cNvGraphicFramePr/>
          <p:nvPr/>
        </p:nvGraphicFramePr>
        <p:xfrm>
          <a:off x="614363" y="1320800"/>
          <a:ext cx="11201400" cy="4313925"/>
        </p:xfrm>
        <a:graphic>
          <a:graphicData uri="http://schemas.openxmlformats.org/drawingml/2006/table">
            <a:tbl>
              <a:tblPr firstRow="1" bandRow="1">
                <a:noFill/>
                <a:tableStyleId>{CBCD7962-ADDD-402D-A82A-35A87B579225}</a:tableStyleId>
              </a:tblPr>
              <a:tblGrid>
                <a:gridCol w="112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51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3600"/>
                        <a:t>CONTRAST</a:t>
                      </a:r>
                      <a:endParaRPr sz="36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8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73" name="Google Shape;673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1663" y="1981200"/>
            <a:ext cx="11214100" cy="47196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79"/>
          <p:cNvSpPr/>
          <p:nvPr/>
        </p:nvSpPr>
        <p:spPr>
          <a:xfrm>
            <a:off x="10235455" y="2446734"/>
            <a:ext cx="1114425" cy="271463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79"/>
          <p:cNvSpPr/>
          <p:nvPr/>
        </p:nvSpPr>
        <p:spPr>
          <a:xfrm>
            <a:off x="9028532" y="3167063"/>
            <a:ext cx="1676400" cy="261937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p79"/>
          <p:cNvSpPr/>
          <p:nvPr/>
        </p:nvSpPr>
        <p:spPr>
          <a:xfrm>
            <a:off x="3405188" y="3578226"/>
            <a:ext cx="1114425" cy="271463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1" name="Google Shape;681;p79"/>
          <p:cNvSpPr/>
          <p:nvPr/>
        </p:nvSpPr>
        <p:spPr>
          <a:xfrm>
            <a:off x="1756196" y="3226197"/>
            <a:ext cx="676275" cy="279399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2" name="Google Shape;682;p79"/>
          <p:cNvSpPr/>
          <p:nvPr/>
        </p:nvSpPr>
        <p:spPr>
          <a:xfrm>
            <a:off x="1183529" y="5785644"/>
            <a:ext cx="1288209" cy="291307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" name="Google Shape;683;p79"/>
          <p:cNvSpPr/>
          <p:nvPr/>
        </p:nvSpPr>
        <p:spPr>
          <a:xfrm rot="10800000" flipH="1">
            <a:off x="5909095" y="4855368"/>
            <a:ext cx="981075" cy="261937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79"/>
          <p:cNvSpPr/>
          <p:nvPr/>
        </p:nvSpPr>
        <p:spPr>
          <a:xfrm>
            <a:off x="6834188" y="4175126"/>
            <a:ext cx="676275" cy="279399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5" name="Google Shape;685;p79"/>
          <p:cNvSpPr/>
          <p:nvPr/>
        </p:nvSpPr>
        <p:spPr>
          <a:xfrm>
            <a:off x="1547813" y="4265612"/>
            <a:ext cx="676275" cy="279399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6" name="Google Shape;686;p7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graphicFrame>
        <p:nvGraphicFramePr>
          <p:cNvPr id="687" name="Google Shape;687;p79"/>
          <p:cNvGraphicFramePr/>
          <p:nvPr/>
        </p:nvGraphicFramePr>
        <p:xfrm>
          <a:off x="657726" y="657726"/>
          <a:ext cx="10876550" cy="5951540"/>
        </p:xfrm>
        <a:graphic>
          <a:graphicData uri="http://schemas.openxmlformats.org/drawingml/2006/table">
            <a:tbl>
              <a:tblPr firstRow="1" bandRow="1">
                <a:noFill/>
                <a:tableStyleId>{4B121D63-40EB-4211-9F9B-F6D0C92E1FAE}</a:tableStyleId>
              </a:tblPr>
              <a:tblGrid>
                <a:gridCol w="10876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94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43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80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還記得活動地點是在山上，當時我在旅遊巴上害怕蚊叮蟲咬，唉聲嘆氣的情境仍歷歷在目。下了車後，我背著大包小包，再抬頭看一下高聳的山，我恨不得來自己是愚公，得到天神的支持，把山移走！我百般不願意地走上山路，即使背著沉甸甸的行裝，也嘗試雙手抱臂，生怕有一隻「飛行物體」靠近我。忽然，涼風吹來，陽光穿過樹梢照耀到我的臉孔上，我緊抱的雙手也放鬆下來。我開始撤下心防，步伐變得輕盈，讓我感到野外活動並不是想像中的可怖，而且還有意想不到的驚喜。我們一直逆風而行，比起在石屎森林中，享受著那沒有生命的空調更加自在。終於走到山上的營地，同學們只顧使用電話，發送並不急切的訊息。一隻蝴蝶緩緩的在我眼前飛過，向著山下飛去。牠引領著我的視線，我放眼一看，山下廣闊的景色盡收眼簾，令人心曠神怡</a:t>
                      </a:r>
                      <a:endParaRPr sz="2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80"/>
          <p:cNvSpPr/>
          <p:nvPr/>
        </p:nvSpPr>
        <p:spPr>
          <a:xfrm>
            <a:off x="10235455" y="2446734"/>
            <a:ext cx="1114425" cy="271463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p80"/>
          <p:cNvSpPr/>
          <p:nvPr/>
        </p:nvSpPr>
        <p:spPr>
          <a:xfrm>
            <a:off x="9028532" y="3167063"/>
            <a:ext cx="1676400" cy="261937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4" name="Google Shape;694;p80"/>
          <p:cNvSpPr/>
          <p:nvPr/>
        </p:nvSpPr>
        <p:spPr>
          <a:xfrm>
            <a:off x="3405188" y="3578226"/>
            <a:ext cx="1114425" cy="271463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p80"/>
          <p:cNvSpPr/>
          <p:nvPr/>
        </p:nvSpPr>
        <p:spPr>
          <a:xfrm>
            <a:off x="1756196" y="3226197"/>
            <a:ext cx="676275" cy="279399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80"/>
          <p:cNvSpPr/>
          <p:nvPr/>
        </p:nvSpPr>
        <p:spPr>
          <a:xfrm>
            <a:off x="1183529" y="5785644"/>
            <a:ext cx="1288209" cy="291307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" name="Google Shape;697;p80"/>
          <p:cNvSpPr/>
          <p:nvPr/>
        </p:nvSpPr>
        <p:spPr>
          <a:xfrm rot="10800000" flipH="1">
            <a:off x="5909095" y="4855368"/>
            <a:ext cx="981075" cy="261937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8" name="Google Shape;698;p80"/>
          <p:cNvSpPr/>
          <p:nvPr/>
        </p:nvSpPr>
        <p:spPr>
          <a:xfrm>
            <a:off x="6834188" y="4175126"/>
            <a:ext cx="676275" cy="279399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" name="Google Shape;699;p80"/>
          <p:cNvSpPr/>
          <p:nvPr/>
        </p:nvSpPr>
        <p:spPr>
          <a:xfrm>
            <a:off x="1547813" y="4265612"/>
            <a:ext cx="676275" cy="279399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" name="Google Shape;700;p8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graphicFrame>
        <p:nvGraphicFramePr>
          <p:cNvPr id="701" name="Google Shape;701;p80"/>
          <p:cNvGraphicFramePr/>
          <p:nvPr/>
        </p:nvGraphicFramePr>
        <p:xfrm>
          <a:off x="497305" y="176463"/>
          <a:ext cx="11165300" cy="6435720"/>
        </p:xfrm>
        <a:graphic>
          <a:graphicData uri="http://schemas.openxmlformats.org/drawingml/2006/table">
            <a:tbl>
              <a:tblPr firstRow="1" bandRow="1">
                <a:noFill/>
                <a:tableStyleId>{4B121D63-40EB-4211-9F9B-F6D0C92E1FAE}</a:tableStyleId>
              </a:tblPr>
              <a:tblGrid>
                <a:gridCol w="5582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2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5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69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00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還記得活動地點是在山上，當時我在旅遊巴上害怕蚊叮蟲咬，唉聲嘆氣的情境仍歷歷在目。下了車後，我背著大包小包，再抬頭看一下高聳的山，我恨不得來自己是愚公，得到天神的支持，把山移走！我百般不願意地走上山路，即使背著沉甸甸的行裝，也嘗試雙手抱臂，生怕有一隻「飛行物體」靠近我。忽然，涼風吹來，陽光穿過樹梢照耀到我的臉孔上，我緊抱的雙手也放鬆下來。我開始撤下心防，步伐變得輕盈，讓我感到野外活動並不是想像中的可怖，而且還有意想不到的驚喜。我們一直逆風而行，比起在石屎森林中，享受著那沒有生命的空調更加自在。終於走到山上的營地，同學們只顧使用電話，發送並不急切的訊息。一隻蝴蝶緩緩的在我眼前飛過，向著山下飛去。牠引領著我的視線，我放眼一看，山下廣闊的景色盡收眼簾，令人心曠神怡</a:t>
                      </a:r>
                      <a:endParaRPr sz="20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DFKai-SB"/>
                        <a:buNone/>
                      </a:pPr>
                      <a:r>
                        <a:rPr lang="zh-HK" sz="180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還記得活動地點是在山上，當時我在旅遊巴上害怕蚊叮蟲咬，唉聲嘆氣的情境仍歷歷在目。下了車後，我背著大包小包，再抬頭看一下高聳的山，我恨不得來自己是愚公，得到天神的支持，把山移走！我百般不願意地走上山路，即使背著沉甸甸的行裝，也嘗試雙手抱臂，生怕有一隻「飛行物體」靠近我。忽然，涼風吹來，陽光穿過樹梢照耀到我的臉孔上，我緊抱的雙手也放鬆下來。我開始撤下心防，步伐變得輕盈，讓我感到野外活動並不是想像中的可怖，而且還有意想不到的驚喜。我們一直逆風而行，比起在石屎森林中，享受著那沒有生命的空調更加自在。終於走到山上的營地，同學們只顧使用電話，發送並不急切的訊息。一隻蝴蝶緩緩的在我眼前飛過，向著山下飛去。牠引領著我的視線，我放眼一看，山下廣闊的景色盡收眼簾，令人心曠神怡。</a:t>
                      </a:r>
                      <a:r>
                        <a:rPr lang="zh-HK" sz="1800" b="0">
                          <a:solidFill>
                            <a:srgbClr val="0C0C0C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平時我們過著營營伇伇的生活：追趕沉重的課業、忙於回應師長的期盼，希望成為一個「完美」的學生。可是我們也忽略了身邊最接近，卻是最珍貴的風景。我們何不放下包袱，好好欣賞這個世界，或許我們會看到更多，看得更遠。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02" name="Google Shape;702;p80"/>
          <p:cNvGraphicFramePr/>
          <p:nvPr/>
        </p:nvGraphicFramePr>
        <p:xfrm>
          <a:off x="6079958" y="176463"/>
          <a:ext cx="5582650" cy="6435720"/>
        </p:xfrm>
        <a:graphic>
          <a:graphicData uri="http://schemas.openxmlformats.org/drawingml/2006/table">
            <a:tbl>
              <a:tblPr firstRow="1" bandRow="1">
                <a:noFill/>
                <a:tableStyleId>{4B121D63-40EB-4211-9F9B-F6D0C92E1FAE}</a:tableStyleId>
              </a:tblPr>
              <a:tblGrid>
                <a:gridCol w="5582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5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69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DFKai-SB"/>
                        <a:buNone/>
                      </a:pPr>
                      <a:r>
                        <a:rPr lang="zh-HK" sz="180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還記得活動地點是在山上，當時我在旅遊巴上害怕蚊叮蟲咬，唉聲嘆氣的情境仍歷歷在目。下了車後，我背著大包小包，再抬頭看一下高聳的山，我恨不得來自己是愚公，得到天神的支持，把山移走！我百般不願意地走上山路，即使背著沉甸甸的行裝，也嘗試雙手抱臂，生怕有一隻「飛行物體」靠近我。忽然，涼風吹來，陽光穿過樹梢照耀到我的臉孔上，我緊抱的雙手也放鬆下來。我開始撤下心防，步伐變得輕盈，讓我感到野外活動並不是想像中的可怖，而且還有意想不到的驚喜。我們一直逆風而行，比起在石屎森林中，享受著那沒有生命的空調更加自在。終於走到山上的營地，同學們只顧使用電話，發送並不急切的訊息。一隻蝴蝶緩緩的在我眼前飛過，向著山下飛去。牠引領著我的視線，我放眼一看，山下廣闊的景色盡收眼簾，令人心曠神怡。</a:t>
                      </a:r>
                      <a:r>
                        <a:rPr lang="zh-HK" sz="1800" b="1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平時我們過著營營伇伇的生活：追趕沉重的課業、忙於回應師長的期盼，希望成為一個「完美」的學生。可是我們也忽略了身邊最接近，卻是最珍貴的風景。我們何不放下包袱，好好欣賞這個世界，或許我們會看到更多，看得更遠。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7" name="Google Shape;707;p81"/>
          <p:cNvGraphicFramePr/>
          <p:nvPr/>
        </p:nvGraphicFramePr>
        <p:xfrm>
          <a:off x="500063" y="300038"/>
          <a:ext cx="11201400" cy="6186475"/>
        </p:xfrm>
        <a:graphic>
          <a:graphicData uri="http://schemas.openxmlformats.org/drawingml/2006/table">
            <a:tbl>
              <a:tblPr firstRow="1" bandRow="1">
                <a:noFill/>
                <a:tableStyleId>{CBCD7962-ADDD-402D-A82A-35A87B579225}</a:tableStyleId>
              </a:tblPr>
              <a:tblGrid>
                <a:gridCol w="112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45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3600"/>
                        <a:t>SEPARATION</a:t>
                      </a:r>
                      <a:endParaRPr sz="36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1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08" name="Google Shape;708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0063" y="1042988"/>
            <a:ext cx="11201400" cy="5815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82"/>
          <p:cNvSpPr txBox="1">
            <a:spLocks noGrp="1"/>
          </p:cNvSpPr>
          <p:nvPr>
            <p:ph type="title"/>
          </p:nvPr>
        </p:nvSpPr>
        <p:spPr>
          <a:xfrm>
            <a:off x="1397842" y="887943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14" name="Google Shape;714;p82"/>
          <p:cNvSpPr/>
          <p:nvPr/>
        </p:nvSpPr>
        <p:spPr>
          <a:xfrm>
            <a:off x="9548331" y="3214086"/>
            <a:ext cx="1676400" cy="261937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5" name="Google Shape;715;p82"/>
          <p:cNvSpPr/>
          <p:nvPr/>
        </p:nvSpPr>
        <p:spPr>
          <a:xfrm>
            <a:off x="3980908" y="3804394"/>
            <a:ext cx="1676400" cy="261937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716" name="Google Shape;716;p82"/>
          <p:cNvGraphicFramePr/>
          <p:nvPr/>
        </p:nvGraphicFramePr>
        <p:xfrm>
          <a:off x="0" y="85651"/>
          <a:ext cx="12192000" cy="7609125"/>
        </p:xfrm>
        <a:graphic>
          <a:graphicData uri="http://schemas.openxmlformats.org/drawingml/2006/table">
            <a:tbl>
              <a:tblPr firstRow="1" bandRow="1">
                <a:noFill/>
                <a:tableStyleId>{4B121D63-40EB-4211-9F9B-F6D0C92E1FAE}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9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800"/>
                        <a:t>1</a:t>
                      </a:r>
                      <a:endParaRPr sz="2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2</a:t>
                      </a:r>
                      <a:endParaRPr sz="2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3</a:t>
                      </a:r>
                      <a:endParaRPr sz="2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4</a:t>
                      </a:r>
                      <a:endParaRPr sz="2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2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80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第二天早上，喚醒我的是漫長而高亢的蟬聲，從前的我定必為「擾人」的吵鬧聲而感到生氣、暴躁，可是我卻默默地聆聽著聲音的變化。「啪！」同房的同學嘗試拍打手上正在吸血的蚊子。當下我也完全醒來了。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DFKai-SB"/>
                        <a:buNone/>
                      </a:pPr>
                      <a:r>
                        <a:rPr lang="zh-HK" sz="180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第二天早上，喚醒我的是漫長而高亢的蟬聲，從前的我定必為「擾人」的吵鬧聲而感到生氣、暴躁，可是我卻默默地聆聽著聲音的變化。「啪！」同房的同學嘗試拍打手上正在吸血的蚊子。</a:t>
                      </a:r>
                      <a:r>
                        <a:rPr lang="zh-HK" sz="1800" u="sng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當下我也完全醒來了，也想著為什麼自己在戶外活動那麼久，竟沒有感受蚊蟲騷擾之苦？</a:t>
                      </a:r>
                      <a:endParaRPr sz="1200" u="sng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DFKai-SB"/>
                        <a:buNone/>
                      </a:pPr>
                      <a:r>
                        <a:rPr lang="zh-HK" sz="1800" b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第二天早上，喚醒我的是漫長而高亢的蟬聲，從前的我定必為「擾人」的吵鬧聲而感到生氣、暴躁，可是我卻默默地聆聽著聲音的變化。「啪！」同房的同學嘗試拍打手上正在吸血的蚊子。</a:t>
                      </a:r>
                      <a:r>
                        <a:rPr lang="zh-HK" sz="1800" b="0" u="sng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當下我也完全醒來了，也想著為什麼自己在戶外活動那麼久，竟沒有感受蚊蟲騷擾之苦？</a:t>
                      </a:r>
                      <a:r>
                        <a:rPr lang="zh-HK" sz="1800" b="0" u="sng">
                          <a:solidFill>
                            <a:srgbClr val="0070C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我頓時明白，昆蟲寄生於大自然，大自然是牠們的家。我們人類何嘗不是和牠們一樣，暫時寄居於自然之中，渺小如滄海一栗？昆蟲的各項舉動是自然不過的行為，我又有什麼資格埋怨牠們的「滋擾」呢？</a:t>
                      </a:r>
                      <a:endParaRPr sz="1800" b="0">
                        <a:solidFill>
                          <a:srgbClr val="0070C0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DFKai-SB"/>
                        <a:buNone/>
                      </a:pPr>
                      <a:r>
                        <a:rPr lang="zh-HK" sz="1800" b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第二天早上，喚醒我的是漫長而高亢的蟬聲，從前的我定必為「擾人」的吵鬧聲而感到生氣、暴躁，可是我卻默默地聆聽著聲音的變化。「啪！」同房的同學嘗試拍打手上正在吸血的蚊子。</a:t>
                      </a:r>
                      <a:r>
                        <a:rPr lang="zh-HK" sz="1800" b="0" u="sng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當下我也完全醒來了，也想著為什麼自己在戶外活動那麼久，竟沒有感受蚊蟲騷擾之苦？</a:t>
                      </a:r>
                      <a:r>
                        <a:rPr lang="zh-HK" sz="1800" b="0" u="sng">
                          <a:solidFill>
                            <a:srgbClr val="0070C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我頓時明白，昆蟲寄生於大自然，大自然是牠們的家。我們人類何嘗不是和牠們一樣，暫時寄居於自然之中，渺小如滄海一栗？昆蟲的各項舉動是自然不過的行為，我又有什麼資格埋怨牠們的「滋擾」呢？</a:t>
                      </a:r>
                      <a:r>
                        <a:rPr lang="zh-HK" sz="1800" b="0" u="sng">
                          <a:solidFill>
                            <a:srgbClr val="00B05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大自然是萬物之靈，那山上的清風和樹梢之間的蟬鳴，正是造物者無窮無盡的創造。多接觸自然，定必獲益良多，因為惟有暸解自然，才會明白世界的一切本質。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17" name="Google Shape;717;p82"/>
          <p:cNvSpPr/>
          <p:nvPr/>
        </p:nvSpPr>
        <p:spPr>
          <a:xfrm>
            <a:off x="6963975" y="1668860"/>
            <a:ext cx="2041047" cy="785017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個人層面：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自我醒覺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8" name="Google Shape;718;p82"/>
          <p:cNvSpPr/>
          <p:nvPr/>
        </p:nvSpPr>
        <p:spPr>
          <a:xfrm>
            <a:off x="9839237" y="1564433"/>
            <a:ext cx="2180799" cy="800693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個人層面：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自我醒覺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9" name="Google Shape;719;p82"/>
          <p:cNvSpPr/>
          <p:nvPr/>
        </p:nvSpPr>
        <p:spPr>
          <a:xfrm>
            <a:off x="10034335" y="3467352"/>
            <a:ext cx="1941095" cy="812053"/>
          </a:xfrm>
          <a:prstGeom prst="roundRect">
            <a:avLst>
              <a:gd name="adj" fmla="val 16667"/>
            </a:avLst>
          </a:prstGeom>
          <a:solidFill>
            <a:srgbClr val="2E75B5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世界層面：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人與自然的關係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0" name="Google Shape;720;p82"/>
          <p:cNvSpPr/>
          <p:nvPr/>
        </p:nvSpPr>
        <p:spPr>
          <a:xfrm>
            <a:off x="10034335" y="5648232"/>
            <a:ext cx="2031328" cy="677711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世界層面：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仁民愛物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1" name="Google Shape;721;p82"/>
          <p:cNvSpPr/>
          <p:nvPr/>
        </p:nvSpPr>
        <p:spPr>
          <a:xfrm>
            <a:off x="3920075" y="1708719"/>
            <a:ext cx="1999088" cy="705297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個人層面：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自我醒覺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2" name="Google Shape;722;p82"/>
          <p:cNvSpPr/>
          <p:nvPr/>
        </p:nvSpPr>
        <p:spPr>
          <a:xfrm>
            <a:off x="7063927" y="3426759"/>
            <a:ext cx="1941095" cy="812053"/>
          </a:xfrm>
          <a:prstGeom prst="roundRect">
            <a:avLst>
              <a:gd name="adj" fmla="val 16667"/>
            </a:avLst>
          </a:prstGeom>
          <a:solidFill>
            <a:srgbClr val="2E75B5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世界層面：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人與自然的關係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83"/>
          <p:cNvSpPr/>
          <p:nvPr/>
        </p:nvSpPr>
        <p:spPr>
          <a:xfrm>
            <a:off x="6240463" y="5467351"/>
            <a:ext cx="1727200" cy="11144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檢討學習成效(後測、學生訪談) </a:t>
            </a:r>
            <a:r>
              <a:rPr lang="zh-HK" sz="1800" b="1" i="0" u="none" strike="noStrike" cap="none">
                <a:solidFill>
                  <a:srgbClr val="CC33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(V1)</a:t>
            </a:r>
            <a:endParaRPr sz="18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28" name="Google Shape;728;p83"/>
          <p:cNvSpPr/>
          <p:nvPr/>
        </p:nvSpPr>
        <p:spPr>
          <a:xfrm rot="10800000">
            <a:off x="8162925" y="5946776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9" name="Google Shape;729;p83"/>
          <p:cNvSpPr/>
          <p:nvPr/>
        </p:nvSpPr>
        <p:spPr>
          <a:xfrm>
            <a:off x="2157414" y="550864"/>
            <a:ext cx="1368425" cy="112553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選擇研究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的課題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30" name="Google Shape;730;p83"/>
          <p:cNvSpPr/>
          <p:nvPr/>
        </p:nvSpPr>
        <p:spPr>
          <a:xfrm>
            <a:off x="8615364" y="550864"/>
            <a:ext cx="1368425" cy="112553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Arial"/>
                <a:ea typeface="Arial"/>
                <a:cs typeface="Arial"/>
                <a:sym typeface="Arial"/>
              </a:rPr>
              <a:t>確認學習內容及其關鍵特徵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31" name="Google Shape;731;p83"/>
          <p:cNvSpPr/>
          <p:nvPr/>
        </p:nvSpPr>
        <p:spPr>
          <a:xfrm>
            <a:off x="8058150" y="1160464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2" name="Google Shape;732;p83"/>
          <p:cNvSpPr/>
          <p:nvPr/>
        </p:nvSpPr>
        <p:spPr>
          <a:xfrm>
            <a:off x="8683626" y="2921000"/>
            <a:ext cx="1368425" cy="11938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教學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設計 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0021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A5002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(V2, V3)</a:t>
            </a:r>
            <a:endParaRPr sz="1800" b="0" i="0" u="none" strike="noStrike" cap="none">
              <a:solidFill>
                <a:srgbClr val="A5002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33" name="Google Shape;733;p83"/>
          <p:cNvSpPr/>
          <p:nvPr/>
        </p:nvSpPr>
        <p:spPr>
          <a:xfrm rot="5400000">
            <a:off x="9306720" y="2302670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4" name="Google Shape;734;p83"/>
          <p:cNvSpPr/>
          <p:nvPr/>
        </p:nvSpPr>
        <p:spPr>
          <a:xfrm>
            <a:off x="8759826" y="5270500"/>
            <a:ext cx="1368425" cy="111125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教學實踐、觀課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C33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(V1, 2, 3)</a:t>
            </a:r>
            <a:endParaRPr sz="18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35" name="Google Shape;735;p83"/>
          <p:cNvSpPr/>
          <p:nvPr/>
        </p:nvSpPr>
        <p:spPr>
          <a:xfrm rot="5400000">
            <a:off x="9382920" y="4588670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83"/>
          <p:cNvSpPr/>
          <p:nvPr/>
        </p:nvSpPr>
        <p:spPr>
          <a:xfrm>
            <a:off x="6167439" y="511176"/>
            <a:ext cx="1728787" cy="11652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診斷學習困難 (前測、學生訪談) </a:t>
            </a: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(V1)</a:t>
            </a:r>
            <a:endParaRPr/>
          </a:p>
        </p:txBody>
      </p:sp>
      <p:sp>
        <p:nvSpPr>
          <p:cNvPr id="737" name="Google Shape;737;p83"/>
          <p:cNvSpPr/>
          <p:nvPr/>
        </p:nvSpPr>
        <p:spPr>
          <a:xfrm>
            <a:off x="3663950" y="1160464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8" name="Google Shape;738;p83"/>
          <p:cNvSpPr/>
          <p:nvPr/>
        </p:nvSpPr>
        <p:spPr>
          <a:xfrm>
            <a:off x="4210051" y="555626"/>
            <a:ext cx="1368425" cy="11207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初擬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學習內容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39" name="Google Shape;739;p83"/>
          <p:cNvSpPr/>
          <p:nvPr/>
        </p:nvSpPr>
        <p:spPr>
          <a:xfrm>
            <a:off x="5815014" y="1165226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40" name="Google Shape;740;p83"/>
          <p:cNvCxnSpPr/>
          <p:nvPr/>
        </p:nvCxnSpPr>
        <p:spPr>
          <a:xfrm>
            <a:off x="3206750" y="188913"/>
            <a:ext cx="5638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</p:cxnSp>
      <p:cxnSp>
        <p:nvCxnSpPr>
          <p:cNvPr id="741" name="Google Shape;741;p83"/>
          <p:cNvCxnSpPr/>
          <p:nvPr/>
        </p:nvCxnSpPr>
        <p:spPr>
          <a:xfrm rot="10800000">
            <a:off x="3130550" y="1763713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742" name="Google Shape;742;p83"/>
          <p:cNvCxnSpPr/>
          <p:nvPr/>
        </p:nvCxnSpPr>
        <p:spPr>
          <a:xfrm>
            <a:off x="73977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743" name="Google Shape;743;p83"/>
          <p:cNvCxnSpPr/>
          <p:nvPr/>
        </p:nvCxnSpPr>
        <p:spPr>
          <a:xfrm>
            <a:off x="88455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744" name="Google Shape;744;p83"/>
          <p:cNvCxnSpPr/>
          <p:nvPr/>
        </p:nvCxnSpPr>
        <p:spPr>
          <a:xfrm rot="10800000">
            <a:off x="3511550" y="188913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745" name="Google Shape;745;p83"/>
          <p:cNvCxnSpPr/>
          <p:nvPr/>
        </p:nvCxnSpPr>
        <p:spPr>
          <a:xfrm>
            <a:off x="7473950" y="188913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746" name="Google Shape;746;p83"/>
          <p:cNvCxnSpPr/>
          <p:nvPr/>
        </p:nvCxnSpPr>
        <p:spPr>
          <a:xfrm>
            <a:off x="3130550" y="2035175"/>
            <a:ext cx="5791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</p:cxnSp>
      <p:cxnSp>
        <p:nvCxnSpPr>
          <p:cNvPr id="747" name="Google Shape;747;p83"/>
          <p:cNvCxnSpPr/>
          <p:nvPr/>
        </p:nvCxnSpPr>
        <p:spPr>
          <a:xfrm rot="10800000">
            <a:off x="8975725" y="1763713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748" name="Google Shape;748;p83"/>
          <p:cNvCxnSpPr/>
          <p:nvPr/>
        </p:nvCxnSpPr>
        <p:spPr>
          <a:xfrm>
            <a:off x="69405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749" name="Google Shape;749;p83"/>
          <p:cNvCxnSpPr/>
          <p:nvPr/>
        </p:nvCxnSpPr>
        <p:spPr>
          <a:xfrm>
            <a:off x="51879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750" name="Google Shape;750;p83"/>
          <p:cNvCxnSpPr/>
          <p:nvPr/>
        </p:nvCxnSpPr>
        <p:spPr>
          <a:xfrm>
            <a:off x="32067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751" name="Google Shape;751;p83"/>
          <p:cNvCxnSpPr/>
          <p:nvPr/>
        </p:nvCxnSpPr>
        <p:spPr>
          <a:xfrm rot="10800000">
            <a:off x="52641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752" name="Google Shape;752;p83"/>
          <p:cNvCxnSpPr/>
          <p:nvPr/>
        </p:nvCxnSpPr>
        <p:spPr>
          <a:xfrm rot="10800000">
            <a:off x="70167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sp>
        <p:nvSpPr>
          <p:cNvPr id="753" name="Google Shape;753;p83"/>
          <p:cNvSpPr/>
          <p:nvPr/>
        </p:nvSpPr>
        <p:spPr>
          <a:xfrm>
            <a:off x="7947026" y="4437063"/>
            <a:ext cx="1152525" cy="64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進行數輪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教學實踐</a:t>
            </a:r>
            <a:endParaRPr/>
          </a:p>
        </p:txBody>
      </p:sp>
      <p:sp>
        <p:nvSpPr>
          <p:cNvPr id="754" name="Google Shape;754;p83"/>
          <p:cNvSpPr/>
          <p:nvPr/>
        </p:nvSpPr>
        <p:spPr>
          <a:xfrm rot="-9128421" flipH="1">
            <a:off x="7645401" y="3511551"/>
            <a:ext cx="538163" cy="1863725"/>
          </a:xfrm>
          <a:prstGeom prst="curvedRightArrow">
            <a:avLst>
              <a:gd name="adj1" fmla="val 69262"/>
              <a:gd name="adj2" fmla="val 138525"/>
              <a:gd name="adj3" fmla="val 33333"/>
            </a:avLst>
          </a:prstGeom>
          <a:solidFill>
            <a:schemeClr val="accent1">
              <a:alpha val="60784"/>
            </a:schemeClr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5" name="Google Shape;755;p83"/>
          <p:cNvSpPr txBox="1"/>
          <p:nvPr/>
        </p:nvSpPr>
        <p:spPr>
          <a:xfrm>
            <a:off x="2286001" y="3962400"/>
            <a:ext cx="5738813" cy="13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2250" marR="0" lvl="0" indent="-2222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Noto Sans Symbols"/>
              <a:buChar char="●"/>
            </a:pPr>
            <a:r>
              <a:rPr lang="zh-HK" sz="2200" b="1" i="0" u="none" strike="noStrike" cap="none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這一輪的課堂如何施教？</a:t>
            </a:r>
            <a:endParaRPr/>
          </a:p>
          <a:p>
            <a:pPr marL="222250" marR="0" lvl="0" indent="-2222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Noto Sans Symbols"/>
              <a:buChar char="●"/>
            </a:pPr>
            <a:r>
              <a:rPr lang="zh-HK" sz="2200" b="1" i="0" u="none" strike="noStrike" cap="none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這一輪課堂的學生學到些什麼？</a:t>
            </a:r>
            <a:endParaRPr/>
          </a:p>
          <a:p>
            <a:pPr marL="222250" marR="0" lvl="0" indent="-2222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Noto Sans Symbols"/>
              <a:buChar char="●"/>
            </a:pPr>
            <a:r>
              <a:rPr lang="zh-HK" sz="2200" b="1" i="0" u="none" strike="noStrike" cap="none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如何改善下一輪的教學？</a:t>
            </a:r>
            <a:endParaRPr/>
          </a:p>
        </p:txBody>
      </p:sp>
      <p:sp>
        <p:nvSpPr>
          <p:cNvPr id="756" name="Google Shape;756;p83"/>
          <p:cNvSpPr txBox="1">
            <a:spLocks noGrp="1"/>
          </p:cNvSpPr>
          <p:nvPr>
            <p:ph type="title"/>
          </p:nvPr>
        </p:nvSpPr>
        <p:spPr>
          <a:xfrm>
            <a:off x="2286001" y="2413001"/>
            <a:ext cx="3527425" cy="638175"/>
          </a:xfrm>
          <a:prstGeom prst="rect">
            <a:avLst/>
          </a:prstGeom>
          <a:solidFill>
            <a:srgbClr val="FFCC99">
              <a:alpha val="635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zh-HK" sz="3200" b="1"/>
              <a:t>分輪的教學實踐</a:t>
            </a:r>
            <a:endParaRPr/>
          </a:p>
        </p:txBody>
      </p:sp>
      <p:sp>
        <p:nvSpPr>
          <p:cNvPr id="757" name="Google Shape;757;p83"/>
          <p:cNvSpPr/>
          <p:nvPr/>
        </p:nvSpPr>
        <p:spPr>
          <a:xfrm>
            <a:off x="2254250" y="3352801"/>
            <a:ext cx="5518150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000"/>
              <a:buFont typeface="Noto Sans Symbols"/>
              <a:buNone/>
            </a:pPr>
            <a:r>
              <a:rPr lang="zh-HK" sz="2000" b="1" i="0" u="none" strike="noStrike" cap="none">
                <a:solidFill>
                  <a:srgbClr val="006600"/>
                </a:solidFill>
                <a:latin typeface="Arial"/>
                <a:ea typeface="Arial"/>
                <a:cs typeface="Arial"/>
                <a:sym typeface="Arial"/>
              </a:rPr>
              <a:t>課後學生訪談、課後檢討會議、進行後測及分析</a:t>
            </a:r>
            <a:endParaRPr/>
          </a:p>
        </p:txBody>
      </p:sp>
      <p:cxnSp>
        <p:nvCxnSpPr>
          <p:cNvPr id="758" name="Google Shape;758;p83"/>
          <p:cNvCxnSpPr/>
          <p:nvPr/>
        </p:nvCxnSpPr>
        <p:spPr>
          <a:xfrm rot="10800000">
            <a:off x="34353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8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第一輪教學實踐</a:t>
            </a:r>
            <a:endParaRPr/>
          </a:p>
        </p:txBody>
      </p:sp>
      <p:sp>
        <p:nvSpPr>
          <p:cNvPr id="764" name="Google Shape;764;p8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zh-HK" dirty="0"/>
              <a:t>教時：50分鐘</a:t>
            </a:r>
            <a:endParaRPr dirty="0"/>
          </a:p>
          <a:p>
            <a:pPr marL="514350" lvl="0" indent="-514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zh-HK" dirty="0"/>
              <a:t>教學片段</a:t>
            </a:r>
            <a:endParaRPr dirty="0"/>
          </a:p>
          <a:p>
            <a:pPr marL="514350" lvl="0" indent="-514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zh-HK" dirty="0"/>
              <a:t>學生表現，如課後訪談片段</a:t>
            </a:r>
            <a:endParaRPr dirty="0"/>
          </a:p>
          <a:p>
            <a:pPr marL="514350" lvl="0" indent="-514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zh-HK" dirty="0"/>
              <a:t>改善建議</a:t>
            </a:r>
            <a:endParaRPr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9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F7CAA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zh-HK" sz="4000"/>
              <a:t>（一）精準的學習內容及關鍵特徵</a:t>
            </a:r>
            <a:endParaRPr sz="4000"/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zh-HK" sz="4000"/>
              <a:t>（二）變易理論的應用</a:t>
            </a:r>
            <a:endParaRPr sz="4000"/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zh-HK" sz="4000"/>
              <a:t>（三）教學編排：課堂的「輕重」與「先後」</a:t>
            </a:r>
            <a:endParaRPr sz="4000"/>
          </a:p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zh-HK" sz="4000"/>
              <a:t>（四）教師角色：釐清概念，引導學生</a:t>
            </a:r>
            <a:endParaRPr sz="4000" u="sng">
              <a:solidFill>
                <a:schemeClr val="hlink"/>
              </a:solidFill>
              <a:hlinkClick r:id="rId3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863" name="Google Shape;863;p9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4）課堂改善建議</a:t>
            </a:r>
            <a:br>
              <a:rPr lang="zh-HK"/>
            </a:b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8" name="Google Shape;868;p91"/>
          <p:cNvPicPr preferRelativeResize="0"/>
          <p:nvPr/>
        </p:nvPicPr>
        <p:blipFill rotWithShape="1">
          <a:blip r:embed="rId3">
            <a:alphaModFix/>
          </a:blip>
          <a:srcRect t="16382"/>
          <a:stretch/>
        </p:blipFill>
        <p:spPr>
          <a:xfrm>
            <a:off x="3786411" y="1371600"/>
            <a:ext cx="8150947" cy="4805363"/>
          </a:xfrm>
          <a:prstGeom prst="rect">
            <a:avLst/>
          </a:prstGeom>
          <a:noFill/>
          <a:ln>
            <a:noFill/>
          </a:ln>
        </p:spPr>
      </p:pic>
      <p:sp>
        <p:nvSpPr>
          <p:cNvPr id="869" name="Google Shape;869;p91"/>
          <p:cNvSpPr txBox="1">
            <a:spLocks noGrp="1"/>
          </p:cNvSpPr>
          <p:nvPr>
            <p:ph type="title"/>
          </p:nvPr>
        </p:nvSpPr>
        <p:spPr>
          <a:xfrm>
            <a:off x="920712" y="957263"/>
            <a:ext cx="2865699" cy="5219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zh-HK" sz="4000"/>
              <a:t>課堂背景</a:t>
            </a:r>
            <a:br>
              <a:rPr lang="zh-HK" sz="4000"/>
            </a:br>
            <a:br>
              <a:rPr lang="zh-HK" sz="4000"/>
            </a:br>
            <a:br>
              <a:rPr lang="zh-HK" sz="4000"/>
            </a:br>
            <a:br>
              <a:rPr lang="zh-HK" sz="4000"/>
            </a:br>
            <a:br>
              <a:rPr lang="zh-HK" sz="4000"/>
            </a:br>
            <a:r>
              <a:rPr lang="zh-HK" sz="4000"/>
              <a:t>學習內容</a:t>
            </a:r>
            <a:br>
              <a:rPr lang="zh-HK" sz="4000"/>
            </a:br>
            <a:br>
              <a:rPr lang="zh-HK" sz="4000"/>
            </a:br>
            <a:r>
              <a:rPr lang="zh-HK" sz="4000"/>
              <a:t>關鍵特徵 </a:t>
            </a:r>
            <a:br>
              <a:rPr lang="zh-HK"/>
            </a:b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9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（一）精準的學習內容及關鍵特徵</a:t>
            </a:r>
            <a:br>
              <a:rPr lang="zh-HK"/>
            </a:br>
            <a:endParaRPr/>
          </a:p>
        </p:txBody>
      </p:sp>
      <p:sp>
        <p:nvSpPr>
          <p:cNvPr id="875" name="Google Shape;875;p9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876" name="Google Shape;876;p92"/>
          <p:cNvPicPr preferRelativeResize="0"/>
          <p:nvPr/>
        </p:nvPicPr>
        <p:blipFill rotWithShape="1">
          <a:blip r:embed="rId3">
            <a:alphaModFix/>
          </a:blip>
          <a:srcRect t="16395"/>
          <a:stretch/>
        </p:blipFill>
        <p:spPr>
          <a:xfrm>
            <a:off x="242958" y="2009775"/>
            <a:ext cx="8150947" cy="4804647"/>
          </a:xfrm>
          <a:prstGeom prst="rect">
            <a:avLst/>
          </a:prstGeom>
          <a:noFill/>
          <a:ln>
            <a:noFill/>
          </a:ln>
        </p:spPr>
      </p:pic>
      <p:sp>
        <p:nvSpPr>
          <p:cNvPr id="877" name="Google Shape;877;p92"/>
          <p:cNvSpPr/>
          <p:nvPr/>
        </p:nvSpPr>
        <p:spPr>
          <a:xfrm>
            <a:off x="5614987" y="2914650"/>
            <a:ext cx="5557837" cy="1585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10000" y="22500"/>
                </a:moveTo>
                <a:lnTo>
                  <a:pt x="-20000" y="22500"/>
                </a:lnTo>
                <a:lnTo>
                  <a:pt x="-43969" y="126352"/>
                </a:lnTo>
              </a:path>
            </a:pathLst>
          </a:custGeom>
          <a:solidFill>
            <a:schemeClr val="accent4"/>
          </a:solidFill>
          <a:ln w="12700" cap="flat" cmpd="sng">
            <a:solidFill>
              <a:srgbClr val="BA8C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改良：理解及寫出抒情文章的層次</a:t>
            </a:r>
            <a:endParaRPr/>
          </a:p>
        </p:txBody>
      </p:sp>
      <p:sp>
        <p:nvSpPr>
          <p:cNvPr id="878" name="Google Shape;878;p92"/>
          <p:cNvSpPr/>
          <p:nvPr/>
        </p:nvSpPr>
        <p:spPr>
          <a:xfrm>
            <a:off x="2251505" y="6176963"/>
            <a:ext cx="4133851" cy="514350"/>
          </a:xfrm>
          <a:prstGeom prst="roundRect">
            <a:avLst>
              <a:gd name="adj" fmla="val 16667"/>
            </a:avLst>
          </a:prstGeom>
          <a:solidFill>
            <a:srgbClr val="FF0000">
              <a:alpha val="29803"/>
            </a:srgbClr>
          </a:solidFill>
          <a:ln w="12700" cap="flat" cmpd="sng">
            <a:solidFill>
              <a:srgbClr val="FF0000">
                <a:alpha val="10588"/>
              </a:srgb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1"/>
          <p:cNvSpPr/>
          <p:nvPr/>
        </p:nvSpPr>
        <p:spPr>
          <a:xfrm>
            <a:off x="2171701" y="457201"/>
            <a:ext cx="1368425" cy="112553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選擇研究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的課題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C33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 sz="18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0" name="Google Shape;160;p21"/>
          <p:cNvSpPr txBox="1"/>
          <p:nvPr/>
        </p:nvSpPr>
        <p:spPr>
          <a:xfrm>
            <a:off x="4191001" y="457201"/>
            <a:ext cx="6016625" cy="1203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90513" marR="0" lvl="0" indent="-290513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Noto Sans Symbols"/>
              <a:buChar char="●"/>
            </a:pPr>
            <a:r>
              <a:rPr lang="zh-HK" sz="2800" b="1" i="0" u="none" strike="noStrike" cap="none">
                <a:solidFill>
                  <a:srgbClr val="D8D8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課題是否值得研究？</a:t>
            </a:r>
            <a:endParaRPr/>
          </a:p>
          <a:p>
            <a:pPr marL="290513" marR="0" lvl="0" indent="-290513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Noto Sans Symbols"/>
              <a:buChar char="●"/>
            </a:pPr>
            <a:r>
              <a:rPr lang="zh-HK" sz="2800" b="1" i="0" u="none" strike="noStrike" cap="none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期望學生在這課題學到什麼？</a:t>
            </a:r>
            <a:endParaRPr/>
          </a:p>
        </p:txBody>
      </p:sp>
      <p:sp>
        <p:nvSpPr>
          <p:cNvPr id="161" name="Google Shape;161;p21"/>
          <p:cNvSpPr/>
          <p:nvPr/>
        </p:nvSpPr>
        <p:spPr>
          <a:xfrm>
            <a:off x="1905000" y="1843088"/>
            <a:ext cx="8566150" cy="51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800"/>
              <a:buFont typeface="Noto Sans Symbols"/>
              <a:buNone/>
            </a:pPr>
            <a:r>
              <a:rPr lang="zh-HK" sz="2800" b="1" i="0" u="none" strike="noStrike" cap="none">
                <a:solidFill>
                  <a:srgbClr val="0066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V2:	教師對</a:t>
            </a:r>
            <a:r>
              <a:rPr lang="zh-HK" sz="2800" b="1" i="0" u="sng" strike="noStrike" cap="none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何謂適切學習內容</a:t>
            </a:r>
            <a:r>
              <a:rPr lang="zh-HK" sz="2800" b="1" i="0" u="none" strike="noStrike" cap="none">
                <a:solidFill>
                  <a:srgbClr val="0066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的不同見解及處理方式</a:t>
            </a:r>
            <a:endParaRPr sz="2800" b="1" i="0" u="none" strike="noStrike" cap="none">
              <a:solidFill>
                <a:srgbClr val="0066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62" name="Google Shape;162;p21"/>
          <p:cNvGraphicFramePr/>
          <p:nvPr>
            <p:extLst>
              <p:ext uri="{D42A27DB-BD31-4B8C-83A1-F6EECF244321}">
                <p14:modId xmlns:p14="http://schemas.microsoft.com/office/powerpoint/2010/main" val="2763303252"/>
              </p:ext>
            </p:extLst>
          </p:nvPr>
        </p:nvGraphicFramePr>
        <p:xfrm>
          <a:off x="824175" y="2878500"/>
          <a:ext cx="8045850" cy="3148550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2681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1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1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51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科目</a:t>
                      </a:r>
                      <a:endParaRPr sz="2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Calibri"/>
                        <a:buNone/>
                      </a:pPr>
                      <a:r>
                        <a:rPr lang="zh-HK" sz="17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中一級中文</a:t>
                      </a:r>
                      <a:endParaRPr sz="1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Calibri"/>
                        <a:buNone/>
                      </a:pPr>
                      <a:r>
                        <a:rPr lang="zh-HK" sz="17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中五級中文</a:t>
                      </a:r>
                      <a:endParaRPr sz="1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1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班別</a:t>
                      </a:r>
                      <a:endParaRPr sz="2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1AB(3)</a:t>
                      </a:r>
                      <a:endParaRPr sz="2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5A</a:t>
                      </a:r>
                      <a:endParaRPr sz="2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83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None/>
                      </a:pPr>
                      <a:r>
                        <a:rPr lang="zh-HK" sz="2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學生學習特性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合班分組</a:t>
                      </a:r>
                      <a:endParaRPr sz="2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有特殊學習需要</a:t>
                      </a:r>
                      <a:endParaRPr sz="2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精英班</a:t>
                      </a:r>
                      <a:endParaRPr sz="2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願意書寫</a:t>
                      </a:r>
                      <a:endParaRPr sz="2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態度認真</a:t>
                      </a:r>
                      <a:endParaRPr sz="2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3" name="Google Shape;163;p21"/>
          <p:cNvSpPr txBox="1">
            <a:spLocks noGrp="1"/>
          </p:cNvSpPr>
          <p:nvPr>
            <p:ph type="title"/>
          </p:nvPr>
        </p:nvSpPr>
        <p:spPr>
          <a:xfrm>
            <a:off x="695325" y="2176826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 sz="2400"/>
              <a:t>   1.班別背景及特性</a:t>
            </a:r>
            <a:endParaRPr sz="24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9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（二）變易理論的應用</a:t>
            </a:r>
            <a:endParaRPr/>
          </a:p>
        </p:txBody>
      </p:sp>
      <p:sp>
        <p:nvSpPr>
          <p:cNvPr id="884" name="Google Shape;884;p9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solidFill>
                <a:srgbClr val="FF0000"/>
              </a:solidFill>
            </a:endParaRPr>
          </a:p>
        </p:txBody>
      </p:sp>
      <p:sp>
        <p:nvSpPr>
          <p:cNvPr id="885" name="Google Shape;885;p93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zh-HK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86" name="Google Shape;886;p93"/>
          <p:cNvGraphicFramePr/>
          <p:nvPr/>
        </p:nvGraphicFramePr>
        <p:xfrm>
          <a:off x="288132" y="1690688"/>
          <a:ext cx="11615700" cy="4203205"/>
        </p:xfrm>
        <a:graphic>
          <a:graphicData uri="http://schemas.openxmlformats.org/drawingml/2006/table">
            <a:tbl>
              <a:tblPr firstRow="1" bandRow="1">
                <a:gradFill>
                  <a:gsLst>
                    <a:gs pos="0">
                      <a:srgbClr val="F7BCA2"/>
                    </a:gs>
                    <a:gs pos="50000">
                      <a:srgbClr val="F4B093"/>
                    </a:gs>
                    <a:gs pos="100000">
                      <a:srgbClr val="F7A47F"/>
                    </a:gs>
                  </a:gsLst>
                  <a:lin ang="5400000" scaled="0"/>
                </a:gradFill>
                <a:tableStyleId>{753D742F-C6D1-4168-92A5-2A1FDB03996E}</a:tableStyleId>
              </a:tblPr>
              <a:tblGrid>
                <a:gridCol w="3871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1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1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3200">
                          <a:solidFill>
                            <a:schemeClr val="dk1"/>
                          </a:solidFill>
                        </a:rPr>
                        <a:t>可取之處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3200">
                          <a:solidFill>
                            <a:schemeClr val="dk1"/>
                          </a:solidFill>
                        </a:rPr>
                        <a:t> 不足之處</a:t>
                      </a:r>
                      <a:endParaRPr sz="3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3200">
                          <a:solidFill>
                            <a:schemeClr val="dk1"/>
                          </a:solidFill>
                        </a:rPr>
                        <a:t>改善建議/反思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3200">
                          <a:solidFill>
                            <a:schemeClr val="dk1"/>
                          </a:solidFill>
                        </a:rPr>
                        <a:t>1.教材（文章）恰當 </a:t>
                      </a:r>
                      <a:endParaRPr sz="3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3200">
                          <a:solidFill>
                            <a:schemeClr val="dk1"/>
                          </a:solidFill>
                        </a:rPr>
                        <a:t>1.學生閱讀時間不足</a:t>
                      </a:r>
                      <a:endParaRPr sz="3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3200">
                          <a:solidFill>
                            <a:schemeClr val="dk1"/>
                          </a:solidFill>
                        </a:rPr>
                        <a:t>1.增加默讀時間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954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3200">
                          <a:solidFill>
                            <a:schemeClr val="dk1"/>
                          </a:solidFill>
                        </a:rPr>
                        <a:t>2.變易設計恰當</a:t>
                      </a:r>
                      <a:endParaRPr sz="3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3200">
                          <a:solidFill>
                            <a:schemeClr val="dk1"/>
                          </a:solidFill>
                        </a:rPr>
                        <a:t>2.教師未有深入引導學生從範文理解其關鍵特徵------層次。</a:t>
                      </a:r>
                      <a:endParaRPr sz="3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3200" b="1">
                          <a:solidFill>
                            <a:srgbClr val="7030A0"/>
                          </a:solidFill>
                        </a:rPr>
                        <a:t>2.展示對比之外，表現方式及教師的講解及更為重要。</a:t>
                      </a:r>
                      <a:endParaRPr sz="3200" b="1">
                        <a:solidFill>
                          <a:srgbClr val="7030A0"/>
                        </a:solidFill>
                      </a:endParaRPr>
                    </a:p>
                  </a:txBody>
                  <a:tcPr marL="91450" marR="91450" marT="45725" marB="45725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9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992187"/>
          </a:xfrm>
          <a:prstGeom prst="rect">
            <a:avLst/>
          </a:prstGeom>
          <a:solidFill>
            <a:srgbClr val="F4B08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1. 表現方式不同，效果大大不同</a:t>
            </a:r>
            <a:endParaRPr/>
          </a:p>
        </p:txBody>
      </p:sp>
      <p:sp>
        <p:nvSpPr>
          <p:cNvPr id="892" name="Google Shape;892;p9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893" name="Google Shape;893;p9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0662" y="1925638"/>
            <a:ext cx="11214100" cy="4719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94" name="Google Shape;894;p9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8200" y="1690688"/>
            <a:ext cx="11201400" cy="4954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95"/>
          <p:cNvSpPr txBox="1">
            <a:spLocks noGrp="1"/>
          </p:cNvSpPr>
          <p:nvPr>
            <p:ph type="title"/>
          </p:nvPr>
        </p:nvSpPr>
        <p:spPr>
          <a:xfrm>
            <a:off x="1397842" y="887943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00" name="Google Shape;900;p95"/>
          <p:cNvSpPr/>
          <p:nvPr/>
        </p:nvSpPr>
        <p:spPr>
          <a:xfrm>
            <a:off x="9548331" y="3214086"/>
            <a:ext cx="1676400" cy="261937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1" name="Google Shape;901;p95"/>
          <p:cNvSpPr/>
          <p:nvPr/>
        </p:nvSpPr>
        <p:spPr>
          <a:xfrm>
            <a:off x="3980908" y="3804394"/>
            <a:ext cx="1676400" cy="261937"/>
          </a:xfrm>
          <a:prstGeom prst="roundRect">
            <a:avLst>
              <a:gd name="adj" fmla="val 16667"/>
            </a:avLst>
          </a:prstGeom>
          <a:solidFill>
            <a:srgbClr val="FFFF00">
              <a:alpha val="42745"/>
            </a:srgbClr>
          </a:solidFill>
          <a:ln w="127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902" name="Google Shape;902;p95"/>
          <p:cNvGraphicFramePr/>
          <p:nvPr/>
        </p:nvGraphicFramePr>
        <p:xfrm>
          <a:off x="0" y="85651"/>
          <a:ext cx="12192000" cy="7609125"/>
        </p:xfrm>
        <a:graphic>
          <a:graphicData uri="http://schemas.openxmlformats.org/drawingml/2006/table">
            <a:tbl>
              <a:tblPr firstRow="1" bandRow="1">
                <a:noFill/>
                <a:tableStyleId>{4B121D63-40EB-4211-9F9B-F6D0C92E1FAE}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9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800"/>
                        <a:t>1</a:t>
                      </a:r>
                      <a:endParaRPr sz="2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2</a:t>
                      </a:r>
                      <a:endParaRPr sz="2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3</a:t>
                      </a:r>
                      <a:endParaRPr sz="2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4</a:t>
                      </a:r>
                      <a:endParaRPr sz="2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2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180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第二天早上，喚醒我的是漫長而高亢的蟬聲，從前的我定必為「擾人」的吵鬧聲而感到生氣、暴躁，可是我卻默默地聆聽著聲音的變化。「啪！」同房的同學嘗試拍打手上正在吸血的蚊子。當下我也完全醒來了。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DFKai-SB"/>
                        <a:buNone/>
                      </a:pPr>
                      <a:r>
                        <a:rPr lang="zh-HK" sz="180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第二天早上，喚醒我的是漫長而高亢的蟬聲，從前的我定必為「擾人」的吵鬧聲而感到生氣、暴躁，可是我卻默默地聆聽著聲音的變化。「啪！」同房的同學嘗試拍打手上正在吸血的蚊子。</a:t>
                      </a:r>
                      <a:r>
                        <a:rPr lang="zh-HK" sz="1800" u="sng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當下我也完全醒來了，也想著為什麼自己在戶外活動那麼久，竟沒有感受蚊蟲騷擾之苦？</a:t>
                      </a:r>
                      <a:endParaRPr sz="1200" u="sng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DFKai-SB"/>
                        <a:buNone/>
                      </a:pPr>
                      <a:r>
                        <a:rPr lang="zh-HK" sz="1800" b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第二天早上，喚醒我的是漫長而高亢的蟬聲，從前的我定必為「擾人」的吵鬧聲而感到生氣、暴躁，可是我卻默默地聆聽著聲音的變化。「啪！」同房的同學嘗試拍打手上正在吸血的蚊子。</a:t>
                      </a:r>
                      <a:r>
                        <a:rPr lang="zh-HK" sz="1800" b="0" u="sng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當下我也完全醒來了，也想著為什麼自己在戶外活動那麼久，竟沒有感受蚊蟲騷擾之苦？</a:t>
                      </a:r>
                      <a:r>
                        <a:rPr lang="zh-HK" sz="1800" b="0" u="sng">
                          <a:solidFill>
                            <a:srgbClr val="0070C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我頓時明白，昆蟲寄生於大自然，大自然是牠們的家。我們人類何嘗不是和牠們一樣，暫時寄居於自然之中，渺小如滄海一栗？昆蟲的各項舉動是自然不過的行為，我又有什麼資格埋怨牠們的「滋擾」呢？</a:t>
                      </a:r>
                      <a:endParaRPr sz="1800" b="0">
                        <a:solidFill>
                          <a:srgbClr val="0070C0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DFKai-SB"/>
                        <a:buNone/>
                      </a:pPr>
                      <a:r>
                        <a:rPr lang="zh-HK" sz="1800" b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第二天早上，喚醒我的是漫長而高亢的蟬聲，從前的我定必為「擾人」的吵鬧聲而感到生氣、暴躁，可是我卻默默地聆聽著聲音的變化。「啪！」同房的同學嘗試拍打手上正在吸血的蚊子。</a:t>
                      </a:r>
                      <a:r>
                        <a:rPr lang="zh-HK" sz="1800" b="0" u="sng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當下我也完全醒來了，也想著為什麼自己在戶外活動那麼久，竟沒有感受蚊蟲騷擾之苦？</a:t>
                      </a:r>
                      <a:r>
                        <a:rPr lang="zh-HK" sz="1800" b="0" u="sng">
                          <a:solidFill>
                            <a:srgbClr val="0070C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我頓時明白，昆蟲寄生於大自然，大自然是牠們的家。我們人類何嘗不是和牠們一樣，暫時寄居於自然之中，渺小如滄海一栗？昆蟲的各項舉動是自然不過的行為，我又有什麼資格埋怨牠們的「滋擾」呢？</a:t>
                      </a:r>
                      <a:r>
                        <a:rPr lang="zh-HK" sz="1800" b="0" u="sng">
                          <a:solidFill>
                            <a:srgbClr val="00B05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大自然是萬物之靈，那山上的清風和樹梢之間的蟬鳴，正是造物者無窮無盡的創造。多接觸自然，定必獲益良多，因為惟有暸解自然，才會明白世界的一切本質。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03" name="Google Shape;903;p95"/>
          <p:cNvSpPr/>
          <p:nvPr/>
        </p:nvSpPr>
        <p:spPr>
          <a:xfrm>
            <a:off x="6963975" y="1668860"/>
            <a:ext cx="2041047" cy="785017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個人層面：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自我醒覺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4" name="Google Shape;904;p95"/>
          <p:cNvSpPr/>
          <p:nvPr/>
        </p:nvSpPr>
        <p:spPr>
          <a:xfrm>
            <a:off x="9839237" y="1564433"/>
            <a:ext cx="2180799" cy="800693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個人層面：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自我醒覺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5" name="Google Shape;905;p95"/>
          <p:cNvSpPr/>
          <p:nvPr/>
        </p:nvSpPr>
        <p:spPr>
          <a:xfrm>
            <a:off x="10034335" y="3467352"/>
            <a:ext cx="1941095" cy="812053"/>
          </a:xfrm>
          <a:prstGeom prst="roundRect">
            <a:avLst>
              <a:gd name="adj" fmla="val 16667"/>
            </a:avLst>
          </a:prstGeom>
          <a:solidFill>
            <a:srgbClr val="2E75B5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世界層面：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人與自然的關係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6" name="Google Shape;906;p95"/>
          <p:cNvSpPr/>
          <p:nvPr/>
        </p:nvSpPr>
        <p:spPr>
          <a:xfrm>
            <a:off x="10034335" y="5648232"/>
            <a:ext cx="2031328" cy="677711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世界層面：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仁民愛物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7" name="Google Shape;907;p95"/>
          <p:cNvSpPr/>
          <p:nvPr/>
        </p:nvSpPr>
        <p:spPr>
          <a:xfrm>
            <a:off x="3920075" y="1708719"/>
            <a:ext cx="1999088" cy="705297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個人層面：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自我醒覺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8" name="Google Shape;908;p95"/>
          <p:cNvSpPr/>
          <p:nvPr/>
        </p:nvSpPr>
        <p:spPr>
          <a:xfrm>
            <a:off x="7063927" y="3426759"/>
            <a:ext cx="1941095" cy="812053"/>
          </a:xfrm>
          <a:prstGeom prst="roundRect">
            <a:avLst>
              <a:gd name="adj" fmla="val 16667"/>
            </a:avLst>
          </a:prstGeom>
          <a:solidFill>
            <a:srgbClr val="2E75B5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世界層面：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HK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人與自然的關係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9" name="Google Shape;909;p95"/>
          <p:cNvSpPr txBox="1"/>
          <p:nvPr/>
        </p:nvSpPr>
        <p:spPr>
          <a:xfrm>
            <a:off x="0" y="6018169"/>
            <a:ext cx="9005022" cy="83983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2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4226"/>
              <a:buFont typeface="Calibri"/>
              <a:buNone/>
            </a:pPr>
            <a:r>
              <a:rPr lang="zh-HK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教師層層深入的講解才是關鍵所在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96"/>
          <p:cNvSpPr txBox="1">
            <a:spLocks noGrp="1"/>
          </p:cNvSpPr>
          <p:nvPr>
            <p:ph type="title"/>
          </p:nvPr>
        </p:nvSpPr>
        <p:spPr>
          <a:xfrm>
            <a:off x="981075" y="3824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zh-HK"/>
              <a:t>（三）教學編排：課堂的「輕」與「重」</a:t>
            </a:r>
            <a:br>
              <a:rPr lang="zh-HK"/>
            </a:br>
            <a:endParaRPr/>
          </a:p>
        </p:txBody>
      </p:sp>
      <p:sp>
        <p:nvSpPr>
          <p:cNvPr id="916" name="Google Shape;916;p96"/>
          <p:cNvSpPr txBox="1">
            <a:spLocks noGrp="1"/>
          </p:cNvSpPr>
          <p:nvPr>
            <p:ph type="body" idx="1"/>
          </p:nvPr>
        </p:nvSpPr>
        <p:spPr>
          <a:xfrm>
            <a:off x="838199" y="1343025"/>
            <a:ext cx="11091863" cy="483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/>
          </a:p>
        </p:txBody>
      </p:sp>
      <p:graphicFrame>
        <p:nvGraphicFramePr>
          <p:cNvPr id="917" name="Google Shape;917;p96"/>
          <p:cNvGraphicFramePr/>
          <p:nvPr/>
        </p:nvGraphicFramePr>
        <p:xfrm>
          <a:off x="960699" y="1092359"/>
          <a:ext cx="10393100" cy="5620345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1039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30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u="none" strike="noStrike" cap="none"/>
                        <a:t>課堂流程</a:t>
                      </a: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1.引入課堂</a:t>
                      </a:r>
                      <a:endParaRPr sz="18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9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 u="none" strike="noStrike" cap="none"/>
                        <a:t>2.簡單說明課堂材料（文章）背景</a:t>
                      </a:r>
                      <a:endParaRPr sz="16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 u="none" strike="noStrike" cap="none"/>
                        <a:t>3.透過比較及提問的方式，分析第二及第三段</a:t>
                      </a:r>
                      <a:endParaRPr sz="18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4.透過區分及提問的方式，分析第四段</a:t>
                      </a:r>
                      <a:endParaRPr sz="16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5.講解腦圖</a:t>
                      </a:r>
                      <a:endParaRPr sz="18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6.學生閱讀一道寫作題目及其選段，個別以腦圖形式呈現相關的</a:t>
                      </a:r>
                      <a:r>
                        <a:rPr lang="zh-HK" sz="1600" b="1" u="sng" strike="noStrike" cap="none"/>
                        <a:t>感受及體會</a:t>
                      </a:r>
                      <a:endParaRPr sz="16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8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7.分組討論及共同繪製腦圖</a:t>
                      </a:r>
                      <a:endParaRPr sz="18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8.揀選分組達標及優秀的腦圖各1份</a:t>
                      </a:r>
                      <a:endParaRPr sz="16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3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9. 老師總結</a:t>
                      </a: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18" name="Google Shape;918;p96"/>
          <p:cNvSpPr/>
          <p:nvPr/>
        </p:nvSpPr>
        <p:spPr>
          <a:xfrm>
            <a:off x="960699" y="2591054"/>
            <a:ext cx="4133851" cy="514350"/>
          </a:xfrm>
          <a:prstGeom prst="roundRect">
            <a:avLst>
              <a:gd name="adj" fmla="val 16667"/>
            </a:avLst>
          </a:prstGeom>
          <a:solidFill>
            <a:srgbClr val="FF0000">
              <a:alpha val="29411"/>
            </a:srgbClr>
          </a:solidFill>
          <a:ln w="25400" cap="flat" cmpd="sng">
            <a:solidFill>
              <a:srgbClr val="FF0000">
                <a:alpha val="10196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9" name="Google Shape;919;p96"/>
          <p:cNvSpPr/>
          <p:nvPr/>
        </p:nvSpPr>
        <p:spPr>
          <a:xfrm>
            <a:off x="960698" y="3270077"/>
            <a:ext cx="4133851" cy="514350"/>
          </a:xfrm>
          <a:prstGeom prst="roundRect">
            <a:avLst>
              <a:gd name="adj" fmla="val 16667"/>
            </a:avLst>
          </a:prstGeom>
          <a:solidFill>
            <a:srgbClr val="FF0000">
              <a:alpha val="29411"/>
            </a:srgbClr>
          </a:solidFill>
          <a:ln w="25400" cap="flat" cmpd="sng">
            <a:solidFill>
              <a:srgbClr val="FF0000">
                <a:alpha val="10196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0" name="Google Shape;920;p96"/>
          <p:cNvSpPr/>
          <p:nvPr/>
        </p:nvSpPr>
        <p:spPr>
          <a:xfrm>
            <a:off x="960697" y="3925464"/>
            <a:ext cx="4133851" cy="514350"/>
          </a:xfrm>
          <a:prstGeom prst="roundRect">
            <a:avLst>
              <a:gd name="adj" fmla="val 16667"/>
            </a:avLst>
          </a:prstGeom>
          <a:solidFill>
            <a:srgbClr val="FF0000">
              <a:alpha val="29411"/>
            </a:srgbClr>
          </a:solidFill>
          <a:ln w="25400" cap="flat" cmpd="sng">
            <a:solidFill>
              <a:srgbClr val="FF0000">
                <a:alpha val="10196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" name="Google Shape;921;p96"/>
          <p:cNvSpPr/>
          <p:nvPr/>
        </p:nvSpPr>
        <p:spPr>
          <a:xfrm>
            <a:off x="6719895" y="1707990"/>
            <a:ext cx="4133851" cy="2731824"/>
          </a:xfrm>
          <a:prstGeom prst="star24">
            <a:avLst>
              <a:gd name="adj" fmla="val 37500"/>
            </a:avLst>
          </a:prstGeom>
          <a:solidFill>
            <a:srgbClr val="FFC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緊扣關鍵特徵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2" name="Google Shape;922;p96"/>
          <p:cNvSpPr/>
          <p:nvPr/>
        </p:nvSpPr>
        <p:spPr>
          <a:xfrm>
            <a:off x="5381243" y="3112216"/>
            <a:ext cx="1216152" cy="484632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3" name="Google Shape;923;p96"/>
          <p:cNvSpPr/>
          <p:nvPr/>
        </p:nvSpPr>
        <p:spPr>
          <a:xfrm>
            <a:off x="6719893" y="1707990"/>
            <a:ext cx="4133851" cy="2731824"/>
          </a:xfrm>
          <a:prstGeom prst="star24">
            <a:avLst>
              <a:gd name="adj" fmla="val 37500"/>
            </a:avLst>
          </a:prstGeom>
          <a:solidFill>
            <a:srgbClr val="FFC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此為重要的教學部分，宜仔細教授，並提供空間讓學生消化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" name="Google Shape;924;p96"/>
          <p:cNvSpPr/>
          <p:nvPr/>
        </p:nvSpPr>
        <p:spPr>
          <a:xfrm>
            <a:off x="6719891" y="1707990"/>
            <a:ext cx="4133851" cy="2731824"/>
          </a:xfrm>
          <a:prstGeom prst="star24">
            <a:avLst>
              <a:gd name="adj" fmla="val 37500"/>
            </a:avLst>
          </a:prstGeom>
          <a:solidFill>
            <a:srgbClr val="FFC000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透過提問及相關活動監察學生進度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97"/>
          <p:cNvSpPr txBox="1">
            <a:spLocks noGrp="1"/>
          </p:cNvSpPr>
          <p:nvPr>
            <p:ph type="title"/>
          </p:nvPr>
        </p:nvSpPr>
        <p:spPr>
          <a:xfrm>
            <a:off x="981075" y="3824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zh-HK"/>
              <a:t>（三）教學編排：課堂的「先」與「後」</a:t>
            </a:r>
            <a:br>
              <a:rPr lang="zh-HK"/>
            </a:br>
            <a:endParaRPr/>
          </a:p>
        </p:txBody>
      </p:sp>
      <p:sp>
        <p:nvSpPr>
          <p:cNvPr id="930" name="Google Shape;930;p97"/>
          <p:cNvSpPr txBox="1">
            <a:spLocks noGrp="1"/>
          </p:cNvSpPr>
          <p:nvPr>
            <p:ph type="body" idx="1"/>
          </p:nvPr>
        </p:nvSpPr>
        <p:spPr>
          <a:xfrm>
            <a:off x="838199" y="1343025"/>
            <a:ext cx="11091863" cy="483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/>
          </a:p>
        </p:txBody>
      </p:sp>
      <p:graphicFrame>
        <p:nvGraphicFramePr>
          <p:cNvPr id="931" name="Google Shape;931;p97"/>
          <p:cNvGraphicFramePr/>
          <p:nvPr/>
        </p:nvGraphicFramePr>
        <p:xfrm>
          <a:off x="960699" y="1092359"/>
          <a:ext cx="10393100" cy="5510450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1039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30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u="none" strike="noStrike" cap="none"/>
                        <a:t>課堂流程</a:t>
                      </a: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1.引入課堂</a:t>
                      </a:r>
                      <a:endParaRPr sz="18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 u="none" strike="noStrike" cap="none"/>
                        <a:t>2.簡單說明課堂材料（文章）背景</a:t>
                      </a:r>
                      <a:endParaRPr sz="16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rPr lang="zh-HK" sz="1600" b="1" u="none" strike="noStrike" cap="none"/>
                        <a:t>3.透過比較及提問的方式，分析第二及第三段</a:t>
                      </a:r>
                      <a:endParaRPr sz="18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4.透過區分及提問的方式，分析第四段</a:t>
                      </a:r>
                      <a:endParaRPr sz="16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5.講解腦圖</a:t>
                      </a:r>
                      <a:endParaRPr sz="18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6.學生閱讀一道寫作題目及其選段，個別以腦圖形式呈現相關的</a:t>
                      </a:r>
                      <a:r>
                        <a:rPr lang="zh-HK" sz="1600" b="1" u="sng" strike="noStrike" cap="none"/>
                        <a:t>感受及體會</a:t>
                      </a:r>
                      <a:endParaRPr sz="16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8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7.分組討論及共同繪製腦圖</a:t>
                      </a:r>
                      <a:endParaRPr sz="18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8.揀選分組達標及優秀的腦圖各1份</a:t>
                      </a:r>
                      <a:endParaRPr sz="16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3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zh-HK" sz="1600" b="1" u="none" strike="noStrike" cap="none"/>
                        <a:t>9. 老師總結</a:t>
                      </a:r>
                      <a:endParaRPr sz="1600" b="1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32" name="Google Shape;932;p97"/>
          <p:cNvSpPr/>
          <p:nvPr/>
        </p:nvSpPr>
        <p:spPr>
          <a:xfrm>
            <a:off x="838199" y="3909760"/>
            <a:ext cx="4133851" cy="514350"/>
          </a:xfrm>
          <a:prstGeom prst="roundRect">
            <a:avLst>
              <a:gd name="adj" fmla="val 16667"/>
            </a:avLst>
          </a:prstGeom>
          <a:solidFill>
            <a:srgbClr val="FF0000">
              <a:alpha val="29411"/>
            </a:srgbClr>
          </a:solidFill>
          <a:ln w="25400" cap="flat" cmpd="sng">
            <a:solidFill>
              <a:srgbClr val="FF0000">
                <a:alpha val="10196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3" name="Google Shape;933;p9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90572" y="1380776"/>
            <a:ext cx="5410371" cy="3043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9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/>
          </a:p>
        </p:txBody>
      </p:sp>
      <p:sp>
        <p:nvSpPr>
          <p:cNvPr id="939" name="Google Shape;939;p9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/>
          </a:p>
        </p:txBody>
      </p:sp>
      <p:pic>
        <p:nvPicPr>
          <p:cNvPr id="940" name="Google Shape;940;p9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49829" y="303958"/>
            <a:ext cx="5644051" cy="600540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41" name="Google Shape;941;p98"/>
          <p:cNvGraphicFramePr/>
          <p:nvPr/>
        </p:nvGraphicFramePr>
        <p:xfrm>
          <a:off x="370840" y="365125"/>
          <a:ext cx="5481300" cy="5924075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1770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0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18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Calibri"/>
                        <a:buNone/>
                      </a:pPr>
                      <a:r>
                        <a:rPr lang="zh-HK" sz="4000" u="none" strike="noStrike" cap="none"/>
                        <a:t>編排一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HK" sz="2800" b="1" u="sng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課堂初期/分析文章前</a:t>
                      </a:r>
                      <a:r>
                        <a:rPr lang="zh-HK" sz="28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向學生講解腦圖的的運用，並以日常例子說明層次的分別。</a:t>
                      </a: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4000"/>
                        <a:buFont typeface="Arial"/>
                        <a:buNone/>
                      </a:pPr>
                      <a:r>
                        <a:rPr lang="zh-HK" sz="4000" u="none" strike="noStrike" cap="none"/>
                        <a:t>編排二</a:t>
                      </a: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HK" sz="2800" u="sng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課堂後期/分析文章後</a:t>
                      </a:r>
                      <a:r>
                        <a:rPr lang="zh-HK" sz="28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向後學生講解腦圖的的運用，並以示範文化說明層次的分別。</a:t>
                      </a:r>
                      <a:endParaRPr sz="18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endParaRPr sz="28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99"/>
          <p:cNvSpPr txBox="1"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zh-HK"/>
              <a:t>（四）教師角色：澄清概念，引導學生</a:t>
            </a:r>
            <a:br>
              <a:rPr lang="zh-HK"/>
            </a:br>
            <a:endParaRPr/>
          </a:p>
        </p:txBody>
      </p:sp>
      <p:sp>
        <p:nvSpPr>
          <p:cNvPr id="947" name="Google Shape;947;p99"/>
          <p:cNvSpPr txBox="1">
            <a:spLocks noGrp="1"/>
          </p:cNvSpPr>
          <p:nvPr>
            <p:ph type="body" idx="1"/>
          </p:nvPr>
        </p:nvSpPr>
        <p:spPr>
          <a:xfrm>
            <a:off x="595312" y="1311274"/>
            <a:ext cx="10515600" cy="2174875"/>
          </a:xfrm>
          <a:prstGeom prst="rect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628650" lvl="0" indent="-508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AutoNum type="arabicPeriod"/>
            </a:pPr>
            <a:r>
              <a:rPr lang="zh-HK" sz="3500"/>
              <a:t>見上 （如何演繹「變易理論」及呈現關鍵特徵）</a:t>
            </a:r>
            <a:endParaRPr sz="3500"/>
          </a:p>
          <a:p>
            <a:pPr marL="628650" lvl="0" indent="-508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AutoNum type="arabicPeriod"/>
            </a:pPr>
            <a:r>
              <a:rPr lang="zh-HK" sz="3500"/>
              <a:t>宜開門見山/ 開宗明義 （直接點明教學內容）</a:t>
            </a:r>
            <a:endParaRPr sz="3500"/>
          </a:p>
          <a:p>
            <a:pPr marL="628650" lvl="0" indent="-508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AutoNum type="arabicPeriod"/>
            </a:pPr>
            <a:r>
              <a:rPr lang="zh-HK" sz="3500"/>
              <a:t>提問、追問及澄清概念的重要性</a:t>
            </a:r>
            <a:endParaRPr sz="3500"/>
          </a:p>
          <a:p>
            <a:pPr marL="628650" lvl="0" indent="-4000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400"/>
          </a:p>
        </p:txBody>
      </p:sp>
      <p:sp>
        <p:nvSpPr>
          <p:cNvPr id="948" name="Google Shape;948;p99"/>
          <p:cNvSpPr/>
          <p:nvPr/>
        </p:nvSpPr>
        <p:spPr>
          <a:xfrm>
            <a:off x="595312" y="3857624"/>
            <a:ext cx="5576888" cy="2657475"/>
          </a:xfrm>
          <a:prstGeom prst="roundRect">
            <a:avLst>
              <a:gd name="adj" fmla="val 16667"/>
            </a:avLst>
          </a:prstGeom>
          <a:solidFill>
            <a:srgbClr val="B3C6E7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HK" sz="2800" b="1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針對2的例子</a:t>
            </a:r>
            <a:endParaRPr sz="2800" b="1" i="0" u="none" strike="noStrike" cap="non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HK" sz="2000" b="0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原本：詢問學生有關紅雨停課的感受為引旨</a:t>
            </a:r>
            <a:endParaRPr sz="2000" b="0" i="0" u="none" strike="noStrike" cap="non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HK" sz="2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改良：</a:t>
            </a:r>
            <a:endParaRPr sz="20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HK" sz="2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1.直接指於出本節重點是「體會的不同層次」</a:t>
            </a:r>
            <a:endParaRPr sz="20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HK" sz="2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2.以「紅雨停課」的分享，配合腦圖解釋如何演繹不同層次的體會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9" name="Google Shape;949;p99"/>
          <p:cNvSpPr/>
          <p:nvPr/>
        </p:nvSpPr>
        <p:spPr>
          <a:xfrm>
            <a:off x="6415088" y="3857624"/>
            <a:ext cx="5576888" cy="2657475"/>
          </a:xfrm>
          <a:prstGeom prst="roundRect">
            <a:avLst>
              <a:gd name="adj" fmla="val 16667"/>
            </a:avLst>
          </a:prstGeom>
          <a:solidFill>
            <a:srgbClr val="C4E0B2"/>
          </a:solidFill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HK" sz="2800" b="1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針對3的例子</a:t>
            </a:r>
            <a:endParaRPr sz="2800" b="1" i="0" u="none" strike="noStrike" cap="non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HK" sz="2000" b="0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某學生在課堂初期已指出不同版本的範文呈現不同的「東西」（同學指「唔同既嘢」</a:t>
            </a:r>
            <a:r>
              <a:rPr lang="zh-HK" sz="2000" b="1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）</a:t>
            </a:r>
            <a:endParaRPr sz="2000" b="1" i="0" u="none" strike="noStrike" cap="non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HK" sz="2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教師追問及澄清：</a:t>
            </a:r>
            <a:endParaRPr sz="20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HK" sz="2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「</a:t>
            </a:r>
            <a:r>
              <a:rPr lang="zh-HK" sz="20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唔同既嘢即是什麼？」「嘢是指關係/態度」</a:t>
            </a:r>
            <a:endParaRPr sz="1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4" name="Google Shape;954;p100"/>
          <p:cNvGrpSpPr/>
          <p:nvPr/>
        </p:nvGrpSpPr>
        <p:grpSpPr>
          <a:xfrm>
            <a:off x="2714615" y="748196"/>
            <a:ext cx="5726449" cy="5420011"/>
            <a:chOff x="1200775" y="-1950"/>
            <a:chExt cx="5726449" cy="5420011"/>
          </a:xfrm>
        </p:grpSpPr>
        <p:sp>
          <p:nvSpPr>
            <p:cNvPr id="955" name="Google Shape;955;p100"/>
            <p:cNvSpPr/>
            <p:nvPr/>
          </p:nvSpPr>
          <p:spPr>
            <a:xfrm>
              <a:off x="4883318" y="399442"/>
              <a:ext cx="2043906" cy="20439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6" name="Google Shape;956;p100"/>
            <p:cNvSpPr txBox="1"/>
            <p:nvPr/>
          </p:nvSpPr>
          <p:spPr>
            <a:xfrm>
              <a:off x="4883318" y="399442"/>
              <a:ext cx="2043906" cy="20439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9525" tIns="49525" rIns="49525" bIns="4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900"/>
                <a:buFont typeface="Arial"/>
                <a:buNone/>
              </a:pPr>
              <a:r>
                <a:rPr lang="zh-HK" sz="3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預設的</a:t>
              </a:r>
              <a:endParaRPr sz="3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1365"/>
                </a:spcBef>
                <a:spcAft>
                  <a:spcPts val="0"/>
                </a:spcAft>
                <a:buClr>
                  <a:srgbClr val="000000"/>
                </a:buClr>
                <a:buSzPts val="3900"/>
                <a:buFont typeface="Arial"/>
                <a:buNone/>
              </a:pPr>
              <a:r>
                <a:rPr lang="zh-HK" sz="3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Intended</a:t>
              </a:r>
              <a:endParaRPr sz="3900" b="0" i="0" u="none" strike="noStrike" cap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7" name="Google Shape;957;p100"/>
            <p:cNvSpPr/>
            <p:nvPr/>
          </p:nvSpPr>
          <p:spPr>
            <a:xfrm>
              <a:off x="1772902" y="-1950"/>
              <a:ext cx="4829834" cy="482983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3393" y="60818"/>
                  </a:moveTo>
                  <a:lnTo>
                    <a:pt x="113393" y="60818"/>
                  </a:lnTo>
                  <a:cubicBezTo>
                    <a:pt x="113154" y="76403"/>
                    <a:pt x="106117" y="91106"/>
                    <a:pt x="94129" y="101068"/>
                  </a:cubicBezTo>
                  <a:lnTo>
                    <a:pt x="97498" y="106671"/>
                  </a:lnTo>
                  <a:lnTo>
                    <a:pt x="84966" y="101519"/>
                  </a:lnTo>
                  <a:lnTo>
                    <a:pt x="85592" y="86870"/>
                  </a:lnTo>
                  <a:lnTo>
                    <a:pt x="88953" y="92460"/>
                  </a:lnTo>
                  <a:lnTo>
                    <a:pt x="88953" y="92460"/>
                  </a:lnTo>
                  <a:cubicBezTo>
                    <a:pt x="98032" y="84362"/>
                    <a:pt x="103305" y="72831"/>
                    <a:pt x="103491" y="60666"/>
                  </a:cubicBezTo>
                  <a:close/>
                </a:path>
              </a:pathLst>
            </a:custGeom>
            <a:solidFill>
              <a:schemeClr val="lt1"/>
            </a:solidFill>
            <a:ln w="25400" cap="flat" cmpd="sng">
              <a:solidFill>
                <a:srgbClr val="D66E2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8" name="Google Shape;958;p100"/>
            <p:cNvSpPr/>
            <p:nvPr/>
          </p:nvSpPr>
          <p:spPr>
            <a:xfrm>
              <a:off x="3165866" y="3374155"/>
              <a:ext cx="2043906" cy="20439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9" name="Google Shape;959;p100"/>
            <p:cNvSpPr txBox="1"/>
            <p:nvPr/>
          </p:nvSpPr>
          <p:spPr>
            <a:xfrm>
              <a:off x="3165866" y="3374155"/>
              <a:ext cx="2043906" cy="20439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9525" tIns="49525" rIns="49525" bIns="4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900"/>
                <a:buFont typeface="Arial"/>
                <a:buNone/>
              </a:pPr>
              <a:r>
                <a:rPr lang="zh-HK" sz="3900" b="0" i="0" u="none" strike="noStrike" cap="none">
                  <a:solidFill>
                    <a:srgbClr val="00B050"/>
                  </a:solidFill>
                  <a:latin typeface="Arial"/>
                  <a:ea typeface="Arial"/>
                  <a:cs typeface="Arial"/>
                  <a:sym typeface="Arial"/>
                </a:rPr>
                <a:t>實踐的Enacted</a:t>
              </a:r>
              <a:endParaRPr sz="3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0" name="Google Shape;960;p100"/>
            <p:cNvSpPr/>
            <p:nvPr/>
          </p:nvSpPr>
          <p:spPr>
            <a:xfrm>
              <a:off x="1772902" y="-1950"/>
              <a:ext cx="4829834" cy="482983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2483" y="105763"/>
                  </a:moveTo>
                  <a:lnTo>
                    <a:pt x="32483" y="105763"/>
                  </a:lnTo>
                  <a:cubicBezTo>
                    <a:pt x="19124" y="97730"/>
                    <a:pt x="9943" y="84262"/>
                    <a:pt x="7347" y="68893"/>
                  </a:cubicBezTo>
                  <a:lnTo>
                    <a:pt x="810" y="68993"/>
                  </a:lnTo>
                  <a:lnTo>
                    <a:pt x="11558" y="60742"/>
                  </a:lnTo>
                  <a:lnTo>
                    <a:pt x="23912" y="68639"/>
                  </a:lnTo>
                  <a:lnTo>
                    <a:pt x="17391" y="68739"/>
                  </a:lnTo>
                  <a:cubicBezTo>
                    <a:pt x="19835" y="80657"/>
                    <a:pt x="27159" y="91007"/>
                    <a:pt x="37585" y="97276"/>
                  </a:cubicBezTo>
                  <a:close/>
                </a:path>
              </a:pathLst>
            </a:custGeom>
            <a:solidFill>
              <a:schemeClr val="lt1"/>
            </a:solidFill>
            <a:ln w="25400" cap="flat" cmpd="sng">
              <a:solidFill>
                <a:srgbClr val="D66E2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1" name="Google Shape;961;p100"/>
            <p:cNvSpPr/>
            <p:nvPr/>
          </p:nvSpPr>
          <p:spPr>
            <a:xfrm>
              <a:off x="1200775" y="399442"/>
              <a:ext cx="2539185" cy="20439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2" name="Google Shape;962;p100"/>
            <p:cNvSpPr txBox="1"/>
            <p:nvPr/>
          </p:nvSpPr>
          <p:spPr>
            <a:xfrm>
              <a:off x="1200775" y="399442"/>
              <a:ext cx="2539185" cy="20439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9525" tIns="49525" rIns="49525" bIns="4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900"/>
                <a:buFont typeface="Arial"/>
                <a:buNone/>
              </a:pPr>
              <a:r>
                <a:rPr lang="zh-HK" sz="3900" b="0" i="0" u="none" strike="noStrike" cap="none">
                  <a:solidFill>
                    <a:srgbClr val="C55A11"/>
                  </a:solidFill>
                  <a:latin typeface="Arial"/>
                  <a:ea typeface="Arial"/>
                  <a:cs typeface="Arial"/>
                  <a:sym typeface="Arial"/>
                </a:rPr>
                <a:t>體驗到的</a:t>
              </a:r>
              <a:endParaRPr sz="3900" b="0" i="0" u="none" strike="noStrike" cap="non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1365"/>
                </a:spcBef>
                <a:spcAft>
                  <a:spcPts val="0"/>
                </a:spcAft>
                <a:buClr>
                  <a:srgbClr val="000000"/>
                </a:buClr>
                <a:buSzPts val="3900"/>
                <a:buFont typeface="Arial"/>
                <a:buNone/>
              </a:pPr>
              <a:r>
                <a:rPr lang="zh-HK" sz="3900" b="0" i="0" u="none" strike="noStrike" cap="none">
                  <a:solidFill>
                    <a:srgbClr val="C55A11"/>
                  </a:solidFill>
                  <a:latin typeface="Arial"/>
                  <a:ea typeface="Arial"/>
                  <a:cs typeface="Arial"/>
                  <a:sym typeface="Arial"/>
                </a:rPr>
                <a:t>Lived</a:t>
              </a:r>
              <a:endParaRPr sz="3900" b="0" i="0" u="none" strike="noStrike" cap="non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3" name="Google Shape;963;p100"/>
            <p:cNvSpPr/>
            <p:nvPr/>
          </p:nvSpPr>
          <p:spPr>
            <a:xfrm>
              <a:off x="1772902" y="-1950"/>
              <a:ext cx="4829834" cy="482983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7941" y="7981"/>
                  </a:moveTo>
                  <a:lnTo>
                    <a:pt x="47941" y="7981"/>
                  </a:lnTo>
                  <a:cubicBezTo>
                    <a:pt x="55498" y="6229"/>
                    <a:pt x="63346" y="6144"/>
                    <a:pt x="70939" y="7734"/>
                  </a:cubicBezTo>
                  <a:lnTo>
                    <a:pt x="73232" y="1612"/>
                  </a:lnTo>
                  <a:lnTo>
                    <a:pt x="76991" y="14630"/>
                  </a:lnTo>
                  <a:lnTo>
                    <a:pt x="65129" y="23249"/>
                  </a:lnTo>
                  <a:lnTo>
                    <a:pt x="67417" y="17141"/>
                  </a:lnTo>
                  <a:lnTo>
                    <a:pt x="67417" y="17141"/>
                  </a:lnTo>
                  <a:cubicBezTo>
                    <a:pt x="61695" y="16151"/>
                    <a:pt x="55834" y="16316"/>
                    <a:pt x="50177" y="17627"/>
                  </a:cubicBezTo>
                  <a:close/>
                </a:path>
              </a:pathLst>
            </a:custGeom>
            <a:solidFill>
              <a:schemeClr val="lt1"/>
            </a:solidFill>
            <a:ln w="25400" cap="flat" cmpd="sng">
              <a:solidFill>
                <a:srgbClr val="D66E2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64" name="Google Shape;964;p100"/>
          <p:cNvSpPr/>
          <p:nvPr/>
        </p:nvSpPr>
        <p:spPr>
          <a:xfrm>
            <a:off x="2194560" y="137159"/>
            <a:ext cx="7025640" cy="664464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5" name="Google Shape;965;p100"/>
          <p:cNvSpPr txBox="1"/>
          <p:nvPr/>
        </p:nvSpPr>
        <p:spPr>
          <a:xfrm>
            <a:off x="3609340" y="288481"/>
            <a:ext cx="189992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（V1）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6" name="Google Shape;966;p100"/>
          <p:cNvSpPr txBox="1"/>
          <p:nvPr/>
        </p:nvSpPr>
        <p:spPr>
          <a:xfrm>
            <a:off x="8481060" y="1255299"/>
            <a:ext cx="147828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教學設計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7" name="Google Shape;967;p100"/>
          <p:cNvSpPr txBox="1"/>
          <p:nvPr/>
        </p:nvSpPr>
        <p:spPr>
          <a:xfrm>
            <a:off x="1513840" y="1939443"/>
            <a:ext cx="147828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0" i="0" u="none" strike="noStrike" cap="none">
                <a:solidFill>
                  <a:srgbClr val="C55A11"/>
                </a:solidFill>
                <a:latin typeface="Arial"/>
                <a:ea typeface="Arial"/>
                <a:cs typeface="Arial"/>
                <a:sym typeface="Arial"/>
              </a:rPr>
              <a:t>完成實踐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8" name="Google Shape;968;p100"/>
          <p:cNvSpPr txBox="1"/>
          <p:nvPr/>
        </p:nvSpPr>
        <p:spPr>
          <a:xfrm>
            <a:off x="6090920" y="6193096"/>
            <a:ext cx="147828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0" i="0" u="none" strike="noStrike" cap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課堂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9" name="Google Shape;969;p100"/>
          <p:cNvSpPr txBox="1"/>
          <p:nvPr/>
        </p:nvSpPr>
        <p:spPr>
          <a:xfrm>
            <a:off x="1513852" y="4054125"/>
            <a:ext cx="2197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（V1,V2,V3）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" name="Google Shape;970;p100"/>
          <p:cNvSpPr txBox="1"/>
          <p:nvPr/>
        </p:nvSpPr>
        <p:spPr>
          <a:xfrm>
            <a:off x="7479030" y="3823295"/>
            <a:ext cx="189992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（V1,V2,V3）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1" name="Google Shape;971;p100"/>
          <p:cNvSpPr/>
          <p:nvPr/>
        </p:nvSpPr>
        <p:spPr>
          <a:xfrm>
            <a:off x="7836318" y="25476"/>
            <a:ext cx="437812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zh-HK" sz="5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三種學習內容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10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/>
          </a:p>
        </p:txBody>
      </p:sp>
      <p:sp>
        <p:nvSpPr>
          <p:cNvPr id="977" name="Google Shape;977;p101"/>
          <p:cNvSpPr/>
          <p:nvPr/>
        </p:nvSpPr>
        <p:spPr>
          <a:xfrm>
            <a:off x="1143005" y="777240"/>
            <a:ext cx="10210800" cy="5181600"/>
          </a:xfrm>
          <a:prstGeom prst="horizontalScroll">
            <a:avLst>
              <a:gd name="adj" fmla="val 12500"/>
            </a:avLst>
          </a:prstGeom>
          <a:solidFill>
            <a:schemeClr val="accent4"/>
          </a:solidFill>
          <a:ln w="25400" cap="flat" cmpd="sng">
            <a:solidFill>
              <a:srgbClr val="BA8C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zh-HK"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重要訊息：提醒學生抒情的層次可以不同/有所昇華，但不能過份「為文造情」，或是生硬地「擴充」內容，否則變成八股文章。</a:t>
            </a:r>
            <a:endParaRPr sz="4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8" name="Google Shape;978;p10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104"/>
          <p:cNvSpPr txBox="1">
            <a:spLocks noGrp="1"/>
          </p:cNvSpPr>
          <p:nvPr>
            <p:ph type="title"/>
          </p:nvPr>
        </p:nvSpPr>
        <p:spPr>
          <a:xfrm>
            <a:off x="383449" y="793216"/>
            <a:ext cx="10515600" cy="10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zh-HK"/>
              <a:t>中高能力：</a:t>
            </a:r>
            <a:br>
              <a:rPr lang="zh-HK"/>
            </a:br>
            <a:r>
              <a:rPr lang="zh-HK">
                <a:solidFill>
                  <a:srgbClr val="0070C0"/>
                </a:solidFill>
              </a:rPr>
              <a:t>（前測）體會較特別，稍見深刻</a:t>
            </a:r>
            <a:br>
              <a:rPr lang="zh-HK">
                <a:solidFill>
                  <a:srgbClr val="0070C0"/>
                </a:solidFill>
              </a:rPr>
            </a:br>
            <a:r>
              <a:rPr lang="zh-HK">
                <a:solidFill>
                  <a:srgbClr val="FF0000"/>
                </a:solidFill>
              </a:rPr>
              <a:t>（後測）內容與前測相似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1010" name="Google Shape;1010;p10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257301" y="2215165"/>
            <a:ext cx="7041900" cy="3836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1" name="Google Shape;1011;p104"/>
          <p:cNvSpPr/>
          <p:nvPr/>
        </p:nvSpPr>
        <p:spPr>
          <a:xfrm>
            <a:off x="4081597" y="4498751"/>
            <a:ext cx="3119400" cy="459000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40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2" name="Google Shape;1012;p104"/>
          <p:cNvSpPr txBox="1"/>
          <p:nvPr/>
        </p:nvSpPr>
        <p:spPr>
          <a:xfrm>
            <a:off x="8929610" y="2215165"/>
            <a:ext cx="2424300" cy="6465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zh-HK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舞台劇表演⇢反思「真誠」VS「偽裝」</a:t>
            </a:r>
            <a:endParaRPr sz="1800" b="0" i="0" u="sng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1013" name="Google Shape;1013;p104"/>
          <p:cNvSpPr txBox="1"/>
          <p:nvPr/>
        </p:nvSpPr>
        <p:spPr>
          <a:xfrm>
            <a:off x="8637515" y="1963016"/>
            <a:ext cx="3275700" cy="43407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zh-HK" sz="2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訪談：</a:t>
            </a:r>
            <a:endParaRPr sz="23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zh-HK" sz="2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學生表示自己前測時已寫了「社會」層次， 以為不可補回其他層次。</a:t>
            </a:r>
            <a:endParaRPr sz="23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endParaRPr sz="23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zh-HK" sz="2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認為腦圖有助他構思內容</a:t>
            </a:r>
            <a:endParaRPr sz="23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3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endParaRPr sz="23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4" name="Google Shape;1014;p10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57301" y="2315817"/>
            <a:ext cx="7026857" cy="3735722"/>
          </a:xfrm>
          <a:prstGeom prst="rect">
            <a:avLst/>
          </a:prstGeom>
          <a:noFill/>
          <a:ln>
            <a:noFill/>
          </a:ln>
        </p:spPr>
      </p:pic>
      <p:sp>
        <p:nvSpPr>
          <p:cNvPr id="1015" name="Google Shape;1015;p104"/>
          <p:cNvSpPr/>
          <p:nvPr/>
        </p:nvSpPr>
        <p:spPr>
          <a:xfrm>
            <a:off x="2174388" y="3903847"/>
            <a:ext cx="3312000" cy="459000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40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6" name="Google Shape;1016;p104"/>
          <p:cNvSpPr txBox="1"/>
          <p:nvPr/>
        </p:nvSpPr>
        <p:spPr>
          <a:xfrm>
            <a:off x="832457" y="2690729"/>
            <a:ext cx="409800" cy="6465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zh-HK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前測</a:t>
            </a:r>
            <a:endParaRPr sz="1800" b="0" i="0" u="sng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1017" name="Google Shape;1017;p104"/>
          <p:cNvSpPr txBox="1"/>
          <p:nvPr/>
        </p:nvSpPr>
        <p:spPr>
          <a:xfrm>
            <a:off x="904876" y="2690730"/>
            <a:ext cx="409800" cy="6465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zh-HK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後測</a:t>
            </a:r>
            <a:endParaRPr sz="1800" b="0" i="0" u="sng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1018" name="Google Shape;1018;p10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32452" y="2215167"/>
            <a:ext cx="7567475" cy="4256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9" name="Google Shape;1019;p104" title="2- 後測訪談_5A中高能力學生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510877" y="214725"/>
            <a:ext cx="2183725" cy="163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2"/>
          <p:cNvSpPr/>
          <p:nvPr/>
        </p:nvSpPr>
        <p:spPr>
          <a:xfrm>
            <a:off x="2171701" y="457201"/>
            <a:ext cx="1368425" cy="112553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選擇研究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的課題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C33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 sz="18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9" name="Google Shape;169;p22"/>
          <p:cNvSpPr txBox="1"/>
          <p:nvPr/>
        </p:nvSpPr>
        <p:spPr>
          <a:xfrm>
            <a:off x="4191001" y="457201"/>
            <a:ext cx="6016625" cy="1203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90513" marR="0" lvl="0" indent="-290513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2800"/>
              <a:buFont typeface="Noto Sans Symbols"/>
              <a:buChar char="●"/>
            </a:pPr>
            <a:r>
              <a:rPr lang="zh-HK" sz="2800" b="1" i="0" u="none" strike="noStrike" cap="none">
                <a:solidFill>
                  <a:srgbClr val="D8D8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課題是否值得研究？</a:t>
            </a:r>
            <a:endParaRPr/>
          </a:p>
          <a:p>
            <a:pPr marL="290513" marR="0" lvl="0" indent="-290513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Noto Sans Symbols"/>
              <a:buChar char="●"/>
            </a:pPr>
            <a:r>
              <a:rPr lang="zh-HK" sz="2800" b="1" i="0" u="none" strike="noStrike" cap="none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期望學生在這課題學到什麼？</a:t>
            </a:r>
            <a:endParaRPr/>
          </a:p>
        </p:txBody>
      </p:sp>
      <p:sp>
        <p:nvSpPr>
          <p:cNvPr id="170" name="Google Shape;170;p22"/>
          <p:cNvSpPr/>
          <p:nvPr/>
        </p:nvSpPr>
        <p:spPr>
          <a:xfrm>
            <a:off x="1905000" y="1843088"/>
            <a:ext cx="8566150" cy="51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800"/>
              <a:buFont typeface="Noto Sans Symbols"/>
              <a:buNone/>
            </a:pPr>
            <a:r>
              <a:rPr lang="zh-HK" sz="2800" b="1" i="0" u="none" strike="noStrike" cap="none">
                <a:solidFill>
                  <a:srgbClr val="0066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V2:	教師對</a:t>
            </a:r>
            <a:r>
              <a:rPr lang="zh-HK" sz="2800" b="1" i="0" u="sng" strike="noStrike" cap="none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何謂適切學習內容</a:t>
            </a:r>
            <a:r>
              <a:rPr lang="zh-HK" sz="2800" b="1" i="0" u="none" strike="noStrike" cap="none">
                <a:solidFill>
                  <a:srgbClr val="0066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的不同見解及處理方式</a:t>
            </a:r>
            <a:endParaRPr sz="2800" b="1" i="0" u="none" strike="noStrike" cap="none">
              <a:solidFill>
                <a:srgbClr val="0066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1" name="Google Shape;171;p22"/>
          <p:cNvSpPr txBox="1">
            <a:spLocks noGrp="1"/>
          </p:cNvSpPr>
          <p:nvPr>
            <p:ph type="title"/>
          </p:nvPr>
        </p:nvSpPr>
        <p:spPr>
          <a:xfrm>
            <a:off x="583937" y="2338751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 sz="2400"/>
              <a:t>   2.研究原因</a:t>
            </a:r>
            <a:endParaRPr sz="2400"/>
          </a:p>
        </p:txBody>
      </p:sp>
      <p:graphicFrame>
        <p:nvGraphicFramePr>
          <p:cNvPr id="172" name="Google Shape;172;p22"/>
          <p:cNvGraphicFramePr/>
          <p:nvPr>
            <p:extLst>
              <p:ext uri="{D42A27DB-BD31-4B8C-83A1-F6EECF244321}">
                <p14:modId xmlns:p14="http://schemas.microsoft.com/office/powerpoint/2010/main" val="1436976670"/>
              </p:ext>
            </p:extLst>
          </p:nvPr>
        </p:nvGraphicFramePr>
        <p:xfrm>
          <a:off x="507737" y="3216914"/>
          <a:ext cx="7940725" cy="2122115"/>
        </p:xfrm>
        <a:graphic>
          <a:graphicData uri="http://schemas.openxmlformats.org/drawingml/2006/table">
            <a:tbl>
              <a:tblPr>
                <a:noFill/>
                <a:tableStyleId>{B7EDCADB-7319-4515-82E3-3C59A1A83022}</a:tableStyleId>
              </a:tblPr>
              <a:tblGrid>
                <a:gridCol w="1073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8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1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zh-HK" sz="18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年級/</a:t>
                      </a:r>
                      <a:endParaRPr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zh-HK" sz="18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科目</a:t>
                      </a:r>
                      <a:endParaRPr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Calibri"/>
                        <a:buNone/>
                      </a:pPr>
                      <a:r>
                        <a:rPr lang="zh-HK" sz="17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中一級中文</a:t>
                      </a:r>
                      <a:endParaRPr sz="1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Calibri"/>
                        <a:buNone/>
                      </a:pPr>
                      <a:r>
                        <a:rPr lang="zh-HK" sz="17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中五級中文</a:t>
                      </a:r>
                      <a:endParaRPr sz="1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06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zh-HK" sz="1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原因</a:t>
                      </a:r>
                      <a:endParaRPr sz="1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marR="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AutoNum type="arabicPeriod"/>
                      </a:pPr>
                      <a:r>
                        <a:rPr lang="zh-HK" sz="15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學生敍事未能清楚交代事件的起因、經過及結果</a:t>
                      </a:r>
                      <a:endParaRPr sz="1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3238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AutoNum type="arabicPeriod"/>
                      </a:pPr>
                      <a:r>
                        <a:rPr lang="zh-HK" sz="15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學生未能寫出個人體會/得著</a:t>
                      </a:r>
                      <a:endParaRPr sz="1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marR="0" lvl="0" indent="-3238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AutoNum type="arabicPeriod"/>
                      </a:pPr>
                      <a:r>
                        <a:rPr lang="zh-HK" sz="15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少有深刻體會</a:t>
                      </a:r>
                      <a:endParaRPr sz="15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3238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AutoNum type="arabicPeriod"/>
                      </a:pPr>
                      <a:r>
                        <a:rPr lang="zh-HK" sz="15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取材與立意的關聯不夠緊密</a:t>
                      </a:r>
                      <a:endParaRPr sz="150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73" name="Google Shape;173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07626" y="171269"/>
            <a:ext cx="1876425" cy="1614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10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HK" sz="3700"/>
              <a:t>第一輪教學實踐：學生表現</a:t>
            </a:r>
            <a:endParaRPr sz="3700"/>
          </a:p>
        </p:txBody>
      </p:sp>
      <p:sp>
        <p:nvSpPr>
          <p:cNvPr id="1025" name="Google Shape;1025;p10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26" name="Google Shape;1026;p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1542650"/>
            <a:ext cx="7087124" cy="5315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Google Shape;1027;p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65325" y="0"/>
            <a:ext cx="5326675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p106"/>
          <p:cNvSpPr txBox="1">
            <a:spLocks noGrp="1"/>
          </p:cNvSpPr>
          <p:nvPr>
            <p:ph type="title"/>
          </p:nvPr>
        </p:nvSpPr>
        <p:spPr>
          <a:xfrm>
            <a:off x="386625" y="314725"/>
            <a:ext cx="60339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/>
              <a:t>第一輪實踐檢討建議</a:t>
            </a:r>
            <a:endParaRPr/>
          </a:p>
        </p:txBody>
      </p:sp>
      <p:graphicFrame>
        <p:nvGraphicFramePr>
          <p:cNvPr id="1033" name="Google Shape;1033;p106"/>
          <p:cNvGraphicFramePr/>
          <p:nvPr/>
        </p:nvGraphicFramePr>
        <p:xfrm>
          <a:off x="5253957" y="1584938"/>
          <a:ext cx="6099850" cy="4885060"/>
        </p:xfrm>
        <a:graphic>
          <a:graphicData uri="http://schemas.openxmlformats.org/drawingml/2006/table">
            <a:tbl>
              <a:tblPr firstRow="1" bandRow="1">
                <a:gradFill>
                  <a:gsLst>
                    <a:gs pos="0">
                      <a:srgbClr val="F7BCA2"/>
                    </a:gs>
                    <a:gs pos="50000">
                      <a:srgbClr val="F4B093"/>
                    </a:gs>
                    <a:gs pos="100000">
                      <a:srgbClr val="F7A47F"/>
                    </a:gs>
                  </a:gsLst>
                  <a:lin ang="5400012" scaled="0"/>
                </a:gradFill>
                <a:tableStyleId>{753D742F-C6D1-4168-92A5-2A1FDB03996E}</a:tableStyleId>
              </a:tblPr>
              <a:tblGrid>
                <a:gridCol w="3049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0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200">
                          <a:solidFill>
                            <a:schemeClr val="dk1"/>
                          </a:solidFill>
                        </a:rPr>
                        <a:t> 不足之處 / 觀察所得</a:t>
                      </a:r>
                      <a:endParaRPr sz="2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200">
                          <a:solidFill>
                            <a:schemeClr val="dk1"/>
                          </a:solidFill>
                        </a:rPr>
                        <a:t>改善建議</a:t>
                      </a:r>
                      <a:endParaRPr sz="2200"/>
                    </a:p>
                  </a:txBody>
                  <a:tcPr marL="91450" marR="91450" marT="45725" marB="45725"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200">
                          <a:solidFill>
                            <a:schemeClr val="dk1"/>
                          </a:solidFill>
                        </a:rPr>
                        <a:t>1.學生閱讀時間不足</a:t>
                      </a:r>
                      <a:endParaRPr sz="2200"/>
                    </a:p>
                  </a:txBody>
                  <a:tcPr marL="91450" marR="91450" marT="45725" marB="45725">
                    <a:lnL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200">
                          <a:solidFill>
                            <a:srgbClr val="FF40FF"/>
                          </a:solidFill>
                        </a:rPr>
                        <a:t>增設預習</a:t>
                      </a:r>
                      <a:r>
                        <a:rPr lang="zh-HK" sz="2200"/>
                        <a:t>，讓學生先閱讀堂上資料</a:t>
                      </a:r>
                      <a:endParaRPr sz="2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00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1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200">
                          <a:solidFill>
                            <a:schemeClr val="dk1"/>
                          </a:solidFill>
                        </a:rPr>
                        <a:t>2.</a:t>
                      </a:r>
                      <a:r>
                        <a:rPr lang="zh-HK" sz="2200"/>
                        <a:t>未必全部學生能跟隨教師教學的進度 </a:t>
                      </a:r>
                      <a:endParaRPr sz="2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00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200"/>
                        <a:t>教師先</a:t>
                      </a:r>
                      <a:r>
                        <a:rPr lang="zh-HK" sz="2200">
                          <a:solidFill>
                            <a:srgbClr val="FF00FF"/>
                          </a:solidFill>
                        </a:rPr>
                        <a:t>示範不同層次體會的演繹</a:t>
                      </a:r>
                      <a:r>
                        <a:rPr lang="zh-HK" sz="2200"/>
                        <a:t> / 先展示腦圖</a:t>
                      </a:r>
                      <a:endParaRPr sz="22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200"/>
                        <a:t>（視覺刺激）</a:t>
                      </a:r>
                      <a:endParaRPr sz="2200"/>
                    </a:p>
                  </a:txBody>
                  <a:tcPr marL="91450" marR="91450" marT="45725" marB="45725">
                    <a:lnL w="9525" cap="flat" cmpd="sng">
                      <a:solidFill>
                        <a:srgbClr val="FF00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00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00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00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1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200"/>
                        <a:t>3.未有直接點明學習重點</a:t>
                      </a:r>
                      <a:endParaRPr sz="22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/>
                    </a:p>
                  </a:txBody>
                  <a:tcPr marL="91450" marR="91450" marT="45725" marB="45725">
                    <a:lnL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zh-HK" sz="2200"/>
                        <a:t>以</a:t>
                      </a:r>
                      <a:r>
                        <a:rPr lang="zh-HK" sz="2200">
                          <a:solidFill>
                            <a:srgbClr val="FF40FF"/>
                          </a:solidFill>
                        </a:rPr>
                        <a:t>開門見山</a:t>
                      </a:r>
                      <a:r>
                        <a:rPr lang="zh-HK" sz="2200"/>
                        <a:t>的方式引入課堂</a:t>
                      </a:r>
                      <a:endParaRPr sz="22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b="1"/>
                    </a:p>
                  </a:txBody>
                  <a:tcPr marL="91450" marR="91450" marT="45725" marB="45725">
                    <a:lnL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00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31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200"/>
                        <a:t>4.學生錯誤理解腦圖的用途，為了擴充內容而為文造情</a:t>
                      </a:r>
                      <a:endParaRPr sz="2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200"/>
                        <a:t>提醒學生：「抒情的層次為思考的方向，</a:t>
                      </a:r>
                      <a:r>
                        <a:rPr lang="zh-HK" sz="2200">
                          <a:solidFill>
                            <a:srgbClr val="FF40FF"/>
                          </a:solidFill>
                        </a:rPr>
                        <a:t>沒有規定文章必須涵蓋所有層次及角度的反思</a:t>
                      </a:r>
                      <a:r>
                        <a:rPr lang="zh-HK" sz="2200"/>
                        <a:t>」</a:t>
                      </a:r>
                      <a:endParaRPr sz="22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34" name="Google Shape;1034;p106"/>
          <p:cNvGraphicFramePr/>
          <p:nvPr/>
        </p:nvGraphicFramePr>
        <p:xfrm>
          <a:off x="838207" y="1584938"/>
          <a:ext cx="3871900" cy="3417250"/>
        </p:xfrm>
        <a:graphic>
          <a:graphicData uri="http://schemas.openxmlformats.org/drawingml/2006/table">
            <a:tbl>
              <a:tblPr firstRow="1" bandRow="1">
                <a:gradFill>
                  <a:gsLst>
                    <a:gs pos="0">
                      <a:srgbClr val="F7BCA2"/>
                    </a:gs>
                    <a:gs pos="50000">
                      <a:srgbClr val="F4B093"/>
                    </a:gs>
                    <a:gs pos="100000">
                      <a:srgbClr val="F7A47F"/>
                    </a:gs>
                  </a:gsLst>
                  <a:lin ang="5400012" scaled="0"/>
                </a:gradFill>
                <a:tableStyleId>{753D742F-C6D1-4168-92A5-2A1FDB03996E}</a:tableStyleId>
              </a:tblPr>
              <a:tblGrid>
                <a:gridCol w="3871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135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500">
                          <a:solidFill>
                            <a:schemeClr val="dk1"/>
                          </a:solidFill>
                        </a:rPr>
                        <a:t>可取之處（保留）</a:t>
                      </a:r>
                      <a:endParaRPr sz="25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2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500">
                          <a:solidFill>
                            <a:schemeClr val="dk1"/>
                          </a:solidFill>
                        </a:rPr>
                        <a:t>1.教材</a:t>
                      </a:r>
                      <a:r>
                        <a:rPr lang="zh-HK" sz="2500"/>
                        <a:t>設計</a:t>
                      </a:r>
                      <a:r>
                        <a:rPr lang="zh-HK" sz="2500">
                          <a:solidFill>
                            <a:schemeClr val="dk1"/>
                          </a:solidFill>
                        </a:rPr>
                        <a:t>恰當 </a:t>
                      </a:r>
                      <a:endParaRPr sz="25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0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500">
                          <a:solidFill>
                            <a:schemeClr val="dk1"/>
                          </a:solidFill>
                        </a:rPr>
                        <a:t>2.變易</a:t>
                      </a:r>
                      <a:r>
                        <a:rPr lang="zh-HK" sz="2500"/>
                        <a:t>圖式</a:t>
                      </a:r>
                      <a:r>
                        <a:rPr lang="zh-HK" sz="2500">
                          <a:solidFill>
                            <a:schemeClr val="dk1"/>
                          </a:solidFill>
                        </a:rPr>
                        <a:t>設計恰當</a:t>
                      </a:r>
                      <a:endParaRPr sz="250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HK" sz="2500"/>
                        <a:t>（對照及類合）</a:t>
                      </a:r>
                      <a:endParaRPr sz="25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35" name="Google Shape;1035;p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72150" y="2198500"/>
            <a:ext cx="619950" cy="61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6" name="Google Shape;1036;p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8600" y="3376525"/>
            <a:ext cx="619950" cy="61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10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第二輪教學實踐</a:t>
            </a:r>
            <a:endParaRPr/>
          </a:p>
        </p:txBody>
      </p:sp>
      <p:sp>
        <p:nvSpPr>
          <p:cNvPr id="1042" name="Google Shape;1042;p10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514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zh-HK" dirty="0"/>
              <a:t>教時：40分鐘</a:t>
            </a:r>
            <a:endParaRPr dirty="0"/>
          </a:p>
          <a:p>
            <a:pPr marL="514350" lvl="0" indent="-514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zh-HK" dirty="0"/>
              <a:t>教學片段</a:t>
            </a:r>
            <a:endParaRPr dirty="0"/>
          </a:p>
          <a:p>
            <a:pPr marL="514350" lvl="0" indent="-514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zh-HK" dirty="0"/>
              <a:t>學生表現，如課後訪談片段</a:t>
            </a:r>
            <a:endParaRPr dirty="0"/>
          </a:p>
          <a:p>
            <a:pPr marL="514350" lvl="0" indent="-514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zh-HK" dirty="0"/>
              <a:t>改善建議</a:t>
            </a:r>
            <a:endParaRPr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Google Shape;1047;p10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/>
              <a:t>學習內容及關鍵特徵</a:t>
            </a:r>
            <a:endParaRPr/>
          </a:p>
        </p:txBody>
      </p:sp>
      <p:graphicFrame>
        <p:nvGraphicFramePr>
          <p:cNvPr id="1048" name="Google Shape;1048;p108"/>
          <p:cNvGraphicFramePr/>
          <p:nvPr/>
        </p:nvGraphicFramePr>
        <p:xfrm>
          <a:off x="838200" y="1579374"/>
          <a:ext cx="8320075" cy="4163170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180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5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82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學習內容</a:t>
                      </a:r>
                      <a:endParaRPr sz="280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endParaRPr sz="2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文章結尾寫出個人感受及體會</a:t>
                      </a: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endParaRPr sz="2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9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關鍵特徵</a:t>
                      </a:r>
                      <a:endParaRPr sz="280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endParaRPr sz="2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CF1就事件寫出個人感受（我感到⋯⋯)</a:t>
                      </a:r>
                      <a:endParaRPr sz="2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>
                          <a:solidFill>
                            <a:schemeClr val="dk1"/>
                          </a:solidFill>
                        </a:rPr>
                        <a:t>CF2認識「體會」的意思</a:t>
                      </a:r>
                      <a:endParaRPr sz="2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CF3就事件寫出個人體會（我學會了⋯⋯)</a:t>
                      </a: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endParaRPr sz="2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9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變易圖式</a:t>
                      </a:r>
                      <a:endParaRPr sz="2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對照</a:t>
                      </a:r>
                      <a:endParaRPr sz="2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9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評估</a:t>
                      </a:r>
                      <a:endParaRPr sz="2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提問/工作紙/小測</a:t>
                      </a:r>
                      <a:endParaRPr sz="2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10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zh-HK">
                <a:solidFill>
                  <a:srgbClr val="FF0000"/>
                </a:solidFill>
              </a:rPr>
              <a:t>課堂修改(一)引入：開門見山</a:t>
            </a:r>
            <a:endParaRPr/>
          </a:p>
        </p:txBody>
      </p:sp>
      <p:sp>
        <p:nvSpPr>
          <p:cNvPr id="1054" name="Google Shape;1054;p109"/>
          <p:cNvSpPr txBox="1">
            <a:spLocks noGrp="1"/>
          </p:cNvSpPr>
          <p:nvPr>
            <p:ph type="body" idx="1"/>
          </p:nvPr>
        </p:nvSpPr>
        <p:spPr>
          <a:xfrm>
            <a:off x="1521800" y="202410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zh-HK" sz="3600"/>
              <a:t>什麼是</a:t>
            </a:r>
            <a:r>
              <a:rPr lang="zh-HK" sz="3600">
                <a:solidFill>
                  <a:srgbClr val="FF0000"/>
                </a:solidFill>
              </a:rPr>
              <a:t>感受</a:t>
            </a:r>
            <a:r>
              <a:rPr lang="zh-HK" sz="3600"/>
              <a:t>？</a:t>
            </a:r>
            <a:endParaRPr sz="36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zh-HK" sz="3600"/>
              <a:t>什麼是</a:t>
            </a:r>
            <a:r>
              <a:rPr lang="zh-HK" sz="3600">
                <a:solidFill>
                  <a:srgbClr val="FF0000"/>
                </a:solidFill>
              </a:rPr>
              <a:t>體會</a:t>
            </a:r>
            <a:r>
              <a:rPr lang="zh-HK" sz="3600"/>
              <a:t>？</a:t>
            </a:r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110"/>
          <p:cNvSpPr txBox="1">
            <a:spLocks noGrp="1"/>
          </p:cNvSpPr>
          <p:nvPr>
            <p:ph type="title"/>
          </p:nvPr>
        </p:nvSpPr>
        <p:spPr>
          <a:xfrm>
            <a:off x="913774" y="263122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endParaRPr sz="7200" b="1">
              <a:solidFill>
                <a:srgbClr val="FF0000"/>
              </a:solidFill>
            </a:endParaRPr>
          </a:p>
        </p:txBody>
      </p:sp>
      <p:sp>
        <p:nvSpPr>
          <p:cNvPr id="1060" name="Google Shape;1060;p110"/>
          <p:cNvSpPr txBox="1">
            <a:spLocks noGrp="1"/>
          </p:cNvSpPr>
          <p:nvPr>
            <p:ph type="body" idx="1"/>
          </p:nvPr>
        </p:nvSpPr>
        <p:spPr>
          <a:xfrm>
            <a:off x="913774" y="1853754"/>
            <a:ext cx="10363826" cy="3937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Char char="•"/>
            </a:pPr>
            <a:r>
              <a:rPr lang="zh-HK" sz="6000"/>
              <a:t>感受：</a:t>
            </a:r>
            <a:r>
              <a:rPr lang="zh-HK" sz="6000">
                <a:solidFill>
                  <a:srgbClr val="FF0000"/>
                </a:solidFill>
              </a:rPr>
              <a:t>感</a:t>
            </a:r>
            <a:r>
              <a:rPr lang="zh-HK" sz="6000"/>
              <a:t>覺 / 心情</a:t>
            </a:r>
            <a:endParaRPr sz="60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</a:pPr>
            <a:endParaRPr sz="60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000"/>
              <a:buChar char="•"/>
            </a:pPr>
            <a:r>
              <a:rPr lang="zh-HK" sz="6000"/>
              <a:t>體會：</a:t>
            </a:r>
            <a:r>
              <a:rPr lang="zh-HK" sz="6000">
                <a:solidFill>
                  <a:srgbClr val="FF0000"/>
                </a:solidFill>
              </a:rPr>
              <a:t>想</a:t>
            </a:r>
            <a:r>
              <a:rPr lang="zh-HK" sz="6000"/>
              <a:t>法 / 反思</a:t>
            </a:r>
            <a:endParaRPr/>
          </a:p>
        </p:txBody>
      </p:sp>
      <p:pic>
        <p:nvPicPr>
          <p:cNvPr id="1061" name="Google Shape;1061;p1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77173" y="1618717"/>
            <a:ext cx="1748980" cy="1748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2" name="Google Shape;1062;p110"/>
          <p:cNvPicPr preferRelativeResize="0"/>
          <p:nvPr/>
        </p:nvPicPr>
        <p:blipFill rotWithShape="1">
          <a:blip r:embed="rId4">
            <a:alphaModFix/>
          </a:blip>
          <a:srcRect l="9067" t="11731" r="20514" b="12593"/>
          <a:stretch/>
        </p:blipFill>
        <p:spPr>
          <a:xfrm>
            <a:off x="7339761" y="3909094"/>
            <a:ext cx="1686392" cy="1697408"/>
          </a:xfrm>
          <a:prstGeom prst="rect">
            <a:avLst/>
          </a:prstGeom>
          <a:noFill/>
          <a:ln>
            <a:noFill/>
          </a:ln>
        </p:spPr>
      </p:pic>
      <p:sp>
        <p:nvSpPr>
          <p:cNvPr id="1063" name="Google Shape;1063;p110"/>
          <p:cNvSpPr/>
          <p:nvPr/>
        </p:nvSpPr>
        <p:spPr>
          <a:xfrm>
            <a:off x="9376475" y="1312357"/>
            <a:ext cx="2293749" cy="4294145"/>
          </a:xfrm>
          <a:prstGeom prst="rect">
            <a:avLst/>
          </a:prstGeom>
          <a:solidFill>
            <a:srgbClr val="8DA9DB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zh-HK" sz="8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感</a:t>
            </a:r>
            <a:endParaRPr sz="8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zh-HK" sz="8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p1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zh-HK">
                <a:solidFill>
                  <a:srgbClr val="FF0000"/>
                </a:solidFill>
              </a:rPr>
              <a:t>課堂修改(二) 加入閱讀時間</a:t>
            </a:r>
            <a:endParaRPr/>
          </a:p>
        </p:txBody>
      </p:sp>
      <p:sp>
        <p:nvSpPr>
          <p:cNvPr id="1069" name="Google Shape;1069;p111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" name="Google Shape;1075;p112"/>
          <p:cNvGraphicFramePr/>
          <p:nvPr/>
        </p:nvGraphicFramePr>
        <p:xfrm>
          <a:off x="143325" y="1565650"/>
          <a:ext cx="11949475" cy="4748075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314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5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0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9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66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000"/>
                        <a:buFont typeface="Arial"/>
                        <a:buNone/>
                      </a:pPr>
                      <a:r>
                        <a:rPr lang="zh-HK" sz="2900" b="1" i="0" u="none">
                          <a:solidFill>
                            <a:srgbClr val="08080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教學環節</a:t>
                      </a:r>
                      <a:endParaRPr sz="2300"/>
                    </a:p>
                  </a:txBody>
                  <a:tcPr marL="91450" marR="91450" marT="45725" marB="45725">
                    <a:lnL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000"/>
                        <a:buFont typeface="Arial"/>
                        <a:buNone/>
                      </a:pPr>
                      <a:r>
                        <a:rPr lang="zh-HK" sz="2900" b="1" i="0" u="none">
                          <a:solidFill>
                            <a:srgbClr val="08080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審辨的關鍵特徵</a:t>
                      </a:r>
                      <a:endParaRPr sz="2300"/>
                    </a:p>
                  </a:txBody>
                  <a:tcPr marL="91450" marR="91450" marT="45725" marB="45725">
                    <a:lnL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000"/>
                        <a:buFont typeface="Arial"/>
                        <a:buNone/>
                      </a:pPr>
                      <a:r>
                        <a:rPr lang="zh-HK" sz="2800" b="1" i="0" u="none">
                          <a:solidFill>
                            <a:srgbClr val="08080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變</a:t>
                      </a:r>
                      <a:endParaRPr sz="2200"/>
                    </a:p>
                  </a:txBody>
                  <a:tcPr marL="91450" marR="91450" marT="45725" marB="45725">
                    <a:lnL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000"/>
                        <a:buFont typeface="Arial"/>
                        <a:buNone/>
                      </a:pPr>
                      <a:r>
                        <a:rPr lang="zh-HK" sz="2800" b="1" i="0" u="none">
                          <a:solidFill>
                            <a:srgbClr val="080808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不變</a:t>
                      </a:r>
                      <a:endParaRPr sz="2200"/>
                    </a:p>
                  </a:txBody>
                  <a:tcPr marL="91450" marR="91450" marT="45725" marB="45725">
                    <a:lnL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3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300"/>
                        <a:buFont typeface="Calibri"/>
                        <a:buNone/>
                      </a:pPr>
                      <a:r>
                        <a:rPr lang="zh-HK" sz="3300">
                          <a:solidFill>
                            <a:srgbClr val="FF0000"/>
                          </a:solidFill>
                        </a:rPr>
                        <a:t>活動一</a:t>
                      </a:r>
                      <a:endParaRPr sz="330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0C0"/>
                        </a:buClr>
                        <a:buSzPts val="2500"/>
                        <a:buFont typeface="Calibri"/>
                        <a:buNone/>
                      </a:pPr>
                      <a:r>
                        <a:rPr lang="zh-HK" sz="2500" b="1">
                          <a:solidFill>
                            <a:srgbClr val="0070C0"/>
                          </a:solidFill>
                        </a:rPr>
                        <a:t>加入</a:t>
                      </a:r>
                      <a:r>
                        <a:rPr lang="zh-HK" sz="2500">
                          <a:solidFill>
                            <a:srgbClr val="080808"/>
                          </a:solidFill>
                        </a:rPr>
                        <a:t>「感受」及</a:t>
                      </a:r>
                      <a:endParaRPr sz="2500">
                        <a:solidFill>
                          <a:srgbClr val="080808"/>
                        </a:solidFill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500"/>
                        <a:buFont typeface="Calibri"/>
                        <a:buNone/>
                      </a:pPr>
                      <a:r>
                        <a:rPr lang="zh-HK" sz="2500">
                          <a:solidFill>
                            <a:srgbClr val="080808"/>
                          </a:solidFill>
                        </a:rPr>
                        <a:t>「體會」</a:t>
                      </a:r>
                      <a:endParaRPr sz="2500">
                        <a:solidFill>
                          <a:srgbClr val="080808"/>
                        </a:solidFill>
                      </a:endParaRPr>
                    </a:p>
                  </a:txBody>
                  <a:tcPr marL="91450" marR="91450" marT="45725" marB="45725">
                    <a:lnL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000"/>
                        <a:buFont typeface="Arial"/>
                        <a:buNone/>
                      </a:pPr>
                      <a:r>
                        <a:rPr lang="zh-HK" sz="2600">
                          <a:solidFill>
                            <a:srgbClr val="080808"/>
                          </a:solidFill>
                        </a:rPr>
                        <a:t>文章結尾加入「感受」及「體會」</a:t>
                      </a:r>
                      <a:endParaRPr sz="1600">
                        <a:solidFill>
                          <a:srgbClr val="080808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600">
                          <a:solidFill>
                            <a:srgbClr val="080808"/>
                          </a:solidFill>
                        </a:rPr>
                        <a:t>加入第五段</a:t>
                      </a:r>
                      <a:endParaRPr sz="2600">
                        <a:solidFill>
                          <a:srgbClr val="080808"/>
                        </a:solidFill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600">
                          <a:solidFill>
                            <a:srgbClr val="080808"/>
                          </a:solidFill>
                        </a:rPr>
                        <a:t>「感受」</a:t>
                      </a:r>
                      <a:endParaRPr sz="2600">
                        <a:solidFill>
                          <a:srgbClr val="080808"/>
                        </a:solidFill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600">
                          <a:solidFill>
                            <a:srgbClr val="080808"/>
                          </a:solidFill>
                        </a:rPr>
                        <a:t>「體會」</a:t>
                      </a:r>
                      <a:endParaRPr sz="2600">
                        <a:solidFill>
                          <a:srgbClr val="080808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600">
                          <a:solidFill>
                            <a:srgbClr val="080808"/>
                          </a:solidFill>
                        </a:rPr>
                        <a:t>第四段</a:t>
                      </a:r>
                      <a:endParaRPr sz="2600">
                        <a:solidFill>
                          <a:srgbClr val="08080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90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300"/>
                        <a:buFont typeface="Calibri"/>
                        <a:buNone/>
                      </a:pPr>
                      <a:r>
                        <a:rPr lang="zh-HK" sz="3300">
                          <a:solidFill>
                            <a:srgbClr val="FF0000"/>
                          </a:solidFill>
                        </a:rPr>
                        <a:t>活動二</a:t>
                      </a:r>
                      <a:endParaRPr sz="330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0C0"/>
                        </a:buClr>
                        <a:buSzPts val="2500"/>
                        <a:buFont typeface="Calibri"/>
                        <a:buNone/>
                      </a:pPr>
                      <a:r>
                        <a:rPr lang="zh-HK" sz="2500" b="1">
                          <a:solidFill>
                            <a:srgbClr val="0070C0"/>
                          </a:solidFill>
                        </a:rPr>
                        <a:t>不同</a:t>
                      </a:r>
                      <a:r>
                        <a:rPr lang="zh-HK" sz="2500">
                          <a:solidFill>
                            <a:srgbClr val="080808"/>
                          </a:solidFill>
                        </a:rPr>
                        <a:t>「感受」及</a:t>
                      </a:r>
                      <a:endParaRPr sz="2500">
                        <a:solidFill>
                          <a:srgbClr val="080808"/>
                        </a:solidFill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500"/>
                        <a:buFont typeface="Arial"/>
                        <a:buNone/>
                      </a:pPr>
                      <a:r>
                        <a:rPr lang="zh-HK" sz="2500">
                          <a:solidFill>
                            <a:srgbClr val="080808"/>
                          </a:solidFill>
                        </a:rPr>
                        <a:t>「體會」</a:t>
                      </a:r>
                      <a:endParaRPr sz="2500">
                        <a:solidFill>
                          <a:srgbClr val="080808"/>
                        </a:solidFill>
                      </a:endParaRPr>
                    </a:p>
                  </a:txBody>
                  <a:tcPr marL="91450" marR="91450" marT="45725" marB="45725">
                    <a:lnL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000"/>
                        <a:buFont typeface="Calibri"/>
                        <a:buNone/>
                      </a:pPr>
                      <a:r>
                        <a:rPr lang="zh-HK" sz="2600">
                          <a:solidFill>
                            <a:srgbClr val="080808"/>
                          </a:solidFill>
                        </a:rPr>
                        <a:t>不同的感受及「體會」</a:t>
                      </a:r>
                      <a:endParaRPr sz="1800">
                        <a:solidFill>
                          <a:srgbClr val="080808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600">
                          <a:solidFill>
                            <a:srgbClr val="080808"/>
                          </a:solidFill>
                        </a:rPr>
                        <a:t>感受及體會</a:t>
                      </a:r>
                      <a:endParaRPr sz="2600">
                        <a:solidFill>
                          <a:srgbClr val="08080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80808"/>
                        </a:buClr>
                        <a:buSzPts val="2200"/>
                        <a:buFont typeface="Calibri"/>
                        <a:buNone/>
                      </a:pPr>
                      <a:r>
                        <a:rPr lang="zh-HK" sz="2600">
                          <a:solidFill>
                            <a:srgbClr val="080808"/>
                          </a:solidFill>
                        </a:rPr>
                        <a:t>第五段文字</a:t>
                      </a:r>
                      <a:endParaRPr sz="2600">
                        <a:solidFill>
                          <a:srgbClr val="08080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76" name="Google Shape;1076;p112"/>
          <p:cNvSpPr txBox="1">
            <a:spLocks noGrp="1"/>
          </p:cNvSpPr>
          <p:nvPr>
            <p:ph type="title"/>
          </p:nvPr>
        </p:nvSpPr>
        <p:spPr>
          <a:xfrm>
            <a:off x="441275" y="14460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zh-HK">
                <a:solidFill>
                  <a:srgbClr val="FF0000"/>
                </a:solidFill>
              </a:rPr>
              <a:t>變易圖式設計</a:t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p1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endParaRPr/>
          </a:p>
        </p:txBody>
      </p:sp>
      <p:sp>
        <p:nvSpPr>
          <p:cNvPr id="1082" name="Google Shape;1082;p113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pic>
        <p:nvPicPr>
          <p:cNvPr id="1083" name="Google Shape;1083;p113"/>
          <p:cNvPicPr preferRelativeResize="0"/>
          <p:nvPr/>
        </p:nvPicPr>
        <p:blipFill rotWithShape="1">
          <a:blip r:embed="rId3">
            <a:alphaModFix/>
          </a:blip>
          <a:srcRect l="13027" t="27338" b="15630"/>
          <a:stretch/>
        </p:blipFill>
        <p:spPr>
          <a:xfrm>
            <a:off x="1748200" y="0"/>
            <a:ext cx="9605601" cy="4432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4" name="Google Shape;1084;p113"/>
          <p:cNvPicPr preferRelativeResize="0"/>
          <p:nvPr/>
        </p:nvPicPr>
        <p:blipFill rotWithShape="1">
          <a:blip r:embed="rId4">
            <a:alphaModFix/>
          </a:blip>
          <a:srcRect l="12456" t="53538" b="13986"/>
          <a:stretch/>
        </p:blipFill>
        <p:spPr>
          <a:xfrm>
            <a:off x="1748200" y="4432350"/>
            <a:ext cx="9605601" cy="234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85" name="Google Shape;1085;p113"/>
          <p:cNvSpPr/>
          <p:nvPr/>
        </p:nvSpPr>
        <p:spPr>
          <a:xfrm>
            <a:off x="231327" y="3199025"/>
            <a:ext cx="1995900" cy="861600"/>
          </a:xfrm>
          <a:prstGeom prst="homePlate">
            <a:avLst>
              <a:gd name="adj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HK"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對照一</a:t>
            </a:r>
            <a:endParaRPr sz="2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HK"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加入「感受」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6" name="Google Shape;1086;p113"/>
          <p:cNvSpPr/>
          <p:nvPr/>
        </p:nvSpPr>
        <p:spPr>
          <a:xfrm>
            <a:off x="231325" y="5568825"/>
            <a:ext cx="1995900" cy="861600"/>
          </a:xfrm>
          <a:prstGeom prst="homePlate">
            <a:avLst>
              <a:gd name="adj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HK"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對照二</a:t>
            </a:r>
            <a:endParaRPr sz="2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HK"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加入「體會」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" name="Google Shape;1087;p113"/>
          <p:cNvSpPr/>
          <p:nvPr/>
        </p:nvSpPr>
        <p:spPr>
          <a:xfrm>
            <a:off x="120931" y="365114"/>
            <a:ext cx="2216700" cy="893100"/>
          </a:xfrm>
          <a:prstGeom prst="doubleWave">
            <a:avLst>
              <a:gd name="adj1" fmla="val 6250"/>
              <a:gd name="adj2" fmla="val 690"/>
            </a:avLst>
          </a:prstGeom>
          <a:solidFill>
            <a:srgbClr val="FFC00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活動一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p1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zh-HK">
                <a:solidFill>
                  <a:srgbClr val="FF0000"/>
                </a:solidFill>
              </a:rPr>
              <a:t>教學片段</a:t>
            </a:r>
            <a:endParaRPr/>
          </a:p>
        </p:txBody>
      </p:sp>
      <p:sp>
        <p:nvSpPr>
          <p:cNvPr id="1093" name="Google Shape;1093;p114"/>
          <p:cNvSpPr txBox="1">
            <a:spLocks noGrp="1"/>
          </p:cNvSpPr>
          <p:nvPr>
            <p:ph type="body" idx="1"/>
          </p:nvPr>
        </p:nvSpPr>
        <p:spPr>
          <a:xfrm>
            <a:off x="613736" y="1690688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zh-HK" sz="3200"/>
              <a:t>對照：</a:t>
            </a: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zh-HK" sz="3200"/>
              <a:t>加上感受及體會</a:t>
            </a:r>
            <a:endParaRPr sz="3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3"/>
          <p:cNvSpPr/>
          <p:nvPr/>
        </p:nvSpPr>
        <p:spPr>
          <a:xfrm>
            <a:off x="2157414" y="550864"/>
            <a:ext cx="1368425" cy="112553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選擇研究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的課題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9" name="Google Shape;179;p23"/>
          <p:cNvSpPr/>
          <p:nvPr/>
        </p:nvSpPr>
        <p:spPr>
          <a:xfrm>
            <a:off x="3663950" y="1160464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>
            <a:off x="4210051" y="555626"/>
            <a:ext cx="1368425" cy="11207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初擬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學習內容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C33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 sz="18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1" name="Google Shape;181;p23"/>
          <p:cNvSpPr/>
          <p:nvPr/>
        </p:nvSpPr>
        <p:spPr>
          <a:xfrm>
            <a:off x="5815014" y="1165226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3"/>
          <p:cNvSpPr txBox="1"/>
          <p:nvPr/>
        </p:nvSpPr>
        <p:spPr>
          <a:xfrm>
            <a:off x="2209800" y="2362200"/>
            <a:ext cx="8134672" cy="3884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None/>
            </a:pPr>
            <a:r>
              <a:rPr lang="zh-HK" sz="3200" b="1" i="0" u="sng" strike="noStrike" cap="none" dirty="0">
                <a:solidFill>
                  <a:srgbClr val="FF3300"/>
                </a:solidFill>
                <a:latin typeface="DFKai-SB"/>
                <a:ea typeface="DFKai-SB"/>
                <a:cs typeface="DFKai-SB"/>
                <a:sym typeface="DFKai-SB"/>
              </a:rPr>
              <a:t>課題</a:t>
            </a:r>
            <a:r>
              <a:rPr lang="zh-HK" sz="3200" b="1" i="0" u="none" strike="noStrike" cap="none" dirty="0">
                <a:solidFill>
                  <a:srgbClr val="FF3300"/>
                </a:solidFill>
                <a:latin typeface="DFKai-SB"/>
                <a:ea typeface="DFKai-SB"/>
                <a:cs typeface="DFKai-SB"/>
                <a:sym typeface="DFKai-SB"/>
              </a:rPr>
              <a:t>：</a:t>
            </a:r>
            <a:r>
              <a:rPr lang="zh-HK" sz="3200" b="1" i="0" u="none" strike="noStrike" cap="none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記敘抒情文寫作</a:t>
            </a:r>
            <a:endParaRPr dirty="0"/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endParaRPr sz="3200" b="1" i="0" u="sng" strike="noStrike" cap="none" dirty="0">
              <a:solidFill>
                <a:srgbClr val="FF33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None/>
            </a:pPr>
            <a:r>
              <a:rPr lang="zh-HK" sz="3200" b="1" i="0" u="sng" strike="noStrike" cap="none" dirty="0">
                <a:solidFill>
                  <a:srgbClr val="FF3300"/>
                </a:solidFill>
                <a:latin typeface="DFKai-SB"/>
                <a:ea typeface="DFKai-SB"/>
                <a:cs typeface="DFKai-SB"/>
                <a:sym typeface="DFKai-SB"/>
              </a:rPr>
              <a:t>初擬的學習內容</a:t>
            </a:r>
            <a:r>
              <a:rPr lang="zh-HK" sz="3200" b="1" i="0" u="none" strike="noStrike" cap="none" dirty="0">
                <a:solidFill>
                  <a:srgbClr val="FF3300"/>
                </a:solidFill>
                <a:latin typeface="DFKai-SB"/>
                <a:ea typeface="DFKai-SB"/>
                <a:cs typeface="DFKai-SB"/>
                <a:sym typeface="DFKai-SB"/>
              </a:rPr>
              <a:t>：</a:t>
            </a:r>
            <a:endParaRPr sz="3200" b="1" i="0" u="none" strike="noStrike" cap="none" dirty="0">
              <a:solidFill>
                <a:srgbClr val="FF33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Char char="◼"/>
            </a:pPr>
            <a:r>
              <a:rPr lang="zh-HK" sz="3200" b="1" i="0" u="none" strike="noStrike" cap="none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敍事抒情</a:t>
            </a:r>
            <a:endParaRPr sz="3200" b="1" i="0" u="none" strike="noStrike" cap="none" dirty="0">
              <a:solidFill>
                <a:srgbClr val="0070C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Char char="◼"/>
            </a:pPr>
            <a:r>
              <a:rPr lang="zh-HK" sz="3200" b="1" i="0" u="none" strike="noStrike" cap="none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透過記述一件事，表達個人感悟</a:t>
            </a:r>
            <a:br>
              <a:rPr lang="zh-HK" sz="3200" b="1" i="0" u="none" strike="noStrike" cap="none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</a:br>
            <a:br>
              <a:rPr lang="zh-HK" sz="3200" b="1" i="0" u="none" strike="noStrike" cap="none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</a:br>
            <a:endParaRPr sz="3200" b="1" i="0" u="none" strike="noStrike" cap="none" dirty="0">
              <a:solidFill>
                <a:srgbClr val="0070C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1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endParaRPr/>
          </a:p>
        </p:txBody>
      </p:sp>
      <p:sp>
        <p:nvSpPr>
          <p:cNvPr id="1100" name="Google Shape;1100;p115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pic>
        <p:nvPicPr>
          <p:cNvPr id="1101" name="Google Shape;1101;p1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4350" y="0"/>
            <a:ext cx="1142772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2" name="Google Shape;1102;p115"/>
          <p:cNvSpPr/>
          <p:nvPr/>
        </p:nvSpPr>
        <p:spPr>
          <a:xfrm>
            <a:off x="6958556" y="365114"/>
            <a:ext cx="2216700" cy="893100"/>
          </a:xfrm>
          <a:prstGeom prst="doubleWave">
            <a:avLst>
              <a:gd name="adj1" fmla="val 6250"/>
              <a:gd name="adj2" fmla="val 690"/>
            </a:avLst>
          </a:prstGeom>
          <a:solidFill>
            <a:srgbClr val="FFC00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活動二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116"/>
          <p:cNvSpPr txBox="1">
            <a:spLocks noGrp="1"/>
          </p:cNvSpPr>
          <p:nvPr>
            <p:ph type="title"/>
          </p:nvPr>
        </p:nvSpPr>
        <p:spPr>
          <a:xfrm>
            <a:off x="340325" y="140250"/>
            <a:ext cx="10515600" cy="9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>
                <a:solidFill>
                  <a:srgbClr val="FF0000"/>
                </a:solidFill>
              </a:rPr>
              <a:t>找出不同感受及體會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108" name="Google Shape;1108;p116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109" name="Google Shape;1109;p116"/>
          <p:cNvPicPr preferRelativeResize="0"/>
          <p:nvPr/>
        </p:nvPicPr>
        <p:blipFill rotWithShape="1">
          <a:blip r:embed="rId3">
            <a:alphaModFix/>
          </a:blip>
          <a:srcRect l="19251" t="20700" r="18805" b="40921"/>
          <a:stretch/>
        </p:blipFill>
        <p:spPr>
          <a:xfrm>
            <a:off x="0" y="1429425"/>
            <a:ext cx="12192000" cy="54285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p11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zh-HK"/>
              <a:t>後測分析</a:t>
            </a:r>
            <a:endParaRPr/>
          </a:p>
        </p:txBody>
      </p:sp>
      <p:sp>
        <p:nvSpPr>
          <p:cNvPr id="1115" name="Google Shape;1115;p11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p118"/>
          <p:cNvSpPr txBox="1">
            <a:spLocks noGrp="1"/>
          </p:cNvSpPr>
          <p:nvPr>
            <p:ph type="title"/>
          </p:nvPr>
        </p:nvSpPr>
        <p:spPr>
          <a:xfrm>
            <a:off x="838200" y="16753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121" name="Google Shape;1121;p11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5644" t="10759" r="18241" b="31184"/>
          <a:stretch/>
        </p:blipFill>
        <p:spPr>
          <a:xfrm>
            <a:off x="838200" y="1325105"/>
            <a:ext cx="10081500" cy="553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1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Calibri"/>
              <a:buNone/>
            </a:pPr>
            <a:r>
              <a:rPr lang="zh-HK" b="1">
                <a:solidFill>
                  <a:srgbClr val="7030A0"/>
                </a:solidFill>
              </a:rPr>
              <a:t>任務一結果分析</a:t>
            </a:r>
            <a:endParaRPr/>
          </a:p>
        </p:txBody>
      </p:sp>
      <p:sp>
        <p:nvSpPr>
          <p:cNvPr id="1165" name="Google Shape;1165;p1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zh-HK" sz="3200"/>
              <a:t>仍以個人感受/經歷理解文章內容</a:t>
            </a:r>
            <a:endParaRPr sz="32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zh-HK" sz="3200"/>
              <a:t>未完全掌握「感受」及「體會」的意思</a:t>
            </a:r>
            <a:endParaRPr sz="3200"/>
          </a:p>
          <a:p>
            <a:pPr marL="228600" lvl="0" indent="-25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Google Shape;1170;p1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171" name="Google Shape;1171;p123"/>
          <p:cNvSpPr txBox="1">
            <a:spLocks noGrp="1"/>
          </p:cNvSpPr>
          <p:nvPr>
            <p:ph type="body" idx="1"/>
          </p:nvPr>
        </p:nvSpPr>
        <p:spPr>
          <a:xfrm>
            <a:off x="729712" y="207997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172" name="Google Shape;1172;p123"/>
          <p:cNvPicPr preferRelativeResize="0"/>
          <p:nvPr/>
        </p:nvPicPr>
        <p:blipFill rotWithShape="1">
          <a:blip r:embed="rId3">
            <a:alphaModFix/>
          </a:blip>
          <a:srcRect l="17150" t="25523" r="41607" b="24080"/>
          <a:stretch/>
        </p:blipFill>
        <p:spPr>
          <a:xfrm>
            <a:off x="1320472" y="0"/>
            <a:ext cx="8830917" cy="6744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" name="Google Shape;1243;p129"/>
          <p:cNvSpPr txBox="1">
            <a:spLocks noGrp="1"/>
          </p:cNvSpPr>
          <p:nvPr>
            <p:ph type="title"/>
          </p:nvPr>
        </p:nvSpPr>
        <p:spPr>
          <a:xfrm>
            <a:off x="274232" y="28484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zh-HK">
                <a:solidFill>
                  <a:srgbClr val="FF0000"/>
                </a:solidFill>
              </a:rPr>
              <a:t>訪談：「感受」和「體會」的意思</a:t>
            </a:r>
            <a:endParaRPr/>
          </a:p>
        </p:txBody>
      </p:sp>
      <p:sp>
        <p:nvSpPr>
          <p:cNvPr id="1244" name="Google Shape;1244;p1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graphicFrame>
        <p:nvGraphicFramePr>
          <p:cNvPr id="1245" name="Google Shape;1245;p129"/>
          <p:cNvGraphicFramePr/>
          <p:nvPr/>
        </p:nvGraphicFramePr>
        <p:xfrm>
          <a:off x="1917295" y="1444919"/>
          <a:ext cx="9436500" cy="2715005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93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7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5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學生甲(低）</a:t>
                      </a: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學生乙(中)</a:t>
                      </a: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學生丙(高)</a:t>
                      </a: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55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55A1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>
                          <a:solidFill>
                            <a:srgbClr val="C55A11"/>
                          </a:solidFill>
                        </a:rPr>
                        <a:t>感受</a:t>
                      </a:r>
                      <a:endParaRPr sz="2800">
                        <a:solidFill>
                          <a:srgbClr val="C55A1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感情</a:t>
                      </a:r>
                      <a:endParaRPr sz="2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自己用心感受</a:t>
                      </a: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這篇文章說什麼</a:t>
                      </a: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55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55A1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>
                          <a:solidFill>
                            <a:srgbClr val="C55A11"/>
                          </a:solidFill>
                        </a:rPr>
                        <a:t>體會</a:t>
                      </a:r>
                      <a:endParaRPr sz="2800">
                        <a:solidFill>
                          <a:srgbClr val="C55A1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不知道</a:t>
                      </a:r>
                      <a:endParaRPr sz="2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感受他人的感受</a:t>
                      </a: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這篇文章想寫什麼</a:t>
                      </a: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46" name="Google Shape;1246;p129"/>
          <p:cNvSpPr/>
          <p:nvPr/>
        </p:nvSpPr>
        <p:spPr>
          <a:xfrm>
            <a:off x="114300" y="2293627"/>
            <a:ext cx="1802995" cy="863911"/>
          </a:xfrm>
          <a:prstGeom prst="doubleWave">
            <a:avLst>
              <a:gd name="adj1" fmla="val 6250"/>
              <a:gd name="adj2" fmla="val 690"/>
            </a:avLst>
          </a:prstGeom>
          <a:solidFill>
            <a:srgbClr val="FFC00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前測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247" name="Google Shape;1247;p129"/>
          <p:cNvGraphicFramePr/>
          <p:nvPr/>
        </p:nvGraphicFramePr>
        <p:xfrm>
          <a:off x="1917295" y="4216516"/>
          <a:ext cx="9436500" cy="2556350"/>
        </p:xfrm>
        <a:graphic>
          <a:graphicData uri="http://schemas.openxmlformats.org/drawingml/2006/table">
            <a:tbl>
              <a:tblPr>
                <a:noFill/>
                <a:tableStyleId>{CD5980D4-39E9-4D05-A4F5-87415D5F206D}</a:tableStyleId>
              </a:tblPr>
              <a:tblGrid>
                <a:gridCol w="93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7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42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>
                          <a:solidFill>
                            <a:schemeClr val="dk1"/>
                          </a:solidFill>
                        </a:rPr>
                        <a:t>學生甲(低）</a:t>
                      </a: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>
                          <a:solidFill>
                            <a:schemeClr val="dk1"/>
                          </a:solidFill>
                        </a:rPr>
                        <a:t>學生乙(中)</a:t>
                      </a:r>
                      <a:endParaRPr sz="2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>
                          <a:solidFill>
                            <a:schemeClr val="dk1"/>
                          </a:solidFill>
                        </a:rPr>
                        <a:t>學生丙(高)</a:t>
                      </a:r>
                      <a:endParaRPr sz="280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1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55A1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>
                          <a:solidFill>
                            <a:srgbClr val="C55A11"/>
                          </a:solidFill>
                        </a:rPr>
                        <a:t>感受</a:t>
                      </a:r>
                      <a:endParaRPr sz="2800">
                        <a:solidFill>
                          <a:srgbClr val="C55A1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心情、感覺</a:t>
                      </a: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感情、</a:t>
                      </a:r>
                      <a:endParaRPr sz="280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表達心情</a:t>
                      </a: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感覺</a:t>
                      </a: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1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55A1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>
                          <a:solidFill>
                            <a:srgbClr val="C55A11"/>
                          </a:solidFill>
                        </a:rPr>
                        <a:t>體會</a:t>
                      </a:r>
                      <a:endParaRPr sz="2800">
                        <a:solidFill>
                          <a:srgbClr val="C55A1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想法、反思</a:t>
                      </a: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反思</a:t>
                      </a: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Calibri"/>
                        <a:buNone/>
                      </a:pPr>
                      <a:r>
                        <a:rPr lang="zh-HK" sz="2800"/>
                        <a:t>思想</a:t>
                      </a: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48" name="Google Shape;1248;p129"/>
          <p:cNvSpPr/>
          <p:nvPr/>
        </p:nvSpPr>
        <p:spPr>
          <a:xfrm>
            <a:off x="114300" y="4869345"/>
            <a:ext cx="1814513" cy="874230"/>
          </a:xfrm>
          <a:prstGeom prst="doubleWave">
            <a:avLst>
              <a:gd name="adj1" fmla="val 6250"/>
              <a:gd name="adj2" fmla="val 690"/>
            </a:avLst>
          </a:prstGeom>
          <a:solidFill>
            <a:srgbClr val="FFC00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zh-HK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後測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p1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Calibri"/>
              <a:buNone/>
            </a:pPr>
            <a:r>
              <a:rPr lang="zh-HK" b="1">
                <a:solidFill>
                  <a:srgbClr val="7030A0"/>
                </a:solidFill>
              </a:rPr>
              <a:t>任務二結果分析</a:t>
            </a:r>
            <a:endParaRPr/>
          </a:p>
        </p:txBody>
      </p:sp>
      <p:sp>
        <p:nvSpPr>
          <p:cNvPr id="1256" name="Google Shape;1256;p130"/>
          <p:cNvSpPr txBox="1">
            <a:spLocks noGrp="1"/>
          </p:cNvSpPr>
          <p:nvPr>
            <p:ph type="body" idx="1"/>
          </p:nvPr>
        </p:nvSpPr>
        <p:spPr>
          <a:xfrm>
            <a:off x="838199" y="1690688"/>
            <a:ext cx="10801027" cy="4486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zh-HK" sz="3600"/>
              <a:t>學生尚能理解題目要求，但感受及體會未見完整</a:t>
            </a:r>
            <a:endParaRPr sz="36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Google Shape;1261;p1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zh-HK">
                <a:solidFill>
                  <a:srgbClr val="FF0000"/>
                </a:solidFill>
              </a:rPr>
              <a:t>訪談：比較以往課堂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262" name="Google Shape;1262;p131"/>
          <p:cNvSpPr txBox="1">
            <a:spLocks noGrp="1"/>
          </p:cNvSpPr>
          <p:nvPr>
            <p:ph type="body" idx="1"/>
          </p:nvPr>
        </p:nvSpPr>
        <p:spPr>
          <a:xfrm>
            <a:off x="838200" y="1871850"/>
            <a:ext cx="10515600" cy="151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19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</a:pPr>
            <a:r>
              <a:rPr lang="zh-HK" sz="3100"/>
              <a:t>解釋深入</a:t>
            </a:r>
            <a:endParaRPr sz="3100"/>
          </a:p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3100"/>
          </a:p>
          <a:p>
            <a:pPr marL="457200" lvl="0" indent="-3619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</a:pPr>
            <a:r>
              <a:rPr lang="zh-HK" sz="3100"/>
              <a:t>圖像學習</a:t>
            </a:r>
            <a:endParaRPr sz="3100"/>
          </a:p>
        </p:txBody>
      </p:sp>
      <p:pic>
        <p:nvPicPr>
          <p:cNvPr id="1264" name="Google Shape;1264;p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0150" y="2833425"/>
            <a:ext cx="6333301" cy="316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" name="Google Shape;1269;p1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Calibri"/>
              <a:buNone/>
            </a:pPr>
            <a:r>
              <a:rPr lang="zh-HK" b="1">
                <a:solidFill>
                  <a:srgbClr val="7030A0"/>
                </a:solidFill>
              </a:rPr>
              <a:t>後測及訪談啟示</a:t>
            </a:r>
            <a:endParaRPr/>
          </a:p>
        </p:txBody>
      </p:sp>
      <p:sp>
        <p:nvSpPr>
          <p:cNvPr id="1270" name="Google Shape;1270;p1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zh-HK" sz="3600"/>
              <a:t>能掌握題目要求</a:t>
            </a:r>
            <a:endParaRPr sz="3600"/>
          </a:p>
          <a:p>
            <a:pPr marL="22860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zh-HK" sz="3600"/>
              <a:t>尚能掌握「感受」及「體會」的意思，但在寫作時字未能運用相關句子</a:t>
            </a:r>
            <a:endParaRPr sz="3600"/>
          </a:p>
          <a:p>
            <a:pPr marL="22860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zh-HK" sz="3600"/>
              <a:t>未能完全代入文章內容寫作：「作者」</a:t>
            </a:r>
            <a:endParaRPr sz="3600"/>
          </a:p>
          <a:p>
            <a:pPr marL="22860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zh-HK" sz="3600"/>
              <a:t>圖像教學</a:t>
            </a:r>
            <a:r>
              <a:rPr lang="zh-HK" sz="3200"/>
              <a:t>的重要性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4"/>
          <p:cNvSpPr txBox="1">
            <a:spLocks noGrp="1"/>
          </p:cNvSpPr>
          <p:nvPr>
            <p:ph type="title"/>
          </p:nvPr>
        </p:nvSpPr>
        <p:spPr>
          <a:xfrm>
            <a:off x="100" y="152950"/>
            <a:ext cx="12192000" cy="107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8918"/>
              <a:buFont typeface="Calibri"/>
              <a:buNone/>
            </a:pPr>
            <a:r>
              <a:rPr lang="zh-HK" b="1">
                <a:solidFill>
                  <a:srgbClr val="385623"/>
                </a:solidFill>
              </a:rPr>
              <a:t>初擬各級學習內容 / Revised Tentative Object of learning</a:t>
            </a:r>
            <a:endParaRPr b="1">
              <a:solidFill>
                <a:srgbClr val="385623"/>
              </a:solidFill>
            </a:endParaRPr>
          </a:p>
        </p:txBody>
      </p:sp>
      <p:graphicFrame>
        <p:nvGraphicFramePr>
          <p:cNvPr id="188" name="Google Shape;188;p24"/>
          <p:cNvGraphicFramePr/>
          <p:nvPr>
            <p:extLst>
              <p:ext uri="{D42A27DB-BD31-4B8C-83A1-F6EECF244321}">
                <p14:modId xmlns:p14="http://schemas.microsoft.com/office/powerpoint/2010/main" val="552846752"/>
              </p:ext>
            </p:extLst>
          </p:nvPr>
        </p:nvGraphicFramePr>
        <p:xfrm>
          <a:off x="375400" y="1224250"/>
          <a:ext cx="8213675" cy="2798870"/>
        </p:xfrm>
        <a:graphic>
          <a:graphicData uri="http://schemas.openxmlformats.org/drawingml/2006/table">
            <a:tbl>
              <a:tblPr>
                <a:noFill/>
                <a:tableStyleId>{CBCD7962-ADDD-402D-A82A-35A87B579225}</a:tableStyleId>
              </a:tblPr>
              <a:tblGrid>
                <a:gridCol w="1337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4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23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zh-HK" sz="1800" b="1" u="none" strike="noStrike" cap="none" dirty="0">
                          <a:solidFill>
                            <a:schemeClr val="dk1"/>
                          </a:solidFill>
                        </a:rPr>
                        <a:t>年級/科目</a:t>
                      </a:r>
                      <a:endParaRPr sz="18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zh-HK" sz="1800" b="1" u="none" strike="noStrike" cap="none">
                          <a:solidFill>
                            <a:schemeClr val="dk1"/>
                          </a:solidFill>
                        </a:rPr>
                        <a:t>中一級中文</a:t>
                      </a:r>
                      <a:endParaRPr sz="18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zh-HK" sz="1800" b="1" u="none" strike="noStrike" cap="none">
                          <a:solidFill>
                            <a:schemeClr val="dk1"/>
                          </a:solidFill>
                        </a:rPr>
                        <a:t>中五級中文</a:t>
                      </a:r>
                      <a:endParaRPr sz="18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1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400"/>
                        <a:buFont typeface="Calibri"/>
                        <a:buNone/>
                      </a:pPr>
                      <a:r>
                        <a:rPr lang="zh-HK" sz="1800" u="none" strike="noStrike" cap="none"/>
                        <a:t>教學內容</a:t>
                      </a:r>
                      <a:endParaRPr sz="1800" u="none" strike="noStrike" cap="none"/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zh-HK" sz="1800" u="none" strike="noStrike" cap="none"/>
                        <a:t>文章結尾寫出個人感受及體會</a:t>
                      </a:r>
                      <a:endParaRPr sz="1800" u="none" strike="noStrike" cap="none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/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zh-HK" sz="1800" u="none" strike="noStrike" cap="none" dirty="0"/>
                        <a:t>寫出具層次及深刻的感悟</a:t>
                      </a:r>
                      <a:endParaRPr sz="1800" u="none" strike="noStrike" cap="none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zh-HK" sz="1800" u="none" strike="noStrike" cap="none" dirty="0"/>
                        <a:t>（感受、反思及體會）</a:t>
                      </a:r>
                      <a:endParaRPr sz="1800" u="none" strike="noStrike" cap="none"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sz="1800" u="none" strike="noStrike" cap="none" dirty="0"/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p13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zh-HK"/>
              <a:t>評課意見</a:t>
            </a:r>
            <a:endParaRPr/>
          </a:p>
        </p:txBody>
      </p:sp>
      <p:sp>
        <p:nvSpPr>
          <p:cNvPr id="1276" name="Google Shape;1276;p13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" name="Google Shape;1281;p1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>
                <a:solidFill>
                  <a:srgbClr val="FF0000"/>
                </a:solidFill>
              </a:rPr>
              <a:t>評課意見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282" name="Google Shape;1282;p134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476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Char char="•"/>
            </a:pPr>
            <a:r>
              <a:rPr lang="zh-HK" sz="3100"/>
              <a:t>關鍵特徵處理</a:t>
            </a:r>
            <a:endParaRPr sz="3100"/>
          </a:p>
          <a:p>
            <a:pPr marL="228600" lvl="0" indent="-2476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100"/>
              <a:buChar char="•"/>
            </a:pPr>
            <a:r>
              <a:rPr lang="zh-HK" sz="3100"/>
              <a:t>工作紙設計</a:t>
            </a:r>
            <a:endParaRPr sz="310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" name="Google Shape;1288;p1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9" name="Google Shape;1289;p135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90" name="Google Shape;1290;p135"/>
          <p:cNvPicPr preferRelativeResize="0"/>
          <p:nvPr/>
        </p:nvPicPr>
        <p:blipFill rotWithShape="1">
          <a:blip r:embed="rId3">
            <a:alphaModFix/>
          </a:blip>
          <a:srcRect l="16636" t="21655" r="16442" b="5945"/>
          <a:stretch/>
        </p:blipFill>
        <p:spPr>
          <a:xfrm>
            <a:off x="180974" y="238125"/>
            <a:ext cx="10629901" cy="6619875"/>
          </a:xfrm>
          <a:prstGeom prst="rect">
            <a:avLst/>
          </a:prstGeom>
          <a:noFill/>
          <a:ln>
            <a:noFill/>
          </a:ln>
        </p:spPr>
      </p:pic>
      <p:sp>
        <p:nvSpPr>
          <p:cNvPr id="1291" name="Google Shape;1291;p135"/>
          <p:cNvSpPr/>
          <p:nvPr/>
        </p:nvSpPr>
        <p:spPr>
          <a:xfrm>
            <a:off x="0" y="1060050"/>
            <a:ext cx="1940400" cy="770100"/>
          </a:xfrm>
          <a:prstGeom prst="homePlate">
            <a:avLst>
              <a:gd name="adj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sz="2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刪去「經歷」</a:t>
            </a:r>
            <a:endParaRPr/>
          </a:p>
        </p:txBody>
      </p:sp>
      <p:sp>
        <p:nvSpPr>
          <p:cNvPr id="1292" name="Google Shape;1292;p135"/>
          <p:cNvSpPr/>
          <p:nvPr/>
        </p:nvSpPr>
        <p:spPr>
          <a:xfrm>
            <a:off x="1940400" y="1830150"/>
            <a:ext cx="2600100" cy="770100"/>
          </a:xfrm>
          <a:prstGeom prst="homePlate">
            <a:avLst>
              <a:gd name="adj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sz="20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刪去「內容大要」</a:t>
            </a:r>
            <a:endParaRPr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" name="Google Shape;1297;p136"/>
          <p:cNvSpPr txBox="1">
            <a:spLocks noGrp="1"/>
          </p:cNvSpPr>
          <p:nvPr>
            <p:ph type="title"/>
          </p:nvPr>
        </p:nvSpPr>
        <p:spPr>
          <a:xfrm>
            <a:off x="397694" y="257043"/>
            <a:ext cx="96033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endParaRPr sz="5400"/>
          </a:p>
        </p:txBody>
      </p:sp>
      <p:grpSp>
        <p:nvGrpSpPr>
          <p:cNvPr id="1298" name="Google Shape;1298;p136"/>
          <p:cNvGrpSpPr/>
          <p:nvPr/>
        </p:nvGrpSpPr>
        <p:grpSpPr>
          <a:xfrm>
            <a:off x="2009010" y="585441"/>
            <a:ext cx="9302793" cy="5727913"/>
            <a:chOff x="0" y="445955"/>
            <a:chExt cx="9302793" cy="5727913"/>
          </a:xfrm>
        </p:grpSpPr>
        <p:sp>
          <p:nvSpPr>
            <p:cNvPr id="1299" name="Google Shape;1299;p136"/>
            <p:cNvSpPr/>
            <p:nvPr/>
          </p:nvSpPr>
          <p:spPr>
            <a:xfrm>
              <a:off x="0" y="1407825"/>
              <a:ext cx="2975700" cy="3462300"/>
            </a:xfrm>
            <a:prstGeom prst="roundRect">
              <a:avLst>
                <a:gd name="adj" fmla="val 10000"/>
              </a:avLst>
            </a:prstGeom>
            <a:solidFill>
              <a:srgbClr val="FFC000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136"/>
            <p:cNvSpPr txBox="1"/>
            <p:nvPr/>
          </p:nvSpPr>
          <p:spPr>
            <a:xfrm>
              <a:off x="87153" y="1494978"/>
              <a:ext cx="2801400" cy="328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275" tIns="41275" rIns="41275" bIns="41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500"/>
                <a:buFont typeface="Calibri"/>
                <a:buNone/>
              </a:pPr>
              <a:r>
                <a:rPr lang="zh-HK" sz="65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感想</a:t>
              </a:r>
              <a:endParaRPr/>
            </a:p>
          </p:txBody>
        </p:sp>
        <p:sp>
          <p:nvSpPr>
            <p:cNvPr id="1301" name="Google Shape;1301;p136"/>
            <p:cNvSpPr/>
            <p:nvPr/>
          </p:nvSpPr>
          <p:spPr>
            <a:xfrm rot="-3843809">
              <a:off x="2346100" y="2116639"/>
              <a:ext cx="2238126" cy="3193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45A9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136"/>
            <p:cNvSpPr txBox="1"/>
            <p:nvPr/>
          </p:nvSpPr>
          <p:spPr>
            <a:xfrm rot="-3843238">
              <a:off x="3409093" y="2076850"/>
              <a:ext cx="111765" cy="1117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Calibri"/>
                <a:buNone/>
              </a:pPr>
              <a:endPara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3" name="Google Shape;1303;p136"/>
            <p:cNvSpPr/>
            <p:nvPr/>
          </p:nvSpPr>
          <p:spPr>
            <a:xfrm>
              <a:off x="3954490" y="531755"/>
              <a:ext cx="2378400" cy="1189200"/>
            </a:xfrm>
            <a:prstGeom prst="roundRect">
              <a:avLst>
                <a:gd name="adj" fmla="val 10000"/>
              </a:avLst>
            </a:prstGeom>
            <a:solidFill>
              <a:srgbClr val="C9C9C9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136"/>
            <p:cNvSpPr txBox="1"/>
            <p:nvPr/>
          </p:nvSpPr>
          <p:spPr>
            <a:xfrm>
              <a:off x="3989320" y="566585"/>
              <a:ext cx="2308800" cy="111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275" tIns="41275" rIns="41275" bIns="41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500"/>
                <a:buFont typeface="Calibri"/>
                <a:buNone/>
              </a:pPr>
              <a:r>
                <a:rPr lang="zh-HK" sz="65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感受</a:t>
              </a:r>
              <a:endParaRPr/>
            </a:p>
          </p:txBody>
        </p:sp>
        <p:sp>
          <p:nvSpPr>
            <p:cNvPr id="1305" name="Google Shape;1305;p136"/>
            <p:cNvSpPr/>
            <p:nvPr/>
          </p:nvSpPr>
          <p:spPr>
            <a:xfrm rot="-343950">
              <a:off x="6330781" y="1067514"/>
              <a:ext cx="858996" cy="3197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A66B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136"/>
            <p:cNvSpPr txBox="1"/>
            <p:nvPr/>
          </p:nvSpPr>
          <p:spPr>
            <a:xfrm rot="-337841">
              <a:off x="6738667" y="1062026"/>
              <a:ext cx="42807" cy="428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Calibri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7" name="Google Shape;1307;p136"/>
            <p:cNvSpPr/>
            <p:nvPr/>
          </p:nvSpPr>
          <p:spPr>
            <a:xfrm>
              <a:off x="7187493" y="445955"/>
              <a:ext cx="2115300" cy="1189200"/>
            </a:xfrm>
            <a:prstGeom prst="roundRect">
              <a:avLst>
                <a:gd name="adj" fmla="val 10000"/>
              </a:avLst>
            </a:prstGeom>
            <a:solidFill>
              <a:srgbClr val="C9C9C9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136"/>
            <p:cNvSpPr txBox="1"/>
            <p:nvPr/>
          </p:nvSpPr>
          <p:spPr>
            <a:xfrm>
              <a:off x="7222323" y="480785"/>
              <a:ext cx="2045700" cy="111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lang="zh-HK" sz="4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個人</a:t>
              </a:r>
              <a:endParaRPr/>
            </a:p>
          </p:txBody>
        </p:sp>
        <p:sp>
          <p:nvSpPr>
            <p:cNvPr id="1309" name="Google Shape;1309;p136"/>
            <p:cNvSpPr/>
            <p:nvPr/>
          </p:nvSpPr>
          <p:spPr>
            <a:xfrm rot="4231754">
              <a:off x="2148230" y="4293223"/>
              <a:ext cx="2482256" cy="3178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45A9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136"/>
            <p:cNvSpPr txBox="1"/>
            <p:nvPr/>
          </p:nvSpPr>
          <p:spPr>
            <a:xfrm rot="4230832">
              <a:off x="3327260" y="4247151"/>
              <a:ext cx="124109" cy="124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Calibri"/>
                <a:buNone/>
              </a:pPr>
              <a:endPara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1" name="Google Shape;1311;p136"/>
            <p:cNvSpPr/>
            <p:nvPr/>
          </p:nvSpPr>
          <p:spPr>
            <a:xfrm>
              <a:off x="3802939" y="4884773"/>
              <a:ext cx="2378400" cy="1189200"/>
            </a:xfrm>
            <a:prstGeom prst="roundRect">
              <a:avLst>
                <a:gd name="adj" fmla="val 10000"/>
              </a:avLst>
            </a:prstGeom>
            <a:solidFill>
              <a:srgbClr val="00B0F0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136"/>
            <p:cNvSpPr txBox="1"/>
            <p:nvPr/>
          </p:nvSpPr>
          <p:spPr>
            <a:xfrm>
              <a:off x="3837769" y="4919603"/>
              <a:ext cx="2308800" cy="111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275" tIns="41275" rIns="41275" bIns="41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500"/>
                <a:buFont typeface="Calibri"/>
                <a:buNone/>
              </a:pPr>
              <a:r>
                <a:rPr lang="zh-HK" sz="65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體會</a:t>
              </a:r>
              <a:endParaRPr/>
            </a:p>
          </p:txBody>
        </p:sp>
        <p:sp>
          <p:nvSpPr>
            <p:cNvPr id="1313" name="Google Shape;1313;p136"/>
            <p:cNvSpPr/>
            <p:nvPr/>
          </p:nvSpPr>
          <p:spPr>
            <a:xfrm rot="-4035890">
              <a:off x="5238585" y="4046227"/>
              <a:ext cx="3073183" cy="3186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A66B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136"/>
            <p:cNvSpPr txBox="1"/>
            <p:nvPr/>
          </p:nvSpPr>
          <p:spPr>
            <a:xfrm rot="-4034542">
              <a:off x="6698334" y="3985419"/>
              <a:ext cx="153554" cy="153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5" name="Google Shape;1315;p136"/>
            <p:cNvSpPr/>
            <p:nvPr/>
          </p:nvSpPr>
          <p:spPr>
            <a:xfrm>
              <a:off x="7369011" y="2184432"/>
              <a:ext cx="1890000" cy="921000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136"/>
            <p:cNvSpPr txBox="1"/>
            <p:nvPr/>
          </p:nvSpPr>
          <p:spPr>
            <a:xfrm>
              <a:off x="7395983" y="2211404"/>
              <a:ext cx="1836000" cy="86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lang="zh-HK" sz="4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個人</a:t>
              </a:r>
              <a:endParaRPr/>
            </a:p>
          </p:txBody>
        </p:sp>
        <p:sp>
          <p:nvSpPr>
            <p:cNvPr id="1317" name="Google Shape;1317;p136"/>
            <p:cNvSpPr/>
            <p:nvPr/>
          </p:nvSpPr>
          <p:spPr>
            <a:xfrm rot="-3432263">
              <a:off x="5710985" y="4601006"/>
              <a:ext cx="2052086" cy="3186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A66B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136"/>
            <p:cNvSpPr txBox="1"/>
            <p:nvPr/>
          </p:nvSpPr>
          <p:spPr>
            <a:xfrm rot="-3437093">
              <a:off x="6685711" y="4565404"/>
              <a:ext cx="102690" cy="1026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Calibri"/>
                <a:buNone/>
              </a:pPr>
              <a:endParaRPr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9" name="Google Shape;1319;p136"/>
            <p:cNvSpPr/>
            <p:nvPr/>
          </p:nvSpPr>
          <p:spPr>
            <a:xfrm>
              <a:off x="7292713" y="3332631"/>
              <a:ext cx="1896300" cy="843300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136"/>
            <p:cNvSpPr txBox="1"/>
            <p:nvPr/>
          </p:nvSpPr>
          <p:spPr>
            <a:xfrm>
              <a:off x="7317416" y="3357334"/>
              <a:ext cx="1846800" cy="79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lang="zh-HK" sz="4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家庭</a:t>
              </a:r>
              <a:endParaRPr/>
            </a:p>
          </p:txBody>
        </p:sp>
        <p:sp>
          <p:nvSpPr>
            <p:cNvPr id="1321" name="Google Shape;1321;p136"/>
            <p:cNvSpPr/>
            <p:nvPr/>
          </p:nvSpPr>
          <p:spPr>
            <a:xfrm rot="-1937822">
              <a:off x="6081810" y="5119622"/>
              <a:ext cx="1286896" cy="3196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A66B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136"/>
            <p:cNvSpPr txBox="1"/>
            <p:nvPr/>
          </p:nvSpPr>
          <p:spPr>
            <a:xfrm rot="-1945812">
              <a:off x="6693135" y="5103290"/>
              <a:ext cx="64333" cy="643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Calibri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3" name="Google Shape;1323;p136"/>
            <p:cNvSpPr/>
            <p:nvPr/>
          </p:nvSpPr>
          <p:spPr>
            <a:xfrm>
              <a:off x="7269262" y="4383078"/>
              <a:ext cx="1908900" cy="817500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136"/>
            <p:cNvSpPr txBox="1"/>
            <p:nvPr/>
          </p:nvSpPr>
          <p:spPr>
            <a:xfrm>
              <a:off x="7293202" y="4407018"/>
              <a:ext cx="1860900" cy="76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lang="zh-HK" sz="4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學校</a:t>
              </a:r>
              <a:endParaRPr/>
            </a:p>
          </p:txBody>
        </p:sp>
        <p:sp>
          <p:nvSpPr>
            <p:cNvPr id="1325" name="Google Shape;1325;p136"/>
            <p:cNvSpPr/>
            <p:nvPr/>
          </p:nvSpPr>
          <p:spPr>
            <a:xfrm rot="928794">
              <a:off x="6159475" y="5624551"/>
              <a:ext cx="1207192" cy="3173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A66B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136"/>
            <p:cNvSpPr txBox="1"/>
            <p:nvPr/>
          </p:nvSpPr>
          <p:spPr>
            <a:xfrm rot="933274">
              <a:off x="6732765" y="5610328"/>
              <a:ext cx="60413" cy="604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Calibri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7" name="Google Shape;1327;p136"/>
            <p:cNvSpPr/>
            <p:nvPr/>
          </p:nvSpPr>
          <p:spPr>
            <a:xfrm>
              <a:off x="7344680" y="5429268"/>
              <a:ext cx="1789500" cy="744600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136"/>
            <p:cNvSpPr txBox="1"/>
            <p:nvPr/>
          </p:nvSpPr>
          <p:spPr>
            <a:xfrm>
              <a:off x="7366489" y="5451077"/>
              <a:ext cx="1745700" cy="70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lang="zh-HK" sz="4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團體</a:t>
              </a:r>
              <a:endParaRPr/>
            </a:p>
          </p:txBody>
        </p:sp>
      </p:grpSp>
      <p:sp>
        <p:nvSpPr>
          <p:cNvPr id="1329" name="Google Shape;1329;p136"/>
          <p:cNvSpPr/>
          <p:nvPr/>
        </p:nvSpPr>
        <p:spPr>
          <a:xfrm>
            <a:off x="152098" y="1649205"/>
            <a:ext cx="1857000" cy="3281100"/>
          </a:xfrm>
          <a:prstGeom prst="homePlate">
            <a:avLst>
              <a:gd name="adj" fmla="val 50000"/>
            </a:avLst>
          </a:prstGeom>
          <a:solidFill>
            <a:srgbClr val="8DA9DB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經歷：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30" name="Google Shape;1330;p1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81790" y="257043"/>
            <a:ext cx="1181116" cy="1181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1" name="Google Shape;1331;p136"/>
          <p:cNvPicPr preferRelativeResize="0"/>
          <p:nvPr/>
        </p:nvPicPr>
        <p:blipFill rotWithShape="1">
          <a:blip r:embed="rId4">
            <a:alphaModFix/>
          </a:blip>
          <a:srcRect l="9069" t="11729" r="20512" b="12592"/>
          <a:stretch/>
        </p:blipFill>
        <p:spPr>
          <a:xfrm>
            <a:off x="7869604" y="4930425"/>
            <a:ext cx="1193302" cy="1201096"/>
          </a:xfrm>
          <a:prstGeom prst="rect">
            <a:avLst/>
          </a:prstGeom>
          <a:noFill/>
          <a:ln>
            <a:noFill/>
          </a:ln>
        </p:spPr>
      </p:pic>
      <p:sp>
        <p:nvSpPr>
          <p:cNvPr id="1332" name="Google Shape;1332;p136"/>
          <p:cNvSpPr/>
          <p:nvPr/>
        </p:nvSpPr>
        <p:spPr>
          <a:xfrm>
            <a:off x="193331" y="5273352"/>
            <a:ext cx="1270800" cy="128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10000" y="22500"/>
                </a:moveTo>
                <a:lnTo>
                  <a:pt x="50244" y="-31158"/>
                </a:lnTo>
                <a:lnTo>
                  <a:pt x="23023" y="-8342"/>
                </a:lnTo>
              </a:path>
            </a:pathLst>
          </a:custGeom>
          <a:solidFill>
            <a:schemeClr val="lt1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起因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經過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結果</a:t>
            </a:r>
            <a:endParaRPr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p137"/>
          <p:cNvSpPr txBox="1">
            <a:spLocks noGrp="1"/>
          </p:cNvSpPr>
          <p:nvPr>
            <p:ph type="title"/>
          </p:nvPr>
        </p:nvSpPr>
        <p:spPr>
          <a:xfrm>
            <a:off x="397694" y="257043"/>
            <a:ext cx="96033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5400"/>
              <a:buFont typeface="Calibri"/>
              <a:buNone/>
            </a:pPr>
            <a:r>
              <a:rPr lang="zh-HK" sz="5400">
                <a:solidFill>
                  <a:srgbClr val="FF0000"/>
                </a:solidFill>
              </a:rPr>
              <a:t>修改後</a:t>
            </a:r>
            <a:endParaRPr sz="5400"/>
          </a:p>
        </p:txBody>
      </p:sp>
      <p:grpSp>
        <p:nvGrpSpPr>
          <p:cNvPr id="1338" name="Google Shape;1338;p137"/>
          <p:cNvGrpSpPr/>
          <p:nvPr/>
        </p:nvGrpSpPr>
        <p:grpSpPr>
          <a:xfrm>
            <a:off x="2009010" y="585441"/>
            <a:ext cx="9302793" cy="5727913"/>
            <a:chOff x="0" y="445955"/>
            <a:chExt cx="9302793" cy="5727913"/>
          </a:xfrm>
        </p:grpSpPr>
        <p:sp>
          <p:nvSpPr>
            <p:cNvPr id="1339" name="Google Shape;1339;p137"/>
            <p:cNvSpPr/>
            <p:nvPr/>
          </p:nvSpPr>
          <p:spPr>
            <a:xfrm>
              <a:off x="0" y="1407825"/>
              <a:ext cx="2975700" cy="3462300"/>
            </a:xfrm>
            <a:prstGeom prst="roundRect">
              <a:avLst>
                <a:gd name="adj" fmla="val 10000"/>
              </a:avLst>
            </a:prstGeom>
            <a:solidFill>
              <a:srgbClr val="FFC000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137"/>
            <p:cNvSpPr txBox="1"/>
            <p:nvPr/>
          </p:nvSpPr>
          <p:spPr>
            <a:xfrm>
              <a:off x="87153" y="1494978"/>
              <a:ext cx="2801400" cy="328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275" tIns="41275" rIns="41275" bIns="41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500"/>
                <a:buFont typeface="Calibri"/>
                <a:buNone/>
              </a:pPr>
              <a:r>
                <a:rPr lang="zh-HK" sz="65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感想</a:t>
              </a:r>
              <a:endParaRPr/>
            </a:p>
          </p:txBody>
        </p:sp>
        <p:sp>
          <p:nvSpPr>
            <p:cNvPr id="1341" name="Google Shape;1341;p137"/>
            <p:cNvSpPr/>
            <p:nvPr/>
          </p:nvSpPr>
          <p:spPr>
            <a:xfrm rot="-3843809">
              <a:off x="2346100" y="2116639"/>
              <a:ext cx="2238126" cy="3193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45A9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137"/>
            <p:cNvSpPr txBox="1"/>
            <p:nvPr/>
          </p:nvSpPr>
          <p:spPr>
            <a:xfrm rot="-3843238">
              <a:off x="3409093" y="2076850"/>
              <a:ext cx="111765" cy="1117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Calibri"/>
                <a:buNone/>
              </a:pPr>
              <a:endPara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3" name="Google Shape;1343;p137"/>
            <p:cNvSpPr/>
            <p:nvPr/>
          </p:nvSpPr>
          <p:spPr>
            <a:xfrm>
              <a:off x="3954490" y="531755"/>
              <a:ext cx="2378400" cy="1189200"/>
            </a:xfrm>
            <a:prstGeom prst="roundRect">
              <a:avLst>
                <a:gd name="adj" fmla="val 10000"/>
              </a:avLst>
            </a:prstGeom>
            <a:solidFill>
              <a:srgbClr val="C9C9C9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137"/>
            <p:cNvSpPr txBox="1"/>
            <p:nvPr/>
          </p:nvSpPr>
          <p:spPr>
            <a:xfrm>
              <a:off x="3989320" y="566585"/>
              <a:ext cx="2308800" cy="111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275" tIns="41275" rIns="41275" bIns="41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500"/>
                <a:buFont typeface="Calibri"/>
                <a:buNone/>
              </a:pPr>
              <a:r>
                <a:rPr lang="zh-HK" sz="65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感受</a:t>
              </a:r>
              <a:endParaRPr/>
            </a:p>
          </p:txBody>
        </p:sp>
        <p:sp>
          <p:nvSpPr>
            <p:cNvPr id="1345" name="Google Shape;1345;p137"/>
            <p:cNvSpPr/>
            <p:nvPr/>
          </p:nvSpPr>
          <p:spPr>
            <a:xfrm rot="-343950">
              <a:off x="6330781" y="1067514"/>
              <a:ext cx="858996" cy="3197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A66B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137"/>
            <p:cNvSpPr txBox="1"/>
            <p:nvPr/>
          </p:nvSpPr>
          <p:spPr>
            <a:xfrm rot="-337841">
              <a:off x="6738667" y="1062026"/>
              <a:ext cx="42807" cy="428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Calibri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7" name="Google Shape;1347;p137"/>
            <p:cNvSpPr/>
            <p:nvPr/>
          </p:nvSpPr>
          <p:spPr>
            <a:xfrm>
              <a:off x="7187493" y="445955"/>
              <a:ext cx="2115300" cy="1189200"/>
            </a:xfrm>
            <a:prstGeom prst="roundRect">
              <a:avLst>
                <a:gd name="adj" fmla="val 10000"/>
              </a:avLst>
            </a:prstGeom>
            <a:solidFill>
              <a:srgbClr val="C9C9C9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137"/>
            <p:cNvSpPr txBox="1"/>
            <p:nvPr/>
          </p:nvSpPr>
          <p:spPr>
            <a:xfrm>
              <a:off x="7222323" y="480785"/>
              <a:ext cx="2045700" cy="111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lang="zh-HK" sz="4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個人</a:t>
              </a:r>
              <a:endParaRPr/>
            </a:p>
          </p:txBody>
        </p:sp>
        <p:sp>
          <p:nvSpPr>
            <p:cNvPr id="1349" name="Google Shape;1349;p137"/>
            <p:cNvSpPr/>
            <p:nvPr/>
          </p:nvSpPr>
          <p:spPr>
            <a:xfrm rot="4231754">
              <a:off x="2148230" y="4293223"/>
              <a:ext cx="2482256" cy="3178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45A9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137"/>
            <p:cNvSpPr txBox="1"/>
            <p:nvPr/>
          </p:nvSpPr>
          <p:spPr>
            <a:xfrm rot="4230832">
              <a:off x="3327260" y="4247151"/>
              <a:ext cx="124109" cy="1241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Calibri"/>
                <a:buNone/>
              </a:pPr>
              <a:endPara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1" name="Google Shape;1351;p137"/>
            <p:cNvSpPr/>
            <p:nvPr/>
          </p:nvSpPr>
          <p:spPr>
            <a:xfrm>
              <a:off x="3802939" y="4884773"/>
              <a:ext cx="2378400" cy="1189200"/>
            </a:xfrm>
            <a:prstGeom prst="roundRect">
              <a:avLst>
                <a:gd name="adj" fmla="val 10000"/>
              </a:avLst>
            </a:prstGeom>
            <a:solidFill>
              <a:srgbClr val="00B0F0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137"/>
            <p:cNvSpPr txBox="1"/>
            <p:nvPr/>
          </p:nvSpPr>
          <p:spPr>
            <a:xfrm>
              <a:off x="3837769" y="4919603"/>
              <a:ext cx="2308800" cy="111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275" tIns="41275" rIns="41275" bIns="41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500"/>
                <a:buFont typeface="Calibri"/>
                <a:buNone/>
              </a:pPr>
              <a:r>
                <a:rPr lang="zh-HK" sz="65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體會</a:t>
              </a:r>
              <a:endParaRPr/>
            </a:p>
          </p:txBody>
        </p:sp>
        <p:sp>
          <p:nvSpPr>
            <p:cNvPr id="1353" name="Google Shape;1353;p137"/>
            <p:cNvSpPr/>
            <p:nvPr/>
          </p:nvSpPr>
          <p:spPr>
            <a:xfrm rot="-4035890">
              <a:off x="5238585" y="4046227"/>
              <a:ext cx="3073183" cy="3186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A66B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137"/>
            <p:cNvSpPr txBox="1"/>
            <p:nvPr/>
          </p:nvSpPr>
          <p:spPr>
            <a:xfrm rot="-4034542">
              <a:off x="6698334" y="3985419"/>
              <a:ext cx="153554" cy="153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5" name="Google Shape;1355;p137"/>
            <p:cNvSpPr/>
            <p:nvPr/>
          </p:nvSpPr>
          <p:spPr>
            <a:xfrm>
              <a:off x="7369011" y="2184432"/>
              <a:ext cx="1890000" cy="921000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137"/>
            <p:cNvSpPr txBox="1"/>
            <p:nvPr/>
          </p:nvSpPr>
          <p:spPr>
            <a:xfrm>
              <a:off x="7395983" y="2211404"/>
              <a:ext cx="1836000" cy="86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lang="zh-HK" sz="4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個人</a:t>
              </a:r>
              <a:endParaRPr/>
            </a:p>
          </p:txBody>
        </p:sp>
        <p:sp>
          <p:nvSpPr>
            <p:cNvPr id="1357" name="Google Shape;1357;p137"/>
            <p:cNvSpPr/>
            <p:nvPr/>
          </p:nvSpPr>
          <p:spPr>
            <a:xfrm rot="-3432263">
              <a:off x="5710985" y="4601006"/>
              <a:ext cx="2052086" cy="3186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A66B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137"/>
            <p:cNvSpPr txBox="1"/>
            <p:nvPr/>
          </p:nvSpPr>
          <p:spPr>
            <a:xfrm rot="-3437093">
              <a:off x="6685711" y="4565404"/>
              <a:ext cx="102690" cy="1026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Calibri"/>
                <a:buNone/>
              </a:pPr>
              <a:endParaRPr sz="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9" name="Google Shape;1359;p137"/>
            <p:cNvSpPr/>
            <p:nvPr/>
          </p:nvSpPr>
          <p:spPr>
            <a:xfrm>
              <a:off x="7292713" y="3332631"/>
              <a:ext cx="1896300" cy="843300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137"/>
            <p:cNvSpPr txBox="1"/>
            <p:nvPr/>
          </p:nvSpPr>
          <p:spPr>
            <a:xfrm>
              <a:off x="7317416" y="3357334"/>
              <a:ext cx="1846800" cy="79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lang="zh-HK" sz="4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家庭</a:t>
              </a:r>
              <a:endParaRPr/>
            </a:p>
          </p:txBody>
        </p:sp>
        <p:sp>
          <p:nvSpPr>
            <p:cNvPr id="1361" name="Google Shape;1361;p137"/>
            <p:cNvSpPr/>
            <p:nvPr/>
          </p:nvSpPr>
          <p:spPr>
            <a:xfrm rot="-1937822">
              <a:off x="6081810" y="5119622"/>
              <a:ext cx="1286896" cy="3196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A66B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137"/>
            <p:cNvSpPr txBox="1"/>
            <p:nvPr/>
          </p:nvSpPr>
          <p:spPr>
            <a:xfrm rot="-1945812">
              <a:off x="6693135" y="5103290"/>
              <a:ext cx="64333" cy="643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Calibri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3" name="Google Shape;1363;p137"/>
            <p:cNvSpPr/>
            <p:nvPr/>
          </p:nvSpPr>
          <p:spPr>
            <a:xfrm>
              <a:off x="7269262" y="4383078"/>
              <a:ext cx="1908900" cy="817500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137"/>
            <p:cNvSpPr txBox="1"/>
            <p:nvPr/>
          </p:nvSpPr>
          <p:spPr>
            <a:xfrm>
              <a:off x="7293202" y="4407018"/>
              <a:ext cx="1860900" cy="76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lang="zh-HK" sz="4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學校</a:t>
              </a:r>
              <a:endParaRPr/>
            </a:p>
          </p:txBody>
        </p:sp>
        <p:sp>
          <p:nvSpPr>
            <p:cNvPr id="1365" name="Google Shape;1365;p137"/>
            <p:cNvSpPr/>
            <p:nvPr/>
          </p:nvSpPr>
          <p:spPr>
            <a:xfrm rot="928794">
              <a:off x="6159475" y="5624551"/>
              <a:ext cx="1207192" cy="3173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2700" cap="flat" cmpd="sng">
              <a:solidFill>
                <a:srgbClr val="3A66B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137"/>
            <p:cNvSpPr txBox="1"/>
            <p:nvPr/>
          </p:nvSpPr>
          <p:spPr>
            <a:xfrm rot="933274">
              <a:off x="6732765" y="5610328"/>
              <a:ext cx="60413" cy="604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Calibri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7" name="Google Shape;1367;p137"/>
            <p:cNvSpPr/>
            <p:nvPr/>
          </p:nvSpPr>
          <p:spPr>
            <a:xfrm>
              <a:off x="7344680" y="5429268"/>
              <a:ext cx="1789500" cy="744600"/>
            </a:xfrm>
            <a:prstGeom prst="roundRect">
              <a:avLst>
                <a:gd name="adj" fmla="val 10000"/>
              </a:avLst>
            </a:prstGeom>
            <a:solidFill>
              <a:schemeClr val="lt1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137"/>
            <p:cNvSpPr txBox="1"/>
            <p:nvPr/>
          </p:nvSpPr>
          <p:spPr>
            <a:xfrm>
              <a:off x="7366489" y="5451077"/>
              <a:ext cx="1745700" cy="70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lang="zh-HK" sz="4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團體</a:t>
              </a:r>
              <a:endParaRPr/>
            </a:p>
          </p:txBody>
        </p:sp>
      </p:grpSp>
      <p:pic>
        <p:nvPicPr>
          <p:cNvPr id="1369" name="Google Shape;1369;p1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81790" y="257043"/>
            <a:ext cx="1181116" cy="1181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0" name="Google Shape;1370;p137"/>
          <p:cNvPicPr preferRelativeResize="0"/>
          <p:nvPr/>
        </p:nvPicPr>
        <p:blipFill rotWithShape="1">
          <a:blip r:embed="rId4">
            <a:alphaModFix/>
          </a:blip>
          <a:srcRect l="9069" t="11729" r="20512" b="12592"/>
          <a:stretch/>
        </p:blipFill>
        <p:spPr>
          <a:xfrm>
            <a:off x="7869604" y="4930425"/>
            <a:ext cx="1193302" cy="1201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Google Shape;1375;p13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HK"/>
              <a:t>下一個教學循環建議修訂</a:t>
            </a:r>
            <a:endParaRPr sz="7600"/>
          </a:p>
        </p:txBody>
      </p:sp>
      <p:sp>
        <p:nvSpPr>
          <p:cNvPr id="1376" name="Google Shape;1376;p13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" name="Google Shape;1381;p1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zh-HK">
                <a:solidFill>
                  <a:srgbClr val="FF0000"/>
                </a:solidFill>
              </a:rPr>
              <a:t>下一個教學循環建議修訂（一）</a:t>
            </a:r>
            <a:endParaRPr/>
          </a:p>
        </p:txBody>
      </p:sp>
      <p:sp>
        <p:nvSpPr>
          <p:cNvPr id="1382" name="Google Shape;1382;p139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zh-HK" sz="3500"/>
              <a:t>閱讀時間：預習</a:t>
            </a:r>
            <a:endParaRPr sz="350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" name="Google Shape;1387;p1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>
                <a:solidFill>
                  <a:srgbClr val="FF0000"/>
                </a:solidFill>
              </a:rPr>
              <a:t>下一個教學循環建議修訂</a:t>
            </a:r>
            <a:r>
              <a:rPr lang="zh-HK" sz="5400">
                <a:solidFill>
                  <a:srgbClr val="FF0000"/>
                </a:solidFill>
              </a:rPr>
              <a:t>（二）</a:t>
            </a:r>
            <a:endParaRPr sz="5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8" name="Google Shape;1388;p140"/>
          <p:cNvSpPr txBox="1">
            <a:spLocks noGrp="1"/>
          </p:cNvSpPr>
          <p:nvPr>
            <p:ph type="body" idx="1"/>
          </p:nvPr>
        </p:nvSpPr>
        <p:spPr>
          <a:xfrm>
            <a:off x="913775" y="2367102"/>
            <a:ext cx="10363800" cy="4270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zh-HK" sz="3500"/>
              <a:t>提供生活事例，讓學生掌握感受及體會</a:t>
            </a:r>
            <a:endParaRPr sz="35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zh-HK" sz="3500"/>
              <a:t>事例一</a:t>
            </a:r>
            <a:endParaRPr sz="35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zh-HK" sz="3500"/>
              <a:t>事例二           generalization(類合）</a:t>
            </a:r>
            <a:endParaRPr sz="35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zh-HK" sz="3500"/>
              <a:t>事例三   </a:t>
            </a:r>
            <a:endParaRPr sz="35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5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5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500"/>
          </a:p>
        </p:txBody>
      </p:sp>
      <p:sp>
        <p:nvSpPr>
          <p:cNvPr id="1389" name="Google Shape;1389;p140"/>
          <p:cNvSpPr/>
          <p:nvPr/>
        </p:nvSpPr>
        <p:spPr>
          <a:xfrm>
            <a:off x="2743200" y="3066825"/>
            <a:ext cx="385200" cy="15720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7" name="Google Shape;1757;p180"/>
          <p:cNvSpPr txBox="1">
            <a:spLocks noGrp="1"/>
          </p:cNvSpPr>
          <p:nvPr>
            <p:ph type="body" idx="1"/>
          </p:nvPr>
        </p:nvSpPr>
        <p:spPr>
          <a:xfrm>
            <a:off x="3200400" y="304800"/>
            <a:ext cx="54102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990600" lvl="1" indent="-5334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zh-HK" sz="4400">
                <a:solidFill>
                  <a:srgbClr val="006600"/>
                </a:solidFill>
              </a:rPr>
              <a:t>小組反思</a:t>
            </a:r>
            <a:endParaRPr sz="4400">
              <a:latin typeface="PMingLiu"/>
              <a:ea typeface="PMingLiu"/>
              <a:cs typeface="PMingLiu"/>
              <a:sym typeface="PMingLiu"/>
            </a:endParaRPr>
          </a:p>
        </p:txBody>
      </p:sp>
      <p:pic>
        <p:nvPicPr>
          <p:cNvPr id="1758" name="Google Shape;1758;p1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9000" y="1219200"/>
            <a:ext cx="5333999" cy="533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3" name="Google Shape;1763;p18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 b="1">
                <a:solidFill>
                  <a:srgbClr val="385623"/>
                </a:solidFill>
              </a:rPr>
              <a:t>反思1: 學生訪談的啟示</a:t>
            </a:r>
            <a:endParaRPr b="1">
              <a:solidFill>
                <a:srgbClr val="385623"/>
              </a:solidFill>
            </a:endParaRPr>
          </a:p>
        </p:txBody>
      </p:sp>
      <p:sp>
        <p:nvSpPr>
          <p:cNvPr id="1764" name="Google Shape;1764;p18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11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zh-HK"/>
              <a:t>圖像化教學（中一中文）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zh-HK"/>
              <a:t>師生共建不同層面的體會 （中五中文及英文）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zh-HK"/>
              <a:t>老師的預期與學生真正認知的落差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5"/>
          <p:cNvSpPr txBox="1">
            <a:spLocks noGrp="1"/>
          </p:cNvSpPr>
          <p:nvPr>
            <p:ph type="title"/>
          </p:nvPr>
        </p:nvSpPr>
        <p:spPr>
          <a:xfrm>
            <a:off x="375400" y="152950"/>
            <a:ext cx="10978500" cy="107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HK" b="1">
                <a:solidFill>
                  <a:srgbClr val="385623"/>
                </a:solidFill>
              </a:rPr>
              <a:t>初擬關鍵特徵 / Tentative Critical Features：</a:t>
            </a:r>
            <a:endParaRPr b="1">
              <a:solidFill>
                <a:srgbClr val="385623"/>
              </a:solidFill>
            </a:endParaRPr>
          </a:p>
        </p:txBody>
      </p:sp>
      <p:graphicFrame>
        <p:nvGraphicFramePr>
          <p:cNvPr id="194" name="Google Shape;194;p25"/>
          <p:cNvGraphicFramePr/>
          <p:nvPr>
            <p:extLst>
              <p:ext uri="{D42A27DB-BD31-4B8C-83A1-F6EECF244321}">
                <p14:modId xmlns:p14="http://schemas.microsoft.com/office/powerpoint/2010/main" val="937353640"/>
              </p:ext>
            </p:extLst>
          </p:nvPr>
        </p:nvGraphicFramePr>
        <p:xfrm>
          <a:off x="375400" y="1224250"/>
          <a:ext cx="8213675" cy="5302200"/>
        </p:xfrm>
        <a:graphic>
          <a:graphicData uri="http://schemas.openxmlformats.org/drawingml/2006/table">
            <a:tbl>
              <a:tblPr>
                <a:noFill/>
                <a:tableStyleId>{CBCD7962-ADDD-402D-A82A-35A87B579225}</a:tableStyleId>
              </a:tblPr>
              <a:tblGrid>
                <a:gridCol w="1337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4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4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zh-HK" sz="1800" b="1" u="none" strike="noStrike" cap="none" dirty="0">
                          <a:solidFill>
                            <a:schemeClr val="dk1"/>
                          </a:solidFill>
                        </a:rPr>
                        <a:t>年級/科目</a:t>
                      </a:r>
                      <a:endParaRPr sz="18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zh-HK" sz="1800" b="1" u="none" strike="noStrike" cap="none">
                          <a:solidFill>
                            <a:schemeClr val="dk1"/>
                          </a:solidFill>
                        </a:rPr>
                        <a:t>中一級中文</a:t>
                      </a:r>
                      <a:endParaRPr sz="18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zh-HK" sz="1800" b="1" u="none" strike="noStrike" cap="none">
                          <a:solidFill>
                            <a:schemeClr val="dk1"/>
                          </a:solidFill>
                        </a:rPr>
                        <a:t>中五級中文</a:t>
                      </a:r>
                      <a:endParaRPr sz="18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81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zh-HK" sz="1800" u="none" strike="noStrike" cap="none">
                          <a:solidFill>
                            <a:schemeClr val="dk1"/>
                          </a:solidFill>
                        </a:rPr>
                        <a:t>初擬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400"/>
                        <a:buFont typeface="Calibri"/>
                        <a:buNone/>
                      </a:pPr>
                      <a:r>
                        <a:rPr lang="zh-HK" sz="1800" u="none" strike="noStrike" cap="none">
                          <a:solidFill>
                            <a:schemeClr val="dk1"/>
                          </a:solidFill>
                        </a:rPr>
                        <a:t>關鍵特徵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zh-HK" sz="1800" u="none" strike="noStrike" cap="none">
                          <a:solidFill>
                            <a:schemeClr val="dk1"/>
                          </a:solidFill>
                        </a:rPr>
                        <a:t>CF1 就事件寫出個人感受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zh-HK" sz="1800" u="none" strike="noStrike" cap="none">
                          <a:solidFill>
                            <a:schemeClr val="dk1"/>
                          </a:solidFill>
                        </a:rPr>
                        <a:t>（我感到⋯⋯)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zh-HK" sz="1800" u="none" strike="noStrike" cap="none">
                          <a:solidFill>
                            <a:schemeClr val="dk1"/>
                          </a:solidFill>
                        </a:rPr>
                        <a:t>CF2 就事件寫出個人體會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zh-HK" sz="1800" u="none" strike="noStrike" cap="none">
                          <a:solidFill>
                            <a:schemeClr val="dk1"/>
                          </a:solidFill>
                        </a:rPr>
                        <a:t>（我學會了⋯⋯)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zh-HK" sz="1800" u="none" strike="noStrike" cap="none" dirty="0">
                          <a:solidFill>
                            <a:schemeClr val="dk1"/>
                          </a:solidFill>
                        </a:rPr>
                        <a:t>CF1 抒發感受，並緊扣所記敘的事情</a:t>
                      </a:r>
                      <a:endParaRPr sz="1800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zh-HK" sz="1800" u="none" strike="noStrike" cap="none" dirty="0">
                          <a:solidFill>
                            <a:schemeClr val="dk1"/>
                          </a:solidFill>
                        </a:rPr>
                        <a:t>CF2 表達對事件的個人反思及體會 </a:t>
                      </a:r>
                      <a:endParaRPr sz="1800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zh-HK" sz="1800" u="none" strike="noStrike" cap="none" dirty="0">
                          <a:solidFill>
                            <a:schemeClr val="dk1"/>
                          </a:solidFill>
                        </a:rPr>
                        <a:t>CF3 從事件中延伸更高層次的體會</a:t>
                      </a:r>
                      <a:endParaRPr sz="18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5" name="Google Shape;1775;p183"/>
          <p:cNvSpPr txBox="1">
            <a:spLocks noGrp="1"/>
          </p:cNvSpPr>
          <p:nvPr>
            <p:ph type="title"/>
          </p:nvPr>
        </p:nvSpPr>
        <p:spPr>
          <a:xfrm>
            <a:off x="654350" y="75700"/>
            <a:ext cx="9878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HK">
                <a:latin typeface="Microsoft JhengHei"/>
                <a:ea typeface="Microsoft JhengHei"/>
                <a:cs typeface="Microsoft JhengHei"/>
                <a:sym typeface="Microsoft JhengHei"/>
              </a:rPr>
              <a:t>1.3 </a:t>
            </a:r>
            <a:r>
              <a:rPr lang="zh-HK" sz="3500">
                <a:latin typeface="Microsoft JhengHei"/>
                <a:ea typeface="Microsoft JhengHei"/>
                <a:cs typeface="Microsoft JhengHei"/>
                <a:sym typeface="Microsoft JhengHei"/>
              </a:rPr>
              <a:t>老師的預期與學生真正認知的落差</a:t>
            </a:r>
            <a:endParaRPr sz="51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776" name="Google Shape;1776;p183"/>
          <p:cNvSpPr txBox="1">
            <a:spLocks noGrp="1"/>
          </p:cNvSpPr>
          <p:nvPr>
            <p:ph type="body" idx="1"/>
          </p:nvPr>
        </p:nvSpPr>
        <p:spPr>
          <a:xfrm>
            <a:off x="327449" y="1237994"/>
            <a:ext cx="11713200" cy="216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SzPts val="2380"/>
              <a:buChar char="•"/>
            </a:pPr>
            <a:r>
              <a:rPr lang="zh-HK" sz="2800">
                <a:latin typeface="Microsoft JhengHei"/>
                <a:ea typeface="Microsoft JhengHei"/>
                <a:cs typeface="Microsoft JhengHei"/>
                <a:sym typeface="Microsoft JhengHei"/>
              </a:rPr>
              <a:t>因教學時間有限，教師較難於日常教學中常常進行前後測及訪談。但課堂後跟學生稍為討論及了解一下他們對課題的了解及學習困難，可幫助教師釐清學生的學習難點，從而可更針對性設計教學安排。</a:t>
            </a:r>
            <a:endParaRPr sz="28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42900" lvl="0" indent="-191770" algn="l" rtl="0">
              <a:spcBef>
                <a:spcPts val="560"/>
              </a:spcBef>
              <a:spcAft>
                <a:spcPts val="0"/>
              </a:spcAft>
              <a:buSzPts val="2380"/>
              <a:buNone/>
            </a:pPr>
            <a:endParaRPr sz="28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2" name="Google Shape;1782;p18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1800"/>
              <a:buFont typeface="Calibri"/>
              <a:buNone/>
            </a:pPr>
            <a:r>
              <a:rPr lang="zh-HK" sz="3900" b="1">
                <a:solidFill>
                  <a:srgbClr val="385623"/>
                </a:solidFill>
              </a:rPr>
              <a:t>反思2：課堂設計（指導教學的原則VS教學法</a:t>
            </a:r>
            <a:r>
              <a:rPr lang="zh-HK" sz="3688" b="1">
                <a:solidFill>
                  <a:srgbClr val="385623"/>
                </a:solidFill>
              </a:rPr>
              <a:t>）</a:t>
            </a:r>
            <a:endParaRPr sz="3688" b="1">
              <a:solidFill>
                <a:srgbClr val="385623"/>
              </a:solidFill>
            </a:endParaRPr>
          </a:p>
        </p:txBody>
      </p:sp>
      <p:sp>
        <p:nvSpPr>
          <p:cNvPr id="1783" name="Google Shape;1783;p18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50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228600" lvl="0" indent="-208907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zh-HK" sz="4245"/>
              <a:t>教學內容設定</a:t>
            </a:r>
            <a:endParaRPr sz="4245"/>
          </a:p>
          <a:p>
            <a:pPr marL="228600" lvl="0" indent="-208907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zh-HK" sz="4245"/>
              <a:t>關鍵特徵分析</a:t>
            </a:r>
            <a:endParaRPr sz="4245"/>
          </a:p>
          <a:p>
            <a:pPr marL="228600" lvl="0" indent="-208907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zh-HK" sz="4245"/>
              <a:t>變易圖式運用</a:t>
            </a:r>
            <a:endParaRPr sz="4245"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3600"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3600"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3600"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3600"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3600"/>
          </a:p>
          <a:p>
            <a:pPr marL="0" lvl="0" indent="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60493"/>
              <a:buFont typeface="Arial"/>
              <a:buNone/>
            </a:pPr>
            <a:r>
              <a:rPr lang="zh-HK"/>
              <a:t>盧敏玲，龐永欣(2006)，頁23 。</a:t>
            </a:r>
            <a:endParaRPr sz="3600"/>
          </a:p>
        </p:txBody>
      </p:sp>
      <p:pic>
        <p:nvPicPr>
          <p:cNvPr id="1784" name="Google Shape;1784;p1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72175" y="1727413"/>
            <a:ext cx="6837151" cy="45476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5" name="Google Shape;1785;p18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64675" y="1557900"/>
            <a:ext cx="3789125" cy="4111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/>
                                        <p:tgtEl>
                                          <p:spTgt spid="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0" name="Google Shape;1790;p18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1" name="Google Shape;1791;p185"/>
          <p:cNvSpPr txBox="1">
            <a:spLocks noGrp="1"/>
          </p:cNvSpPr>
          <p:nvPr>
            <p:ph type="body" idx="1"/>
          </p:nvPr>
        </p:nvSpPr>
        <p:spPr>
          <a:xfrm>
            <a:off x="838200" y="1794800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8646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8646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zh-HK" sz="8646"/>
              <a:t>高寶玉(2009)，頁125。</a:t>
            </a:r>
            <a:endParaRPr sz="8646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92" name="Google Shape;1792;p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262000"/>
            <a:ext cx="10515599" cy="5509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3" name="Google Shape;1793;p1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64075" y="3037525"/>
            <a:ext cx="5039475" cy="53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4" name="Google Shape;1794;p1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98750" y="4747950"/>
            <a:ext cx="2203825" cy="83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5" name="Google Shape;1795;p1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58950" y="4640050"/>
            <a:ext cx="2436725" cy="83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0" name="Google Shape;1800;p186"/>
          <p:cNvGrpSpPr/>
          <p:nvPr/>
        </p:nvGrpSpPr>
        <p:grpSpPr>
          <a:xfrm>
            <a:off x="1203050" y="1570371"/>
            <a:ext cx="10513753" cy="4137599"/>
            <a:chOff x="923" y="895946"/>
            <a:chExt cx="10513753" cy="2559445"/>
          </a:xfrm>
        </p:grpSpPr>
        <p:sp>
          <p:nvSpPr>
            <p:cNvPr id="1801" name="Google Shape;1801;p186"/>
            <p:cNvSpPr/>
            <p:nvPr/>
          </p:nvSpPr>
          <p:spPr>
            <a:xfrm rot="5400000">
              <a:off x="2062036" y="1446932"/>
              <a:ext cx="497046" cy="565870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  <a:solidFill>
              <a:srgbClr val="FFE2BA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2" name="Google Shape;1802;p186"/>
            <p:cNvSpPr/>
            <p:nvPr/>
          </p:nvSpPr>
          <p:spPr>
            <a:xfrm>
              <a:off x="923" y="895946"/>
              <a:ext cx="4695585" cy="585686"/>
            </a:xfrm>
            <a:prstGeom prst="roundRect">
              <a:avLst>
                <a:gd name="adj" fmla="val 16670"/>
              </a:avLst>
            </a:prstGeom>
            <a:solidFill>
              <a:schemeClr val="accent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3" name="Google Shape;1803;p186"/>
            <p:cNvSpPr txBox="1"/>
            <p:nvPr/>
          </p:nvSpPr>
          <p:spPr>
            <a:xfrm>
              <a:off x="29519" y="924542"/>
              <a:ext cx="4638393" cy="5284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zh-HK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了解學生對學習內容的理解(V1)</a:t>
              </a:r>
              <a:endPara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4" name="Google Shape;1804;p186"/>
            <p:cNvSpPr/>
            <p:nvPr/>
          </p:nvSpPr>
          <p:spPr>
            <a:xfrm>
              <a:off x="2767083" y="951804"/>
              <a:ext cx="608560" cy="4733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5" name="Google Shape;1805;p186"/>
            <p:cNvSpPr/>
            <p:nvPr/>
          </p:nvSpPr>
          <p:spPr>
            <a:xfrm rot="5400000">
              <a:off x="4393457" y="2104852"/>
              <a:ext cx="497046" cy="565870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  <a:solidFill>
              <a:srgbClr val="D3F7D6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6" name="Google Shape;1806;p186"/>
            <p:cNvSpPr/>
            <p:nvPr/>
          </p:nvSpPr>
          <p:spPr>
            <a:xfrm>
              <a:off x="2682819" y="1592778"/>
              <a:ext cx="4850666" cy="585686"/>
            </a:xfrm>
            <a:prstGeom prst="roundRect">
              <a:avLst>
                <a:gd name="adj" fmla="val 16670"/>
              </a:avLst>
            </a:prstGeom>
            <a:solidFill>
              <a:srgbClr val="65EE1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7" name="Google Shape;1807;p186"/>
            <p:cNvSpPr txBox="1"/>
            <p:nvPr/>
          </p:nvSpPr>
          <p:spPr>
            <a:xfrm>
              <a:off x="2711415" y="1621374"/>
              <a:ext cx="4793474" cy="5284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zh-HK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學習內容能否對準學生</a:t>
              </a:r>
              <a:endPara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zh-HK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對學習內容的理解</a:t>
              </a:r>
              <a:endPara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8" name="Google Shape;1808;p186"/>
            <p:cNvSpPr/>
            <p:nvPr/>
          </p:nvSpPr>
          <p:spPr>
            <a:xfrm>
              <a:off x="5098505" y="1609724"/>
              <a:ext cx="608560" cy="4733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9" name="Google Shape;1809;p186"/>
            <p:cNvSpPr/>
            <p:nvPr/>
          </p:nvSpPr>
          <p:spPr>
            <a:xfrm rot="5400000">
              <a:off x="6162116" y="2762771"/>
              <a:ext cx="497046" cy="565870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  <a:solidFill>
              <a:srgbClr val="E8EDF6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0" name="Google Shape;1810;p186"/>
            <p:cNvSpPr/>
            <p:nvPr/>
          </p:nvSpPr>
          <p:spPr>
            <a:xfrm>
              <a:off x="5072887" y="2211785"/>
              <a:ext cx="3880221" cy="585686"/>
            </a:xfrm>
            <a:prstGeom prst="roundRect">
              <a:avLst>
                <a:gd name="adj" fmla="val 16670"/>
              </a:avLst>
            </a:prstGeom>
            <a:solidFill>
              <a:srgbClr val="3DE199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1" name="Google Shape;1811;p186"/>
            <p:cNvSpPr txBox="1"/>
            <p:nvPr/>
          </p:nvSpPr>
          <p:spPr>
            <a:xfrm>
              <a:off x="5101483" y="2240381"/>
              <a:ext cx="3823029" cy="5284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zh-HK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關鍵特徵能否對準學習內容</a:t>
              </a:r>
              <a:endPara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2" name="Google Shape;1812;p186"/>
            <p:cNvSpPr/>
            <p:nvPr/>
          </p:nvSpPr>
          <p:spPr>
            <a:xfrm>
              <a:off x="6867163" y="2267643"/>
              <a:ext cx="608560" cy="4733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3" name="Google Shape;1813;p186"/>
            <p:cNvSpPr/>
            <p:nvPr/>
          </p:nvSpPr>
          <p:spPr>
            <a:xfrm>
              <a:off x="6762567" y="2869705"/>
              <a:ext cx="3752109" cy="585686"/>
            </a:xfrm>
            <a:prstGeom prst="roundRect">
              <a:avLst>
                <a:gd name="adj" fmla="val 16670"/>
              </a:avLst>
            </a:prstGeom>
            <a:solidFill>
              <a:srgbClr val="5999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4" name="Google Shape;1814;p186"/>
            <p:cNvSpPr txBox="1"/>
            <p:nvPr/>
          </p:nvSpPr>
          <p:spPr>
            <a:xfrm>
              <a:off x="6791163" y="2898301"/>
              <a:ext cx="3694917" cy="5284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zh-HK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變易圖式能否對準關鍵特徵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15" name="Google Shape;1815;p186"/>
          <p:cNvSpPr txBox="1">
            <a:spLocks noGrp="1"/>
          </p:cNvSpPr>
          <p:nvPr>
            <p:ph type="title"/>
          </p:nvPr>
        </p:nvSpPr>
        <p:spPr>
          <a:xfrm>
            <a:off x="755075" y="378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zh-HK" sz="3300"/>
              <a:t>以「變易理論」作為指導教學設計的步驟</a:t>
            </a:r>
            <a:endParaRPr sz="330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0" name="Google Shape;1820;p187"/>
          <p:cNvSpPr txBox="1">
            <a:spLocks noGrp="1"/>
          </p:cNvSpPr>
          <p:nvPr>
            <p:ph type="title"/>
          </p:nvPr>
        </p:nvSpPr>
        <p:spPr>
          <a:xfrm>
            <a:off x="1654541" y="471950"/>
            <a:ext cx="79740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4400"/>
              <a:buFont typeface="Calibri"/>
              <a:buNone/>
            </a:pPr>
            <a:r>
              <a:rPr lang="zh-HK" sz="3200" b="1">
                <a:solidFill>
                  <a:srgbClr val="385623"/>
                </a:solidFill>
              </a:rPr>
              <a:t>反思3：本科觀課及跨科觀課的焦點</a:t>
            </a:r>
            <a:endParaRPr sz="3200" b="1">
              <a:solidFill>
                <a:srgbClr val="385623"/>
              </a:solidFill>
            </a:endParaRPr>
          </a:p>
        </p:txBody>
      </p:sp>
      <p:sp>
        <p:nvSpPr>
          <p:cNvPr id="1821" name="Google Shape;1821;p187"/>
          <p:cNvSpPr txBox="1">
            <a:spLocks noGrp="1"/>
          </p:cNvSpPr>
          <p:nvPr>
            <p:ph type="body" idx="1"/>
          </p:nvPr>
        </p:nvSpPr>
        <p:spPr>
          <a:xfrm>
            <a:off x="5470025" y="1259715"/>
            <a:ext cx="5575500" cy="3035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20700" lvl="0" indent="-165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400"/>
          </a:p>
          <a:p>
            <a:pPr marL="5207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zh-HK" sz="2400"/>
              <a:t>教師是否了解學生的學習難點</a:t>
            </a:r>
            <a:endParaRPr sz="2400"/>
          </a:p>
          <a:p>
            <a:pPr marL="520700" lvl="0" indent="-165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400"/>
          </a:p>
          <a:p>
            <a:pPr marL="5207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zh-HK" sz="2400"/>
              <a:t>教師能否選取適當的學習內容</a:t>
            </a:r>
            <a:endParaRPr sz="2400"/>
          </a:p>
          <a:p>
            <a:pPr marL="520700" lvl="0" indent="-165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400"/>
          </a:p>
          <a:p>
            <a:pPr marL="5207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zh-HK" sz="2400"/>
              <a:t>教師能否選取適當的關鍵特徵</a:t>
            </a:r>
            <a:endParaRPr sz="2400"/>
          </a:p>
          <a:p>
            <a:pPr marL="520700" lvl="0" indent="-165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400"/>
          </a:p>
          <a:p>
            <a:pPr marL="5207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zh-HK" sz="2400"/>
              <a:t>教師對的關鍵特徵處理方法 </a:t>
            </a:r>
            <a:endParaRPr sz="2400"/>
          </a:p>
          <a:p>
            <a:pPr marL="63500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822" name="Google Shape;1822;p187"/>
          <p:cNvSpPr txBox="1"/>
          <p:nvPr/>
        </p:nvSpPr>
        <p:spPr>
          <a:xfrm>
            <a:off x="1130392" y="1213490"/>
            <a:ext cx="3024600" cy="3417600"/>
          </a:xfrm>
          <a:prstGeom prst="rect">
            <a:avLst/>
          </a:prstGeom>
          <a:solidFill>
            <a:srgbClr val="F7CAA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6350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1575"/>
              <a:buFont typeface="Arial"/>
              <a:buNone/>
            </a:pP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41246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zh-HK" sz="44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本科知識</a:t>
            </a: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1575"/>
              <a:buFont typeface="Arial"/>
              <a:buNone/>
            </a:pP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41246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zh-HK" sz="44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教學法</a:t>
            </a: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1575"/>
              <a:buFont typeface="Arial"/>
              <a:buNone/>
            </a:pP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41246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zh-HK" sz="44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提問與回饋</a:t>
            </a: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1575"/>
              <a:buFont typeface="Arial"/>
              <a:buNone/>
            </a:pP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41246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zh-HK" sz="44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課堂結構</a:t>
            </a: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1575"/>
              <a:buFont typeface="Arial"/>
              <a:buNone/>
            </a:pP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41246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zh-HK" sz="44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課堂活動</a:t>
            </a: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1575"/>
              <a:buFont typeface="Arial"/>
              <a:buNone/>
            </a:pP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41246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zh-HK" sz="44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課堂氣氛</a:t>
            </a:r>
            <a:endParaRPr sz="441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00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00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5000" marR="0" lvl="0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00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23" name="Google Shape;1823;p1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2988" y="4643438"/>
            <a:ext cx="2677594" cy="2100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4" name="Google Shape;1824;p18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160526" y="4411775"/>
            <a:ext cx="2190000" cy="22410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25" name="Google Shape;1825;p187"/>
          <p:cNvSpPr/>
          <p:nvPr/>
        </p:nvSpPr>
        <p:spPr>
          <a:xfrm>
            <a:off x="2543739" y="5009497"/>
            <a:ext cx="3283956" cy="1504224"/>
          </a:xfrm>
          <a:prstGeom prst="cloud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HK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聚焦於教師與課堂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6" name="Google Shape;1826;p187"/>
          <p:cNvSpPr/>
          <p:nvPr/>
        </p:nvSpPr>
        <p:spPr>
          <a:xfrm>
            <a:off x="6155500" y="4631096"/>
            <a:ext cx="3283956" cy="1504224"/>
          </a:xfrm>
          <a:prstGeom prst="cloud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HK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聚焦於學習成果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7" name="Google Shape;1827;p187"/>
          <p:cNvSpPr/>
          <p:nvPr/>
        </p:nvSpPr>
        <p:spPr>
          <a:xfrm>
            <a:off x="5470025" y="1259715"/>
            <a:ext cx="5575500" cy="3035700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8" name="Google Shape;1828;p187"/>
          <p:cNvSpPr/>
          <p:nvPr/>
        </p:nvSpPr>
        <p:spPr>
          <a:xfrm>
            <a:off x="4433450" y="2258300"/>
            <a:ext cx="774000" cy="969900"/>
          </a:xfrm>
          <a:prstGeom prst="mathPlus">
            <a:avLst>
              <a:gd name="adj1" fmla="val 2352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" name="Google Shape;1833;p18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385623"/>
              </a:buClr>
              <a:buSzPts val="3200"/>
              <a:buFont typeface="Arial"/>
              <a:buNone/>
            </a:pPr>
            <a:r>
              <a:rPr lang="zh-HK" sz="3200" b="1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反思4：在校推行課堂學習研究</a:t>
            </a:r>
            <a:endParaRPr sz="1400" b="1">
              <a:solidFill>
                <a:srgbClr val="38562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834" name="Google Shape;1834;p188"/>
          <p:cNvSpPr txBox="1">
            <a:spLocks noGrp="1"/>
          </p:cNvSpPr>
          <p:nvPr>
            <p:ph type="body" idx="1"/>
          </p:nvPr>
        </p:nvSpPr>
        <p:spPr>
          <a:xfrm>
            <a:off x="927625" y="1929950"/>
            <a:ext cx="10515600" cy="20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34327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zh-HK"/>
              <a:t>每學年在值得研究的課題作課堂研究，累積教學資源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457200" lvl="0" indent="-334327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zh-HK"/>
              <a:t>由種子老師開始科內課堂研究，再延展跨科觀課，推廣課堂研究文化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835" name="Google Shape;1835;p1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4599" y="4180575"/>
            <a:ext cx="1085850" cy="12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6" name="Google Shape;1836;p188"/>
          <p:cNvSpPr/>
          <p:nvPr/>
        </p:nvSpPr>
        <p:spPr>
          <a:xfrm>
            <a:off x="2633851" y="4027975"/>
            <a:ext cx="7941600" cy="1879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HK" sz="2400" b="0" i="0" u="none" strike="noStrike" cap="none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各科未必能夠做到完整的行動研究，但老師能帶著以上提及的「眼鏡」及「精神」觀課，以改善教學效能。</a:t>
            </a:r>
            <a:endParaRPr sz="2400" b="0" i="0" u="none" strike="noStrike" cap="none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1" name="Google Shape;1841;p189"/>
          <p:cNvSpPr/>
          <p:nvPr/>
        </p:nvSpPr>
        <p:spPr>
          <a:xfrm>
            <a:off x="6240463" y="5467351"/>
            <a:ext cx="1727200" cy="11144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檢討學習成效(後測、學生訪談) </a:t>
            </a: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(V1)</a:t>
            </a: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42" name="Google Shape;1842;p189"/>
          <p:cNvSpPr/>
          <p:nvPr/>
        </p:nvSpPr>
        <p:spPr>
          <a:xfrm rot="10800000">
            <a:off x="8162925" y="5946776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3" name="Google Shape;1843;p189"/>
          <p:cNvSpPr/>
          <p:nvPr/>
        </p:nvSpPr>
        <p:spPr>
          <a:xfrm>
            <a:off x="2157414" y="550864"/>
            <a:ext cx="1368425" cy="112553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選擇研究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的課題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44" name="Google Shape;1844;p189"/>
          <p:cNvSpPr/>
          <p:nvPr/>
        </p:nvSpPr>
        <p:spPr>
          <a:xfrm>
            <a:off x="8615364" y="550864"/>
            <a:ext cx="1368425" cy="112553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Arial"/>
                <a:ea typeface="Arial"/>
                <a:cs typeface="Arial"/>
                <a:sym typeface="Arial"/>
              </a:rPr>
              <a:t>確認學習內容及其關鍵特徵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45" name="Google Shape;1845;p189"/>
          <p:cNvSpPr/>
          <p:nvPr/>
        </p:nvSpPr>
        <p:spPr>
          <a:xfrm>
            <a:off x="8058150" y="1160464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6" name="Google Shape;1846;p189"/>
          <p:cNvSpPr/>
          <p:nvPr/>
        </p:nvSpPr>
        <p:spPr>
          <a:xfrm>
            <a:off x="8683626" y="2921000"/>
            <a:ext cx="1368425" cy="11938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教學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設計 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(V2, V3)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47" name="Google Shape;1847;p189"/>
          <p:cNvSpPr/>
          <p:nvPr/>
        </p:nvSpPr>
        <p:spPr>
          <a:xfrm rot="5400000">
            <a:off x="9306720" y="2302670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8" name="Google Shape;1848;p189"/>
          <p:cNvSpPr/>
          <p:nvPr/>
        </p:nvSpPr>
        <p:spPr>
          <a:xfrm>
            <a:off x="8759826" y="5270500"/>
            <a:ext cx="1368425" cy="111125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教學實踐、觀課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(V1, 2, 3)</a:t>
            </a: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49" name="Google Shape;1849;p189"/>
          <p:cNvSpPr/>
          <p:nvPr/>
        </p:nvSpPr>
        <p:spPr>
          <a:xfrm rot="5400000">
            <a:off x="9382920" y="4588670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0" name="Google Shape;1850;p189"/>
          <p:cNvSpPr/>
          <p:nvPr/>
        </p:nvSpPr>
        <p:spPr>
          <a:xfrm>
            <a:off x="4086226" y="5449889"/>
            <a:ext cx="1368425" cy="113188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檢討整體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教學成效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51" name="Google Shape;1851;p189"/>
          <p:cNvSpPr/>
          <p:nvPr/>
        </p:nvSpPr>
        <p:spPr>
          <a:xfrm rot="10800000">
            <a:off x="5735639" y="5924551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2" name="Google Shape;1852;p189"/>
          <p:cNvSpPr/>
          <p:nvPr/>
        </p:nvSpPr>
        <p:spPr>
          <a:xfrm>
            <a:off x="6167439" y="511176"/>
            <a:ext cx="1728787" cy="11652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診斷學習困難 (前測、學生訪談) </a:t>
            </a: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(V1)</a:t>
            </a:r>
            <a:endParaRPr/>
          </a:p>
        </p:txBody>
      </p:sp>
      <p:sp>
        <p:nvSpPr>
          <p:cNvPr id="1853" name="Google Shape;1853;p189"/>
          <p:cNvSpPr/>
          <p:nvPr/>
        </p:nvSpPr>
        <p:spPr>
          <a:xfrm>
            <a:off x="3663950" y="1160464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4" name="Google Shape;1854;p189"/>
          <p:cNvSpPr/>
          <p:nvPr/>
        </p:nvSpPr>
        <p:spPr>
          <a:xfrm>
            <a:off x="2020889" y="5378451"/>
            <a:ext cx="1368425" cy="11271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Arial"/>
                <a:ea typeface="Arial"/>
                <a:cs typeface="Arial"/>
                <a:sym typeface="Arial"/>
              </a:rPr>
              <a:t>分享成果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6600FF"/>
                </a:solidFill>
                <a:latin typeface="Arial"/>
                <a:ea typeface="Arial"/>
                <a:cs typeface="Arial"/>
                <a:sym typeface="Arial"/>
              </a:rPr>
              <a:t>撰寫報告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C33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/>
          </a:p>
        </p:txBody>
      </p:sp>
      <p:sp>
        <p:nvSpPr>
          <p:cNvPr id="1855" name="Google Shape;1855;p189"/>
          <p:cNvSpPr/>
          <p:nvPr/>
        </p:nvSpPr>
        <p:spPr>
          <a:xfrm rot="10800000">
            <a:off x="3575050" y="5835651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6" name="Google Shape;1856;p189"/>
          <p:cNvSpPr/>
          <p:nvPr/>
        </p:nvSpPr>
        <p:spPr>
          <a:xfrm>
            <a:off x="4210051" y="555626"/>
            <a:ext cx="1368425" cy="11207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初擬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0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學習內容</a:t>
            </a:r>
            <a:endParaRPr/>
          </a:p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(V2)</a:t>
            </a:r>
            <a:endParaRPr sz="1800" b="0" i="0" u="none" strike="noStrike" cap="none">
              <a:solidFill>
                <a:srgbClr val="C0C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57" name="Google Shape;1857;p189"/>
          <p:cNvSpPr/>
          <p:nvPr/>
        </p:nvSpPr>
        <p:spPr>
          <a:xfrm>
            <a:off x="5815014" y="1165226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8" name="Google Shape;1858;p189"/>
          <p:cNvSpPr/>
          <p:nvPr/>
        </p:nvSpPr>
        <p:spPr>
          <a:xfrm>
            <a:off x="2016125" y="1916113"/>
            <a:ext cx="838200" cy="3200400"/>
          </a:xfrm>
          <a:prstGeom prst="upArrow">
            <a:avLst>
              <a:gd name="adj1" fmla="val 50000"/>
              <a:gd name="adj2" fmla="val 95455"/>
            </a:avLst>
          </a:prstGeom>
          <a:solidFill>
            <a:schemeClr val="accent1">
              <a:alpha val="49803"/>
            </a:schemeClr>
          </a:solidFill>
          <a:ln w="9525" cap="flat" cmpd="sng">
            <a:solidFill>
              <a:schemeClr val="dk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9" name="Google Shape;1859;p189"/>
          <p:cNvSpPr txBox="1"/>
          <p:nvPr/>
        </p:nvSpPr>
        <p:spPr>
          <a:xfrm rot="5400000">
            <a:off x="1035051" y="3506776"/>
            <a:ext cx="2800348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另一循環的課堂學習研究</a:t>
            </a:r>
            <a:endParaRPr/>
          </a:p>
        </p:txBody>
      </p:sp>
      <p:cxnSp>
        <p:nvCxnSpPr>
          <p:cNvPr id="1860" name="Google Shape;1860;p189"/>
          <p:cNvCxnSpPr/>
          <p:nvPr/>
        </p:nvCxnSpPr>
        <p:spPr>
          <a:xfrm>
            <a:off x="3206750" y="188913"/>
            <a:ext cx="5638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</p:cxnSp>
      <p:cxnSp>
        <p:nvCxnSpPr>
          <p:cNvPr id="1861" name="Google Shape;1861;p189"/>
          <p:cNvCxnSpPr/>
          <p:nvPr/>
        </p:nvCxnSpPr>
        <p:spPr>
          <a:xfrm rot="10800000">
            <a:off x="34353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1862" name="Google Shape;1862;p189"/>
          <p:cNvCxnSpPr/>
          <p:nvPr/>
        </p:nvCxnSpPr>
        <p:spPr>
          <a:xfrm rot="10800000">
            <a:off x="3130550" y="1763713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1863" name="Google Shape;1863;p189"/>
          <p:cNvCxnSpPr/>
          <p:nvPr/>
        </p:nvCxnSpPr>
        <p:spPr>
          <a:xfrm>
            <a:off x="73977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1864" name="Google Shape;1864;p189"/>
          <p:cNvCxnSpPr/>
          <p:nvPr/>
        </p:nvCxnSpPr>
        <p:spPr>
          <a:xfrm>
            <a:off x="88455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1865" name="Google Shape;1865;p189"/>
          <p:cNvCxnSpPr/>
          <p:nvPr/>
        </p:nvCxnSpPr>
        <p:spPr>
          <a:xfrm rot="10800000">
            <a:off x="3511550" y="188913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1866" name="Google Shape;1866;p189"/>
          <p:cNvCxnSpPr/>
          <p:nvPr/>
        </p:nvCxnSpPr>
        <p:spPr>
          <a:xfrm>
            <a:off x="7473950" y="188913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1867" name="Google Shape;1867;p189"/>
          <p:cNvCxnSpPr/>
          <p:nvPr/>
        </p:nvCxnSpPr>
        <p:spPr>
          <a:xfrm>
            <a:off x="3130550" y="2035175"/>
            <a:ext cx="5791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</p:cxnSp>
      <p:cxnSp>
        <p:nvCxnSpPr>
          <p:cNvPr id="1868" name="Google Shape;1868;p189"/>
          <p:cNvCxnSpPr/>
          <p:nvPr/>
        </p:nvCxnSpPr>
        <p:spPr>
          <a:xfrm rot="10800000">
            <a:off x="8975725" y="1763713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1869" name="Google Shape;1869;p189"/>
          <p:cNvCxnSpPr/>
          <p:nvPr/>
        </p:nvCxnSpPr>
        <p:spPr>
          <a:xfrm>
            <a:off x="69405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1870" name="Google Shape;1870;p189"/>
          <p:cNvCxnSpPr/>
          <p:nvPr/>
        </p:nvCxnSpPr>
        <p:spPr>
          <a:xfrm>
            <a:off x="51879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1871" name="Google Shape;1871;p189"/>
          <p:cNvCxnSpPr/>
          <p:nvPr/>
        </p:nvCxnSpPr>
        <p:spPr>
          <a:xfrm>
            <a:off x="3206750" y="188914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1872" name="Google Shape;1872;p189"/>
          <p:cNvCxnSpPr/>
          <p:nvPr/>
        </p:nvCxnSpPr>
        <p:spPr>
          <a:xfrm rot="10800000">
            <a:off x="52641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cxnSp>
        <p:nvCxnSpPr>
          <p:cNvPr id="1873" name="Google Shape;1873;p189"/>
          <p:cNvCxnSpPr/>
          <p:nvPr/>
        </p:nvCxnSpPr>
        <p:spPr>
          <a:xfrm rot="10800000">
            <a:off x="70167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med" len="med"/>
            <a:tailEnd type="triangle" w="med" len="med"/>
          </a:ln>
        </p:spPr>
      </p:cxnSp>
      <p:sp>
        <p:nvSpPr>
          <p:cNvPr id="1874" name="Google Shape;1874;p189"/>
          <p:cNvSpPr/>
          <p:nvPr/>
        </p:nvSpPr>
        <p:spPr>
          <a:xfrm>
            <a:off x="7947026" y="4437063"/>
            <a:ext cx="1152525" cy="64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Arial"/>
                <a:ea typeface="Arial"/>
                <a:cs typeface="Arial"/>
                <a:sym typeface="Arial"/>
              </a:rPr>
              <a:t>進行數輪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0C0"/>
              </a:buClr>
              <a:buSzPts val="1800"/>
              <a:buFont typeface="Noto Sans Symbols"/>
              <a:buNone/>
            </a:pPr>
            <a:r>
              <a:rPr lang="zh-HK" sz="1800" b="1" i="0" u="none" strike="noStrike" cap="none">
                <a:solidFill>
                  <a:srgbClr val="C0C0C0"/>
                </a:solidFill>
                <a:latin typeface="Arial"/>
                <a:ea typeface="Arial"/>
                <a:cs typeface="Arial"/>
                <a:sym typeface="Arial"/>
              </a:rPr>
              <a:t>教學實踐</a:t>
            </a:r>
            <a:endParaRPr/>
          </a:p>
        </p:txBody>
      </p:sp>
      <p:sp>
        <p:nvSpPr>
          <p:cNvPr id="1875" name="Google Shape;1875;p189"/>
          <p:cNvSpPr/>
          <p:nvPr/>
        </p:nvSpPr>
        <p:spPr>
          <a:xfrm rot="-9128421" flipH="1">
            <a:off x="7645401" y="3511551"/>
            <a:ext cx="538163" cy="1863725"/>
          </a:xfrm>
          <a:prstGeom prst="curvedRightArrow">
            <a:avLst>
              <a:gd name="adj1" fmla="val 69262"/>
              <a:gd name="adj2" fmla="val 138525"/>
              <a:gd name="adj3" fmla="val 33333"/>
            </a:avLst>
          </a:prstGeom>
          <a:solidFill>
            <a:schemeClr val="accent1">
              <a:alpha val="60784"/>
            </a:schemeClr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6" name="Google Shape;1876;p189"/>
          <p:cNvSpPr txBox="1"/>
          <p:nvPr/>
        </p:nvSpPr>
        <p:spPr>
          <a:xfrm>
            <a:off x="3810000" y="3025775"/>
            <a:ext cx="3587750" cy="64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Noto Sans Symbols"/>
              <a:buNone/>
            </a:pPr>
            <a:r>
              <a:rPr lang="zh-HK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~ 完了，謝謝﹗~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6"/>
          <p:cNvSpPr txBox="1">
            <a:spLocks noGrp="1"/>
          </p:cNvSpPr>
          <p:nvPr>
            <p:ph type="title"/>
          </p:nvPr>
        </p:nvSpPr>
        <p:spPr>
          <a:xfrm>
            <a:off x="320675" y="142492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4400"/>
              <a:buFont typeface="Calibri"/>
              <a:buNone/>
            </a:pPr>
            <a:r>
              <a:rPr lang="zh-HK" b="1">
                <a:solidFill>
                  <a:srgbClr val="385623"/>
                </a:solidFill>
              </a:rPr>
              <a:t>前測設計(中一級中文)</a:t>
            </a:r>
            <a:endParaRPr b="1">
              <a:solidFill>
                <a:srgbClr val="385623"/>
              </a:solidFill>
            </a:endParaRPr>
          </a:p>
        </p:txBody>
      </p:sp>
      <p:pic>
        <p:nvPicPr>
          <p:cNvPr id="200" name="Google Shape;200;p26"/>
          <p:cNvPicPr preferRelativeResize="0"/>
          <p:nvPr/>
        </p:nvPicPr>
        <p:blipFill rotWithShape="1">
          <a:blip r:embed="rId3">
            <a:alphaModFix/>
          </a:blip>
          <a:srcRect l="19291" t="21451" r="25126"/>
          <a:stretch/>
        </p:blipFill>
        <p:spPr>
          <a:xfrm>
            <a:off x="2422984" y="1043583"/>
            <a:ext cx="7156081" cy="521312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6"/>
          <p:cNvSpPr/>
          <p:nvPr/>
        </p:nvSpPr>
        <p:spPr>
          <a:xfrm>
            <a:off x="3824143" y="2787136"/>
            <a:ext cx="909903" cy="257006"/>
          </a:xfrm>
          <a:prstGeom prst="roundRect">
            <a:avLst>
              <a:gd name="adj" fmla="val 16667"/>
            </a:avLst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3424</Words>
  <Application>Microsoft Office PowerPoint</Application>
  <PresentationFormat>Widescreen</PresentationFormat>
  <Paragraphs>625</Paragraphs>
  <Slides>86</Slides>
  <Notes>86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95" baseType="lpstr">
      <vt:lpstr>PMingLiu</vt:lpstr>
      <vt:lpstr>Arial</vt:lpstr>
      <vt:lpstr>Microsoft JhengHei</vt:lpstr>
      <vt:lpstr>Times New Roman</vt:lpstr>
      <vt:lpstr>DFKai-SB</vt:lpstr>
      <vt:lpstr>Calibri</vt:lpstr>
      <vt:lpstr>Arial</vt:lpstr>
      <vt:lpstr>Noto Sans Symbols</vt:lpstr>
      <vt:lpstr>Office 佈景主題</vt:lpstr>
      <vt:lpstr>語文組</vt:lpstr>
      <vt:lpstr>PowerPoint Presentation</vt:lpstr>
      <vt:lpstr>PowerPoint Presentation</vt:lpstr>
      <vt:lpstr>   1.班別背景及特性</vt:lpstr>
      <vt:lpstr>   2.研究原因</vt:lpstr>
      <vt:lpstr>PowerPoint Presentation</vt:lpstr>
      <vt:lpstr>初擬各級學習內容 / Revised Tentative Object of learning</vt:lpstr>
      <vt:lpstr>初擬關鍵特徵 / Tentative Critical Features：</vt:lpstr>
      <vt:lpstr>前測設計(中一級中文)</vt:lpstr>
      <vt:lpstr>PowerPoint Presentation</vt:lpstr>
      <vt:lpstr>評估量表</vt:lpstr>
      <vt:lpstr>訪談題目</vt:lpstr>
      <vt:lpstr>前測設計（中五級中文）： 段落續寫</vt:lpstr>
      <vt:lpstr>PowerPoint Presentation</vt:lpstr>
      <vt:lpstr>PowerPoint Presentation</vt:lpstr>
      <vt:lpstr>PowerPoint Presentation</vt:lpstr>
      <vt:lpstr>根據文中的事件/場景抒發感受</vt:lpstr>
      <vt:lpstr>評分量表一 (針對CF1及CF2）</vt:lpstr>
      <vt:lpstr>評分量表二 (針對CF1、CF2及CF3） </vt:lpstr>
      <vt:lpstr>任務一結果分析</vt:lpstr>
      <vt:lpstr>PowerPoint Presentation</vt:lpstr>
      <vt:lpstr>前測及訪談後的反思</vt:lpstr>
      <vt:lpstr>確定學習內容：  文章寫出感受及體會  確定關鍵特徵：</vt:lpstr>
      <vt:lpstr>PowerPoint Presentation</vt:lpstr>
      <vt:lpstr>教學設計(中五級中國語文)</vt:lpstr>
      <vt:lpstr>教學流程</vt:lpstr>
      <vt:lpstr>PowerPoint Presentation</vt:lpstr>
      <vt:lpstr>PowerPoint Presentation</vt:lpstr>
      <vt:lpstr>教學設計及變易圖式的運用</vt:lpstr>
      <vt:lpstr>變易圖式的運用(中五級中國語文)</vt:lpstr>
      <vt:lpstr>PowerPoint Presentation</vt:lpstr>
      <vt:lpstr>PowerPoint Presentation</vt:lpstr>
      <vt:lpstr>PowerPoint Presentation</vt:lpstr>
      <vt:lpstr>PowerPoint Presentation</vt:lpstr>
      <vt:lpstr>分輪的教學實踐</vt:lpstr>
      <vt:lpstr>第一輪教學實踐</vt:lpstr>
      <vt:lpstr>4）課堂改善建議 </vt:lpstr>
      <vt:lpstr>課堂背景     學習內容  關鍵特徵  </vt:lpstr>
      <vt:lpstr>（一）精準的學習內容及關鍵特徵 </vt:lpstr>
      <vt:lpstr>（二）變易理論的應用</vt:lpstr>
      <vt:lpstr>1. 表現方式不同，效果大大不同</vt:lpstr>
      <vt:lpstr>PowerPoint Presentation</vt:lpstr>
      <vt:lpstr>（三）教學編排：課堂的「輕」與「重」 </vt:lpstr>
      <vt:lpstr>（三）教學編排：課堂的「先」與「後」 </vt:lpstr>
      <vt:lpstr>PowerPoint Presentation</vt:lpstr>
      <vt:lpstr>（四）教師角色：澄清概念，引導學生 </vt:lpstr>
      <vt:lpstr>PowerPoint Presentation</vt:lpstr>
      <vt:lpstr>PowerPoint Presentation</vt:lpstr>
      <vt:lpstr>中高能力： （前測）體會較特別，稍見深刻 （後測）內容與前測相似</vt:lpstr>
      <vt:lpstr>第一輪教學實踐：學生表現</vt:lpstr>
      <vt:lpstr>第一輪實踐檢討建議</vt:lpstr>
      <vt:lpstr>第二輪教學實踐</vt:lpstr>
      <vt:lpstr>學習內容及關鍵特徵</vt:lpstr>
      <vt:lpstr>課堂修改(一)引入：開門見山</vt:lpstr>
      <vt:lpstr>PowerPoint Presentation</vt:lpstr>
      <vt:lpstr>課堂修改(二) 加入閱讀時間</vt:lpstr>
      <vt:lpstr>變易圖式設計</vt:lpstr>
      <vt:lpstr>PowerPoint Presentation</vt:lpstr>
      <vt:lpstr>教學片段</vt:lpstr>
      <vt:lpstr>PowerPoint Presentation</vt:lpstr>
      <vt:lpstr>找出不同感受及體會</vt:lpstr>
      <vt:lpstr>後測分析</vt:lpstr>
      <vt:lpstr>PowerPoint Presentation</vt:lpstr>
      <vt:lpstr>任務一結果分析</vt:lpstr>
      <vt:lpstr>PowerPoint Presentation</vt:lpstr>
      <vt:lpstr>訪談：「感受」和「體會」的意思</vt:lpstr>
      <vt:lpstr>任務二結果分析</vt:lpstr>
      <vt:lpstr>訪談：比較以往課堂</vt:lpstr>
      <vt:lpstr>後測及訪談啟示</vt:lpstr>
      <vt:lpstr>評課意見</vt:lpstr>
      <vt:lpstr>評課意見</vt:lpstr>
      <vt:lpstr>PowerPoint Presentation</vt:lpstr>
      <vt:lpstr>PowerPoint Presentation</vt:lpstr>
      <vt:lpstr>修改後</vt:lpstr>
      <vt:lpstr>下一個教學循環建議修訂</vt:lpstr>
      <vt:lpstr>下一個教學循環建議修訂（一）</vt:lpstr>
      <vt:lpstr>下一個教學循環建議修訂（二） </vt:lpstr>
      <vt:lpstr>PowerPoint Presentation</vt:lpstr>
      <vt:lpstr>反思1: 學生訪談的啟示</vt:lpstr>
      <vt:lpstr>1.3 老師的預期與學生真正認知的落差</vt:lpstr>
      <vt:lpstr>反思2：課堂設計（指導教學的原則VS教學法）</vt:lpstr>
      <vt:lpstr>PowerPoint Presentation</vt:lpstr>
      <vt:lpstr>以「變易理論」作為指導教學設計的步驟</vt:lpstr>
      <vt:lpstr>反思3：本科觀課及跨科觀課的焦點</vt:lpstr>
      <vt:lpstr>反思4：在校推行課堂學習研究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語文組</dc:title>
  <dc:creator>Vivien Kwok</dc:creator>
  <cp:lastModifiedBy>CHAN, Chun Leung [CELT]</cp:lastModifiedBy>
  <cp:revision>6</cp:revision>
  <dcterms:modified xsi:type="dcterms:W3CDTF">2023-09-14T07:27:58Z</dcterms:modified>
</cp:coreProperties>
</file>