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72" r:id="rId5"/>
    <p:sldId id="258" r:id="rId6"/>
    <p:sldId id="259" r:id="rId7"/>
    <p:sldId id="260" r:id="rId8"/>
    <p:sldId id="261" r:id="rId9"/>
    <p:sldId id="262" r:id="rId10"/>
    <p:sldId id="263" r:id="rId11"/>
    <p:sldId id="280" r:id="rId12"/>
    <p:sldId id="281" r:id="rId13"/>
    <p:sldId id="283" r:id="rId14"/>
    <p:sldId id="264" r:id="rId15"/>
    <p:sldId id="279" r:id="rId16"/>
    <p:sldId id="282" r:id="rId17"/>
    <p:sldId id="265" r:id="rId18"/>
    <p:sldId id="266" r:id="rId19"/>
    <p:sldId id="268" r:id="rId20"/>
    <p:sldId id="269" r:id="rId21"/>
    <p:sldId id="273" r:id="rId22"/>
    <p:sldId id="271" r:id="rId23"/>
    <p:sldId id="277" r:id="rId24"/>
    <p:sldId id="275" r:id="rId25"/>
    <p:sldId id="274" r:id="rId26"/>
    <p:sldId id="276" r:id="rId27"/>
    <p:sldId id="284" r:id="rId28"/>
    <p:sldId id="278" r:id="rId29"/>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0" autoAdjust="0"/>
    <p:restoredTop sz="94660"/>
  </p:normalViewPr>
  <p:slideViewPr>
    <p:cSldViewPr snapToGrid="0">
      <p:cViewPr varScale="1">
        <p:scale>
          <a:sx n="105" d="100"/>
          <a:sy n="105" d="100"/>
        </p:scale>
        <p:origin x="14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441E9A-ED2D-405D-BE5B-783BA05981C7}" type="datetimeFigureOut">
              <a:rPr lang="zh-TW" altLang="en-US" smtClean="0"/>
              <a:t>2022/7/15</a:t>
            </a:fld>
            <a:endParaRPr lang="zh-TW"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5F3A73-B6A5-4F53-9C45-3DC3A834E549}" type="slidenum">
              <a:rPr lang="zh-TW" altLang="en-US" smtClean="0"/>
              <a:t>‹#›</a:t>
            </a:fld>
            <a:endParaRPr lang="zh-TW" altLang="en-US"/>
          </a:p>
        </p:txBody>
      </p:sp>
    </p:spTree>
    <p:extLst>
      <p:ext uri="{BB962C8B-B14F-4D97-AF65-F5344CB8AC3E}">
        <p14:creationId xmlns:p14="http://schemas.microsoft.com/office/powerpoint/2010/main" val="4174765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11a1cf4e4d1_5_174:notes"/>
          <p:cNvSpPr txBox="1">
            <a:spLocks noGrp="1"/>
          </p:cNvSpPr>
          <p:nvPr>
            <p:ph type="body" idx="1"/>
          </p:nvPr>
        </p:nvSpPr>
        <p:spPr>
          <a:xfrm>
            <a:off x="680700" y="4721175"/>
            <a:ext cx="5445750" cy="44726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 name="Google Shape;85;g11a1cf4e4d1_5_174:notes"/>
          <p:cNvSpPr>
            <a:spLocks noGrp="1" noRot="1" noChangeAspect="1"/>
          </p:cNvSpPr>
          <p:nvPr>
            <p:ph type="sldImg" idx="2"/>
          </p:nvPr>
        </p:nvSpPr>
        <p:spPr>
          <a:xfrm>
            <a:off x="93663" y="746125"/>
            <a:ext cx="6621462"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5770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TW"/>
              <a:t>Click to edit Master title style</a:t>
            </a:r>
            <a:endParaRPr lang="zh-TW"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TW"/>
              <a:t>Click to edit Master subtitle style</a:t>
            </a:r>
            <a:endParaRPr lang="zh-TW" altLang="en-US"/>
          </a:p>
        </p:txBody>
      </p:sp>
      <p:sp>
        <p:nvSpPr>
          <p:cNvPr id="4" name="Date Placeholder 3"/>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194376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zh-TW" altLang="en-US"/>
          </a:p>
        </p:txBody>
      </p:sp>
      <p:sp>
        <p:nvSpPr>
          <p:cNvPr id="3" name="Vertical Text Placeholder 2"/>
          <p:cNvSpPr>
            <a:spLocks noGrp="1"/>
          </p:cNvSpPr>
          <p:nvPr>
            <p:ph type="body" orient="vert" idx="1"/>
          </p:nvPr>
        </p:nvSpPr>
        <p:spPr/>
        <p:txBody>
          <a:bodyPr vert="eaVert"/>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Date Placeholder 3"/>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2044614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TW"/>
              <a:t>Click to edit Master title style</a:t>
            </a:r>
            <a:endParaRPr lang="zh-TW"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Date Placeholder 3"/>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29180161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3"/>
        <p:cNvGrpSpPr/>
        <p:nvPr/>
      </p:nvGrpSpPr>
      <p:grpSpPr>
        <a:xfrm>
          <a:off x="0" y="0"/>
          <a:ext cx="0" cy="0"/>
          <a:chOff x="0" y="0"/>
          <a:chExt cx="0" cy="0"/>
        </a:xfrm>
      </p:grpSpPr>
      <p:sp>
        <p:nvSpPr>
          <p:cNvPr id="14" name="Google Shape;14;g11a1cf4e4d1_45_249"/>
          <p:cNvSpPr txBox="1">
            <a:spLocks noGrp="1"/>
          </p:cNvSpPr>
          <p:nvPr>
            <p:ph type="ctrTitle"/>
          </p:nvPr>
        </p:nvSpPr>
        <p:spPr>
          <a:xfrm>
            <a:off x="415611" y="992767"/>
            <a:ext cx="11360800" cy="273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5" name="Google Shape;15;g11a1cf4e4d1_45_249"/>
          <p:cNvSpPr txBox="1">
            <a:spLocks noGrp="1"/>
          </p:cNvSpPr>
          <p:nvPr>
            <p:ph type="subTitle" idx="1"/>
          </p:nvPr>
        </p:nvSpPr>
        <p:spPr>
          <a:xfrm>
            <a:off x="415600" y="3778833"/>
            <a:ext cx="11360800" cy="1056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6" name="Google Shape;16;g11a1cf4e4d1_45_249"/>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3241664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g11a1cf4e4d1_45_253"/>
          <p:cNvSpPr txBox="1">
            <a:spLocks noGrp="1"/>
          </p:cNvSpPr>
          <p:nvPr>
            <p:ph type="title"/>
          </p:nvPr>
        </p:nvSpPr>
        <p:spPr>
          <a:xfrm>
            <a:off x="415600" y="2867800"/>
            <a:ext cx="11360800" cy="11223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g11a1cf4e4d1_45_253"/>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7421629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g11a1cf4e4d1_45_256"/>
          <p:cNvSpPr txBox="1">
            <a:spLocks noGrp="1"/>
          </p:cNvSpPr>
          <p:nvPr>
            <p:ph type="title"/>
          </p:nvPr>
        </p:nvSpPr>
        <p:spPr>
          <a:xfrm>
            <a:off x="415600" y="593367"/>
            <a:ext cx="113608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g11a1cf4e4d1_45_256"/>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3" name="Google Shape;23;g11a1cf4e4d1_45_256"/>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556974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g11a1cf4e4d1_45_260"/>
          <p:cNvSpPr txBox="1">
            <a:spLocks noGrp="1"/>
          </p:cNvSpPr>
          <p:nvPr>
            <p:ph type="title"/>
          </p:nvPr>
        </p:nvSpPr>
        <p:spPr>
          <a:xfrm>
            <a:off x="415600" y="593367"/>
            <a:ext cx="113608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6" name="Google Shape;26;g11a1cf4e4d1_45_260"/>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7" name="Google Shape;27;g11a1cf4e4d1_45_260"/>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g11a1cf4e4d1_45_260"/>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3078910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9"/>
        <p:cNvGrpSpPr/>
        <p:nvPr/>
      </p:nvGrpSpPr>
      <p:grpSpPr>
        <a:xfrm>
          <a:off x="0" y="0"/>
          <a:ext cx="0" cy="0"/>
          <a:chOff x="0" y="0"/>
          <a:chExt cx="0" cy="0"/>
        </a:xfrm>
      </p:grpSpPr>
      <p:sp>
        <p:nvSpPr>
          <p:cNvPr id="30" name="Google Shape;30;g11a1cf4e4d1_45_265"/>
          <p:cNvSpPr txBox="1">
            <a:spLocks noGrp="1"/>
          </p:cNvSpPr>
          <p:nvPr>
            <p:ph type="title"/>
          </p:nvPr>
        </p:nvSpPr>
        <p:spPr>
          <a:xfrm>
            <a:off x="415600" y="593367"/>
            <a:ext cx="113608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1" name="Google Shape;31;g11a1cf4e4d1_45_265"/>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2479617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2"/>
        <p:cNvGrpSpPr/>
        <p:nvPr/>
      </p:nvGrpSpPr>
      <p:grpSpPr>
        <a:xfrm>
          <a:off x="0" y="0"/>
          <a:ext cx="0" cy="0"/>
          <a:chOff x="0" y="0"/>
          <a:chExt cx="0" cy="0"/>
        </a:xfrm>
      </p:grpSpPr>
      <p:sp>
        <p:nvSpPr>
          <p:cNvPr id="33" name="Google Shape;33;g11a1cf4e4d1_45_268"/>
          <p:cNvSpPr txBox="1">
            <a:spLocks noGrp="1"/>
          </p:cNvSpPr>
          <p:nvPr>
            <p:ph type="title"/>
          </p:nvPr>
        </p:nvSpPr>
        <p:spPr>
          <a:xfrm>
            <a:off x="415600" y="740800"/>
            <a:ext cx="3744000" cy="1007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4" name="Google Shape;34;g11a1cf4e4d1_45_268"/>
          <p:cNvSpPr txBox="1">
            <a:spLocks noGrp="1"/>
          </p:cNvSpPr>
          <p:nvPr>
            <p:ph type="body" idx="1"/>
          </p:nvPr>
        </p:nvSpPr>
        <p:spPr>
          <a:xfrm>
            <a:off x="415600" y="1852800"/>
            <a:ext cx="3744000" cy="4239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5" name="Google Shape;35;g11a1cf4e4d1_45_268"/>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12692672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6"/>
        <p:cNvGrpSpPr/>
        <p:nvPr/>
      </p:nvGrpSpPr>
      <p:grpSpPr>
        <a:xfrm>
          <a:off x="0" y="0"/>
          <a:ext cx="0" cy="0"/>
          <a:chOff x="0" y="0"/>
          <a:chExt cx="0" cy="0"/>
        </a:xfrm>
      </p:grpSpPr>
      <p:sp>
        <p:nvSpPr>
          <p:cNvPr id="37" name="Google Shape;37;g11a1cf4e4d1_45_272"/>
          <p:cNvSpPr txBox="1">
            <a:spLocks noGrp="1"/>
          </p:cNvSpPr>
          <p:nvPr>
            <p:ph type="title"/>
          </p:nvPr>
        </p:nvSpPr>
        <p:spPr>
          <a:xfrm>
            <a:off x="653667" y="600200"/>
            <a:ext cx="8490400" cy="54543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8" name="Google Shape;38;g11a1cf4e4d1_45_272"/>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953911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9"/>
        <p:cNvGrpSpPr/>
        <p:nvPr/>
      </p:nvGrpSpPr>
      <p:grpSpPr>
        <a:xfrm>
          <a:off x="0" y="0"/>
          <a:ext cx="0" cy="0"/>
          <a:chOff x="0" y="0"/>
          <a:chExt cx="0" cy="0"/>
        </a:xfrm>
      </p:grpSpPr>
      <p:sp>
        <p:nvSpPr>
          <p:cNvPr id="40" name="Google Shape;40;g11a1cf4e4d1_45_275"/>
          <p:cNvSpPr/>
          <p:nvPr/>
        </p:nvSpPr>
        <p:spPr>
          <a:xfrm>
            <a:off x="6096000" y="-167"/>
            <a:ext cx="6096000" cy="68580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41;g11a1cf4e4d1_45_275"/>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2" name="Google Shape;42;g11a1cf4e4d1_45_275"/>
          <p:cNvSpPr txBox="1">
            <a:spLocks noGrp="1"/>
          </p:cNvSpPr>
          <p:nvPr>
            <p:ph type="subTitle" idx="1"/>
          </p:nvPr>
        </p:nvSpPr>
        <p:spPr>
          <a:xfrm>
            <a:off x="354000" y="3737433"/>
            <a:ext cx="5393600" cy="16467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3" name="Google Shape;43;g11a1cf4e4d1_45_275"/>
          <p:cNvSpPr txBox="1">
            <a:spLocks noGrp="1"/>
          </p:cNvSpPr>
          <p:nvPr>
            <p:ph type="body" idx="2"/>
          </p:nvPr>
        </p:nvSpPr>
        <p:spPr>
          <a:xfrm>
            <a:off x="6586000" y="965433"/>
            <a:ext cx="5116000" cy="49269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4" name="Google Shape;44;g11a1cf4e4d1_45_275"/>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2185792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zh-TW" altLang="en-US"/>
          </a:p>
        </p:txBody>
      </p:sp>
      <p:sp>
        <p:nvSpPr>
          <p:cNvPr id="3" name="Content Placeholder 2"/>
          <p:cNvSpPr>
            <a:spLocks noGrp="1"/>
          </p:cNvSpPr>
          <p:nvPr>
            <p:ph idx="1"/>
          </p:nvPr>
        </p:nvSpPr>
        <p:spPr/>
        <p:txBody>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Date Placeholder 3"/>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28950273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5"/>
        <p:cNvGrpSpPr/>
        <p:nvPr/>
      </p:nvGrpSpPr>
      <p:grpSpPr>
        <a:xfrm>
          <a:off x="0" y="0"/>
          <a:ext cx="0" cy="0"/>
          <a:chOff x="0" y="0"/>
          <a:chExt cx="0" cy="0"/>
        </a:xfrm>
      </p:grpSpPr>
      <p:sp>
        <p:nvSpPr>
          <p:cNvPr id="46" name="Google Shape;46;g11a1cf4e4d1_45_281"/>
          <p:cNvSpPr txBox="1">
            <a:spLocks noGrp="1"/>
          </p:cNvSpPr>
          <p:nvPr>
            <p:ph type="body" idx="1"/>
          </p:nvPr>
        </p:nvSpPr>
        <p:spPr>
          <a:xfrm>
            <a:off x="415600" y="5640767"/>
            <a:ext cx="7998400" cy="8067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7" name="Google Shape;47;g11a1cf4e4d1_45_281"/>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32325687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8"/>
        <p:cNvGrpSpPr/>
        <p:nvPr/>
      </p:nvGrpSpPr>
      <p:grpSpPr>
        <a:xfrm>
          <a:off x="0" y="0"/>
          <a:ext cx="0" cy="0"/>
          <a:chOff x="0" y="0"/>
          <a:chExt cx="0" cy="0"/>
        </a:xfrm>
      </p:grpSpPr>
      <p:sp>
        <p:nvSpPr>
          <p:cNvPr id="49" name="Google Shape;49;g11a1cf4e4d1_45_284"/>
          <p:cNvSpPr txBox="1">
            <a:spLocks noGrp="1"/>
          </p:cNvSpPr>
          <p:nvPr>
            <p:ph type="title" hasCustomPrompt="1"/>
          </p:nvPr>
        </p:nvSpPr>
        <p:spPr>
          <a:xfrm>
            <a:off x="415600" y="1474833"/>
            <a:ext cx="11360800" cy="26181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g11a1cf4e4d1_45_284"/>
          <p:cNvSpPr txBox="1">
            <a:spLocks noGrp="1"/>
          </p:cNvSpPr>
          <p:nvPr>
            <p:ph type="body" idx="1"/>
          </p:nvPr>
        </p:nvSpPr>
        <p:spPr>
          <a:xfrm>
            <a:off x="415600" y="4202967"/>
            <a:ext cx="11360800" cy="1734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1" name="Google Shape;51;g11a1cf4e4d1_45_284"/>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14860950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
        <p:cNvGrpSpPr/>
        <p:nvPr/>
      </p:nvGrpSpPr>
      <p:grpSpPr>
        <a:xfrm>
          <a:off x="0" y="0"/>
          <a:ext cx="0" cy="0"/>
          <a:chOff x="0" y="0"/>
          <a:chExt cx="0" cy="0"/>
        </a:xfrm>
      </p:grpSpPr>
      <p:sp>
        <p:nvSpPr>
          <p:cNvPr id="53" name="Google Shape;53;g11a1cf4e4d1_45_288"/>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4144332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54"/>
        <p:cNvGrpSpPr/>
        <p:nvPr/>
      </p:nvGrpSpPr>
      <p:grpSpPr>
        <a:xfrm>
          <a:off x="0" y="0"/>
          <a:ext cx="0" cy="0"/>
          <a:chOff x="0" y="0"/>
          <a:chExt cx="0" cy="0"/>
        </a:xfrm>
      </p:grpSpPr>
      <p:sp>
        <p:nvSpPr>
          <p:cNvPr id="55" name="Google Shape;55;g11a1cf4e4d1_45_290"/>
          <p:cNvSpPr txBox="1">
            <a:spLocks noGrp="1"/>
          </p:cNvSpPr>
          <p:nvPr>
            <p:ph type="title"/>
          </p:nvPr>
        </p:nvSpPr>
        <p:spPr>
          <a:xfrm>
            <a:off x="838200" y="365126"/>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 name="Google Shape;56;g11a1cf4e4d1_45_290"/>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57" name="Google Shape;57;g11a1cf4e4d1_45_290"/>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58" name="Google Shape;58;g11a1cf4e4d1_45_29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buClr>
                <a:srgbClr val="000000"/>
              </a:buClr>
            </a:pPr>
            <a:endParaRPr lang="zh-TW" altLang="en-US" sz="1400" kern="0">
              <a:solidFill>
                <a:srgbClr val="000000"/>
              </a:solidFill>
              <a:cs typeface="Arial"/>
              <a:sym typeface="Arial"/>
            </a:endParaRPr>
          </a:p>
        </p:txBody>
      </p:sp>
      <p:sp>
        <p:nvSpPr>
          <p:cNvPr id="59" name="Google Shape;59;g11a1cf4e4d1_45_290"/>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buClr>
                <a:srgbClr val="000000"/>
              </a:buClr>
            </a:pPr>
            <a:endParaRPr lang="zh-TW" altLang="en-US" sz="1400" kern="0">
              <a:solidFill>
                <a:srgbClr val="000000"/>
              </a:solidFill>
              <a:cs typeface="Arial"/>
              <a:sym typeface="Arial"/>
            </a:endParaRPr>
          </a:p>
        </p:txBody>
      </p:sp>
      <p:sp>
        <p:nvSpPr>
          <p:cNvPr id="60" name="Google Shape;60;g11a1cf4e4d1_45_290"/>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2715977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able" type="tbl">
  <p:cSld name="Title and Table">
    <p:spTree>
      <p:nvGrpSpPr>
        <p:cNvPr id="1" name="Shape 61"/>
        <p:cNvGrpSpPr/>
        <p:nvPr/>
      </p:nvGrpSpPr>
      <p:grpSpPr>
        <a:xfrm>
          <a:off x="0" y="0"/>
          <a:ext cx="0" cy="0"/>
          <a:chOff x="0" y="0"/>
          <a:chExt cx="0" cy="0"/>
        </a:xfrm>
      </p:grpSpPr>
      <p:sp>
        <p:nvSpPr>
          <p:cNvPr id="62" name="Google Shape;62;g11a1cf4e4d1_45_297"/>
          <p:cNvSpPr txBox="1">
            <a:spLocks noGrp="1"/>
          </p:cNvSpPr>
          <p:nvPr>
            <p:ph type="title"/>
          </p:nvPr>
        </p:nvSpPr>
        <p:spPr>
          <a:xfrm>
            <a:off x="402167" y="228600"/>
            <a:ext cx="11387600" cy="11430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g11a1cf4e4d1_45_297"/>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buClr>
                <a:srgbClr val="000000"/>
              </a:buClr>
            </a:pPr>
            <a:endParaRPr lang="zh-TW" altLang="en-US" sz="1400" kern="0">
              <a:solidFill>
                <a:srgbClr val="000000"/>
              </a:solidFill>
              <a:cs typeface="Arial"/>
              <a:sym typeface="Arial"/>
            </a:endParaRPr>
          </a:p>
        </p:txBody>
      </p:sp>
      <p:sp>
        <p:nvSpPr>
          <p:cNvPr id="64" name="Google Shape;64;g11a1cf4e4d1_45_297"/>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buClr>
                <a:srgbClr val="000000"/>
              </a:buClr>
            </a:pPr>
            <a:endParaRPr lang="zh-TW" altLang="en-US" sz="1400" kern="0">
              <a:solidFill>
                <a:srgbClr val="000000"/>
              </a:solidFill>
              <a:cs typeface="Arial"/>
              <a:sym typeface="Arial"/>
            </a:endParaRPr>
          </a:p>
        </p:txBody>
      </p:sp>
      <p:sp>
        <p:nvSpPr>
          <p:cNvPr id="65" name="Google Shape;65;g11a1cf4e4d1_45_297"/>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rmAutofit/>
          </a:bodyPr>
          <a:lstStyle>
            <a:lvl1pPr marL="0" lvl="0" indent="0" algn="r" rtl="0">
              <a:spcBef>
                <a:spcPts val="0"/>
              </a:spcBef>
              <a:buNone/>
              <a:defRPr sz="1200">
                <a:solidFill>
                  <a:srgbClr val="888888"/>
                </a:solidFill>
                <a:latin typeface="Calibri"/>
                <a:ea typeface="Calibri"/>
                <a:cs typeface="Calibri"/>
                <a:sym typeface="Calibri"/>
              </a:defRPr>
            </a:lvl1pPr>
            <a:lvl2pPr marL="0" lvl="1" indent="0" algn="r" rtl="0">
              <a:spcBef>
                <a:spcPts val="0"/>
              </a:spcBef>
              <a:buNone/>
              <a:defRPr sz="1200">
                <a:solidFill>
                  <a:srgbClr val="888888"/>
                </a:solidFill>
                <a:latin typeface="Calibri"/>
                <a:ea typeface="Calibri"/>
                <a:cs typeface="Calibri"/>
                <a:sym typeface="Calibri"/>
              </a:defRPr>
            </a:lvl2pPr>
            <a:lvl3pPr marL="0" lvl="2" indent="0" algn="r" rtl="0">
              <a:spcBef>
                <a:spcPts val="0"/>
              </a:spcBef>
              <a:buNone/>
              <a:defRPr sz="1200">
                <a:solidFill>
                  <a:srgbClr val="888888"/>
                </a:solidFill>
                <a:latin typeface="Calibri"/>
                <a:ea typeface="Calibri"/>
                <a:cs typeface="Calibri"/>
                <a:sym typeface="Calibri"/>
              </a:defRPr>
            </a:lvl3pPr>
            <a:lvl4pPr marL="0" lvl="3" indent="0" algn="r" rtl="0">
              <a:spcBef>
                <a:spcPts val="0"/>
              </a:spcBef>
              <a:buNone/>
              <a:defRPr sz="1200">
                <a:solidFill>
                  <a:srgbClr val="888888"/>
                </a:solidFill>
                <a:latin typeface="Calibri"/>
                <a:ea typeface="Calibri"/>
                <a:cs typeface="Calibri"/>
                <a:sym typeface="Calibri"/>
              </a:defRPr>
            </a:lvl4pPr>
            <a:lvl5pPr marL="0" lvl="4" indent="0" algn="r" rtl="0">
              <a:spcBef>
                <a:spcPts val="0"/>
              </a:spcBef>
              <a:buNone/>
              <a:defRPr sz="1200">
                <a:solidFill>
                  <a:srgbClr val="888888"/>
                </a:solidFill>
                <a:latin typeface="Calibri"/>
                <a:ea typeface="Calibri"/>
                <a:cs typeface="Calibri"/>
                <a:sym typeface="Calibri"/>
              </a:defRPr>
            </a:lvl5pPr>
            <a:lvl6pPr marL="0" lvl="5" indent="0" algn="r" rtl="0">
              <a:spcBef>
                <a:spcPts val="0"/>
              </a:spcBef>
              <a:buNone/>
              <a:defRPr sz="1200">
                <a:solidFill>
                  <a:srgbClr val="888888"/>
                </a:solidFill>
                <a:latin typeface="Calibri"/>
                <a:ea typeface="Calibri"/>
                <a:cs typeface="Calibri"/>
                <a:sym typeface="Calibri"/>
              </a:defRPr>
            </a:lvl6pPr>
            <a:lvl7pPr marL="0" lvl="6" indent="0" algn="r" rtl="0">
              <a:spcBef>
                <a:spcPts val="0"/>
              </a:spcBef>
              <a:buNone/>
              <a:defRPr sz="1200">
                <a:solidFill>
                  <a:srgbClr val="888888"/>
                </a:solidFill>
                <a:latin typeface="Calibri"/>
                <a:ea typeface="Calibri"/>
                <a:cs typeface="Calibri"/>
                <a:sym typeface="Calibri"/>
              </a:defRPr>
            </a:lvl7pPr>
            <a:lvl8pPr marL="0" lvl="7" indent="0" algn="r" rtl="0">
              <a:spcBef>
                <a:spcPts val="0"/>
              </a:spcBef>
              <a:buNone/>
              <a:defRPr sz="1200">
                <a:solidFill>
                  <a:srgbClr val="888888"/>
                </a:solidFill>
                <a:latin typeface="Calibri"/>
                <a:ea typeface="Calibri"/>
                <a:cs typeface="Calibri"/>
                <a:sym typeface="Calibri"/>
              </a:defRPr>
            </a:lvl8pPr>
            <a:lvl9pPr marL="0" lvl="8" indent="0" algn="r" rtl="0">
              <a:spcBef>
                <a:spcPts val="0"/>
              </a:spcBef>
              <a:buNone/>
              <a:defRPr sz="1200">
                <a:solidFill>
                  <a:srgbClr val="888888"/>
                </a:solidFill>
                <a:latin typeface="Calibri"/>
                <a:ea typeface="Calibri"/>
                <a:cs typeface="Calibri"/>
                <a:sym typeface="Calibri"/>
              </a:defRPr>
            </a:lvl9pPr>
          </a:lstStyle>
          <a:p>
            <a:pPr>
              <a:buClr>
                <a:srgbClr val="000000"/>
              </a:buClr>
            </a:pPr>
            <a:fld id="{00000000-1234-1234-1234-123412341234}" type="slidenum">
              <a:rPr lang="en-US" kern="0" smtClean="0"/>
              <a:pPr>
                <a:buClr>
                  <a:srgbClr val="000000"/>
                </a:buClr>
              </a:pPr>
              <a:t>‹#›</a:t>
            </a:fld>
            <a:endParaRPr lang="en-US" kern="0"/>
          </a:p>
        </p:txBody>
      </p:sp>
    </p:spTree>
    <p:extLst>
      <p:ext uri="{BB962C8B-B14F-4D97-AF65-F5344CB8AC3E}">
        <p14:creationId xmlns:p14="http://schemas.microsoft.com/office/powerpoint/2010/main" val="856529632"/>
      </p:ext>
    </p:extLst>
  </p:cSld>
  <p:clrMapOvr>
    <a:masterClrMapping/>
  </p:clrMapOvr>
  <p:transition spd="slow">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TW"/>
              <a:t>Click to edit Master title style</a:t>
            </a:r>
            <a:endParaRPr lang="zh-TW"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TW"/>
              <a:t>Edit Master text styles</a:t>
            </a:r>
          </a:p>
        </p:txBody>
      </p:sp>
      <p:sp>
        <p:nvSpPr>
          <p:cNvPr id="4" name="Date Placeholder 3"/>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3324247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zh-TW"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5" name="Date Placeholder 4"/>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629284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TW"/>
              <a:t>Click to edit Master title style</a:t>
            </a:r>
            <a:endParaRPr lang="zh-TW"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7" name="Date Placeholder 6"/>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4287660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zh-TW" altLang="en-US"/>
          </a:p>
        </p:txBody>
      </p:sp>
      <p:sp>
        <p:nvSpPr>
          <p:cNvPr id="3" name="Date Placeholder 2"/>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1022129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657086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TW"/>
              <a:t>Click to edit Master title style</a:t>
            </a:r>
            <a:endParaRPr lang="zh-TW"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TW"/>
              <a:t>Edit Master text styles</a:t>
            </a:r>
          </a:p>
        </p:txBody>
      </p:sp>
      <p:sp>
        <p:nvSpPr>
          <p:cNvPr id="5" name="Date Placeholder 4"/>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505937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TW"/>
              <a:t>Click to edit Master title style</a:t>
            </a:r>
            <a:endParaRPr lang="zh-TW"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TW"/>
              <a:t>Edit Master text styles</a:t>
            </a:r>
          </a:p>
        </p:txBody>
      </p:sp>
      <p:sp>
        <p:nvSpPr>
          <p:cNvPr id="5" name="Date Placeholder 4"/>
          <p:cNvSpPr>
            <a:spLocks noGrp="1"/>
          </p:cNvSpPr>
          <p:nvPr>
            <p:ph type="dt" sz="half" idx="10"/>
          </p:nvPr>
        </p:nvSpPr>
        <p:spPr/>
        <p:txBody>
          <a:bodyPr/>
          <a:lstStyle/>
          <a:p>
            <a:fld id="{6DBFD38F-B240-46F0-8408-C8FFD166197C}" type="datetimeFigureOut">
              <a:rPr lang="zh-TW" altLang="en-US" smtClean="0"/>
              <a:t>2022/7/15</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1223144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TW"/>
              <a:t>Click to edit Master title style</a:t>
            </a:r>
            <a:endParaRPr lang="zh-TW"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TW"/>
              <a:t>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BFD38F-B240-46F0-8408-C8FFD166197C}" type="datetimeFigureOut">
              <a:rPr lang="zh-TW" altLang="en-US" smtClean="0"/>
              <a:t>2022/7/15</a:t>
            </a:fld>
            <a:endParaRPr lang="zh-TW"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C0F71-8C20-4932-BB6F-5792BB063159}" type="slidenum">
              <a:rPr lang="zh-TW" altLang="en-US" smtClean="0"/>
              <a:t>‹#›</a:t>
            </a:fld>
            <a:endParaRPr lang="zh-TW" altLang="en-US"/>
          </a:p>
        </p:txBody>
      </p:sp>
    </p:spTree>
    <p:extLst>
      <p:ext uri="{BB962C8B-B14F-4D97-AF65-F5344CB8AC3E}">
        <p14:creationId xmlns:p14="http://schemas.microsoft.com/office/powerpoint/2010/main" val="12309829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65000"/>
            <a:lum/>
          </a:blip>
          <a:srcRect/>
          <a:stretch>
            <a:fillRect l="-17000" r="-17000"/>
          </a:stretch>
        </a:blipFill>
        <a:effectLst/>
      </p:bgPr>
    </p:bg>
    <p:spTree>
      <p:nvGrpSpPr>
        <p:cNvPr id="1" name="Shape 9"/>
        <p:cNvGrpSpPr/>
        <p:nvPr/>
      </p:nvGrpSpPr>
      <p:grpSpPr>
        <a:xfrm>
          <a:off x="0" y="0"/>
          <a:ext cx="0" cy="0"/>
          <a:chOff x="0" y="0"/>
          <a:chExt cx="0" cy="0"/>
        </a:xfrm>
      </p:grpSpPr>
      <p:sp>
        <p:nvSpPr>
          <p:cNvPr id="10" name="Google Shape;10;g11a1cf4e4d1_45_245"/>
          <p:cNvSpPr txBox="1">
            <a:spLocks noGrp="1"/>
          </p:cNvSpPr>
          <p:nvPr>
            <p:ph type="title"/>
          </p:nvPr>
        </p:nvSpPr>
        <p:spPr>
          <a:xfrm>
            <a:off x="415600" y="593367"/>
            <a:ext cx="11360800" cy="763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11" name="Google Shape;11;g11a1cf4e4d1_45_245"/>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12" name="Google Shape;12;g11a1cf4e4d1_45_245"/>
          <p:cNvSpPr txBox="1">
            <a:spLocks noGrp="1"/>
          </p:cNvSpPr>
          <p:nvPr>
            <p:ph type="sldNum" idx="12"/>
          </p:nvPr>
        </p:nvSpPr>
        <p:spPr>
          <a:xfrm>
            <a:off x="11296611" y="6217622"/>
            <a:ext cx="731600" cy="5247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a:buClr>
                <a:srgbClr val="000000"/>
              </a:buClr>
            </a:pPr>
            <a:fld id="{00000000-1234-1234-1234-123412341234}" type="slidenum">
              <a:rPr lang="en-US" kern="0" smtClean="0">
                <a:solidFill>
                  <a:srgbClr val="595959"/>
                </a:solidFill>
                <a:cs typeface="Arial"/>
                <a:sym typeface="Arial"/>
              </a:rPr>
              <a:pPr>
                <a:buClr>
                  <a:srgbClr val="000000"/>
                </a:buClr>
              </a:pPr>
              <a:t>‹#›</a:t>
            </a:fld>
            <a:endParaRPr lang="en-US" kern="0">
              <a:solidFill>
                <a:srgbClr val="595959"/>
              </a:solidFill>
              <a:cs typeface="Arial"/>
              <a:sym typeface="Arial"/>
            </a:endParaRPr>
          </a:p>
        </p:txBody>
      </p:sp>
    </p:spTree>
    <p:extLst>
      <p:ext uri="{BB962C8B-B14F-4D97-AF65-F5344CB8AC3E}">
        <p14:creationId xmlns:p14="http://schemas.microsoft.com/office/powerpoint/2010/main" val="401750849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38y_1EWIE9I&amp;list=PLlbkyhAZrBl-XJQudaCfoMsGy_Jjau6HE" TargetMode="External"/><Relationship Id="rId2" Type="http://schemas.openxmlformats.org/officeDocument/2006/relationships/image" Target="../media/image9.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1670" y="221272"/>
            <a:ext cx="10927977" cy="1111623"/>
          </a:xfrm>
          <a:solidFill>
            <a:schemeClr val="accent6">
              <a:lumMod val="40000"/>
              <a:lumOff val="60000"/>
            </a:schemeClr>
          </a:solidFill>
        </p:spPr>
        <p:txBody>
          <a:bodyPr>
            <a:normAutofit/>
          </a:bodyPr>
          <a:lstStyle/>
          <a:p>
            <a:pPr algn="l"/>
            <a:r>
              <a:rPr lang="en-US" altLang="zh-TW" b="1" dirty="0">
                <a:latin typeface="Arial Black" panose="020B0A04020102020204" pitchFamily="34" charset="0"/>
              </a:rPr>
              <a:t>25</a:t>
            </a:r>
            <a:r>
              <a:rPr lang="en-US" altLang="zh-TW" b="1" baseline="30000" dirty="0">
                <a:latin typeface="Arial Black" panose="020B0A04020102020204" pitchFamily="34" charset="0"/>
              </a:rPr>
              <a:t>th</a:t>
            </a:r>
            <a:r>
              <a:rPr lang="en-US" altLang="zh-TW" b="1" dirty="0">
                <a:latin typeface="Arial Black" panose="020B0A04020102020204" pitchFamily="34" charset="0"/>
              </a:rPr>
              <a:t>May,2022(Wednesday)</a:t>
            </a:r>
            <a:endParaRPr lang="zh-TW" altLang="en-US" b="1" dirty="0">
              <a:latin typeface="Arial Black" panose="020B0A04020102020204" pitchFamily="34" charset="0"/>
            </a:endParaRPr>
          </a:p>
        </p:txBody>
      </p:sp>
      <p:sp>
        <p:nvSpPr>
          <p:cNvPr id="3" name="Subtitle 2"/>
          <p:cNvSpPr>
            <a:spLocks noGrp="1"/>
          </p:cNvSpPr>
          <p:nvPr>
            <p:ph type="subTitle" idx="1"/>
          </p:nvPr>
        </p:nvSpPr>
        <p:spPr>
          <a:xfrm>
            <a:off x="712776" y="3518238"/>
            <a:ext cx="9224683" cy="1131230"/>
          </a:xfrm>
          <a:solidFill>
            <a:srgbClr val="FFFF00"/>
          </a:solidFill>
        </p:spPr>
        <p:txBody>
          <a:bodyPr>
            <a:normAutofit/>
          </a:bodyPr>
          <a:lstStyle/>
          <a:p>
            <a:r>
              <a:rPr lang="en-US" altLang="zh-TW" sz="7200" dirty="0">
                <a:latin typeface="Arial Black" panose="020B0A04020102020204" pitchFamily="34" charset="0"/>
              </a:rPr>
              <a:t>Inferencing skills</a:t>
            </a:r>
            <a:endParaRPr lang="zh-TW" altLang="en-US" sz="7200" dirty="0">
              <a:latin typeface="Arial Black" panose="020B0A04020102020204" pitchFamily="34" charset="0"/>
            </a:endParaRPr>
          </a:p>
        </p:txBody>
      </p:sp>
      <p:sp>
        <p:nvSpPr>
          <p:cNvPr id="4" name="Subtitle 2"/>
          <p:cNvSpPr txBox="1">
            <a:spLocks/>
          </p:cNvSpPr>
          <p:nvPr/>
        </p:nvSpPr>
        <p:spPr>
          <a:xfrm>
            <a:off x="2346384" y="1723911"/>
            <a:ext cx="6676845" cy="1549959"/>
          </a:xfrm>
          <a:prstGeom prst="rect">
            <a:avLst/>
          </a:prstGeom>
          <a:solidFill>
            <a:schemeClr val="accent4">
              <a:lumMod val="60000"/>
              <a:lumOff val="40000"/>
            </a:schemeClr>
          </a:solidFill>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altLang="zh-TW" sz="7200" dirty="0"/>
          </a:p>
          <a:p>
            <a:r>
              <a:rPr lang="en-US" altLang="zh-TW" sz="20300" b="1" dirty="0"/>
              <a:t>Lesson Observation</a:t>
            </a:r>
          </a:p>
          <a:p>
            <a:r>
              <a:rPr lang="en-US" altLang="zh-TW" sz="20300" b="1" dirty="0"/>
              <a:t>P.4 English</a:t>
            </a:r>
            <a:endParaRPr lang="zh-TW" altLang="en-US" sz="20300" b="1" dirty="0"/>
          </a:p>
        </p:txBody>
      </p:sp>
      <p:pic>
        <p:nvPicPr>
          <p:cNvPr id="1026" name="Picture 2" descr="Best Pencil And Paper Clipart #6221 - Clipartion.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2588" y="4796117"/>
            <a:ext cx="2441761" cy="1844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174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g11a1cf4e4d1_5_174"/>
          <p:cNvSpPr/>
          <p:nvPr/>
        </p:nvSpPr>
        <p:spPr>
          <a:xfrm>
            <a:off x="7348060" y="657477"/>
            <a:ext cx="4625404" cy="3189904"/>
          </a:xfrm>
          <a:prstGeom prst="cloudCallout">
            <a:avLst>
              <a:gd name="adj1" fmla="val -63338"/>
              <a:gd name="adj2" fmla="val 52789"/>
            </a:avLst>
          </a:prstGeom>
          <a:solidFill>
            <a:srgbClr val="FFCCFF"/>
          </a:solidFill>
          <a:ln>
            <a:noFill/>
          </a:ln>
        </p:spPr>
        <p:txBody>
          <a:bodyPr spcFirstLastPara="1" wrap="square" lIns="91425" tIns="45700" rIns="91425" bIns="45700" anchor="ctr" anchorCtr="0">
            <a:noAutofit/>
          </a:bodyPr>
          <a:lstStyle/>
          <a:p>
            <a:pPr algn="ctr">
              <a:buClr>
                <a:srgbClr val="000000"/>
              </a:buClr>
            </a:pPr>
            <a:r>
              <a:rPr lang="en-US" sz="2400" kern="0" dirty="0">
                <a:solidFill>
                  <a:srgbClr val="000000"/>
                </a:solidFill>
                <a:latin typeface="Comic Sans MS"/>
                <a:ea typeface="Comic Sans MS"/>
                <a:cs typeface="Comic Sans MS"/>
                <a:sym typeface="Comic Sans MS"/>
              </a:rPr>
              <a:t>      </a:t>
            </a:r>
            <a:r>
              <a:rPr lang="en-US" sz="3200" kern="0" dirty="0">
                <a:solidFill>
                  <a:srgbClr val="000000"/>
                </a:solidFill>
                <a:latin typeface="Comic Sans MS"/>
                <a:ea typeface="Comic Sans MS"/>
                <a:cs typeface="Comic Sans MS"/>
                <a:sym typeface="Comic Sans MS"/>
              </a:rPr>
              <a:t>...looking at visual elements in a story, such as an illustration.</a:t>
            </a:r>
            <a:endParaRPr sz="3200" kern="0" dirty="0">
              <a:solidFill>
                <a:srgbClr val="000000"/>
              </a:solidFill>
              <a:latin typeface="Comic Sans MS"/>
              <a:ea typeface="Comic Sans MS"/>
              <a:cs typeface="Comic Sans MS"/>
              <a:sym typeface="Comic Sans MS"/>
            </a:endParaRPr>
          </a:p>
        </p:txBody>
      </p:sp>
      <p:sp>
        <p:nvSpPr>
          <p:cNvPr id="92" name="Google Shape;92;g11a1cf4e4d1_5_174"/>
          <p:cNvSpPr txBox="1"/>
          <p:nvPr/>
        </p:nvSpPr>
        <p:spPr>
          <a:xfrm>
            <a:off x="6266150" y="6354284"/>
            <a:ext cx="5377200" cy="400079"/>
          </a:xfrm>
          <a:prstGeom prst="rect">
            <a:avLst/>
          </a:prstGeom>
          <a:noFill/>
          <a:ln>
            <a:noFill/>
          </a:ln>
        </p:spPr>
        <p:txBody>
          <a:bodyPr spcFirstLastPara="1" wrap="square" lIns="91425" tIns="91425" rIns="91425" bIns="91425" anchor="t" anchorCtr="0">
            <a:spAutoFit/>
          </a:bodyPr>
          <a:lstStyle/>
          <a:p>
            <a:pPr algn="r">
              <a:buClr>
                <a:srgbClr val="000000"/>
              </a:buClr>
            </a:pPr>
            <a:r>
              <a:rPr lang="en-US" sz="1400" b="1" kern="0" dirty="0">
                <a:solidFill>
                  <a:srgbClr val="000000"/>
                </a:solidFill>
                <a:latin typeface="Arial"/>
                <a:cs typeface="Arial"/>
                <a:sym typeface="Arial"/>
              </a:rPr>
              <a:t>Adapted from https://www.education.com/lesson-plans</a:t>
            </a:r>
            <a:endParaRPr sz="1400" b="1" kern="0" dirty="0">
              <a:solidFill>
                <a:srgbClr val="000000"/>
              </a:solidFill>
              <a:latin typeface="Arial"/>
              <a:cs typeface="Arial"/>
              <a:sym typeface="Arial"/>
            </a:endParaRPr>
          </a:p>
        </p:txBody>
      </p:sp>
      <p:sp>
        <p:nvSpPr>
          <p:cNvPr id="97" name="Google Shape;97;g11a1cf4e4d1_5_174"/>
          <p:cNvSpPr txBox="1"/>
          <p:nvPr/>
        </p:nvSpPr>
        <p:spPr>
          <a:xfrm>
            <a:off x="3669225" y="5439100"/>
            <a:ext cx="940500" cy="400200"/>
          </a:xfrm>
          <a:prstGeom prst="rect">
            <a:avLst/>
          </a:prstGeom>
          <a:noFill/>
          <a:ln>
            <a:noFill/>
          </a:ln>
        </p:spPr>
        <p:txBody>
          <a:bodyPr spcFirstLastPara="1" wrap="square" lIns="91425" tIns="91425" rIns="91425" bIns="91425" anchor="t" anchorCtr="0">
            <a:spAutoFit/>
          </a:bodyPr>
          <a:lstStyle/>
          <a:p>
            <a:pPr>
              <a:buClr>
                <a:srgbClr val="000000"/>
              </a:buClr>
            </a:pPr>
            <a:endParaRPr sz="1400" kern="0">
              <a:solidFill>
                <a:srgbClr val="000000"/>
              </a:solidFill>
              <a:latin typeface="Calibri"/>
              <a:ea typeface="Calibri"/>
              <a:cs typeface="Calibri"/>
              <a:sym typeface="Calibri"/>
            </a:endParaRPr>
          </a:p>
        </p:txBody>
      </p:sp>
      <p:pic>
        <p:nvPicPr>
          <p:cNvPr id="103" name="Google Shape;103;g11a1cf4e4d1_5_174"/>
          <p:cNvPicPr preferRelativeResize="0"/>
          <p:nvPr/>
        </p:nvPicPr>
        <p:blipFill>
          <a:blip r:embed="rId3">
            <a:alphaModFix/>
          </a:blip>
          <a:stretch>
            <a:fillRect/>
          </a:stretch>
        </p:blipFill>
        <p:spPr>
          <a:xfrm>
            <a:off x="5089793" y="2907948"/>
            <a:ext cx="1590044" cy="2071600"/>
          </a:xfrm>
          <a:prstGeom prst="rect">
            <a:avLst/>
          </a:prstGeom>
          <a:noFill/>
          <a:ln>
            <a:noFill/>
          </a:ln>
        </p:spPr>
      </p:pic>
      <p:sp>
        <p:nvSpPr>
          <p:cNvPr id="104" name="Google Shape;104;g11a1cf4e4d1_5_174"/>
          <p:cNvSpPr/>
          <p:nvPr/>
        </p:nvSpPr>
        <p:spPr>
          <a:xfrm>
            <a:off x="992380" y="657477"/>
            <a:ext cx="5359653" cy="2223746"/>
          </a:xfrm>
          <a:prstGeom prst="cloudCallout">
            <a:avLst>
              <a:gd name="adj1" fmla="val 31865"/>
              <a:gd name="adj2" fmla="val 85081"/>
            </a:avLst>
          </a:prstGeom>
          <a:solidFill>
            <a:srgbClr val="CCFFFF"/>
          </a:solidFill>
          <a:ln>
            <a:noFill/>
          </a:ln>
        </p:spPr>
        <p:txBody>
          <a:bodyPr spcFirstLastPara="1" wrap="square" lIns="91425" tIns="45700" rIns="91425" bIns="45700" anchor="ctr" anchorCtr="0">
            <a:noAutofit/>
          </a:bodyPr>
          <a:lstStyle/>
          <a:p>
            <a:pPr algn="ctr">
              <a:buClr>
                <a:srgbClr val="000000"/>
              </a:buClr>
            </a:pPr>
            <a:r>
              <a:rPr lang="en-US" sz="3600" kern="0" dirty="0">
                <a:solidFill>
                  <a:srgbClr val="000000"/>
                </a:solidFill>
                <a:latin typeface="Comic Sans MS"/>
                <a:ea typeface="Comic Sans MS"/>
                <a:cs typeface="Comic Sans MS"/>
                <a:sym typeface="Comic Sans MS"/>
              </a:rPr>
              <a:t>..thinking </a:t>
            </a:r>
            <a:endParaRPr sz="3600" kern="0" dirty="0">
              <a:solidFill>
                <a:srgbClr val="000000"/>
              </a:solidFill>
              <a:latin typeface="Calibri"/>
              <a:ea typeface="Calibri"/>
              <a:cs typeface="Calibri"/>
              <a:sym typeface="Calibri"/>
            </a:endParaRPr>
          </a:p>
          <a:p>
            <a:pPr algn="ctr">
              <a:buClr>
                <a:srgbClr val="000000"/>
              </a:buClr>
            </a:pPr>
            <a:r>
              <a:rPr lang="en-US" sz="3600" kern="0" dirty="0">
                <a:solidFill>
                  <a:srgbClr val="000000"/>
                </a:solidFill>
                <a:latin typeface="Comic Sans MS"/>
                <a:ea typeface="Comic Sans MS"/>
                <a:cs typeface="Comic Sans MS"/>
                <a:sym typeface="Comic Sans MS"/>
              </a:rPr>
              <a:t>about my personal experiences.</a:t>
            </a:r>
            <a:endParaRPr sz="3600" kern="0" dirty="0">
              <a:solidFill>
                <a:srgbClr val="000000"/>
              </a:solidFill>
              <a:latin typeface="Comic Sans MS"/>
              <a:ea typeface="Comic Sans MS"/>
              <a:cs typeface="Comic Sans MS"/>
              <a:sym typeface="Comic Sans MS"/>
            </a:endParaRPr>
          </a:p>
        </p:txBody>
      </p:sp>
      <p:sp>
        <p:nvSpPr>
          <p:cNvPr id="90" name="Google Shape;90;g11a1cf4e4d1_5_174"/>
          <p:cNvSpPr/>
          <p:nvPr/>
        </p:nvSpPr>
        <p:spPr>
          <a:xfrm>
            <a:off x="2927159" y="4763572"/>
            <a:ext cx="5915312" cy="495157"/>
          </a:xfrm>
          <a:prstGeom prst="rect">
            <a:avLst/>
          </a:prstGeom>
          <a:noFill/>
          <a:ln>
            <a:noFill/>
          </a:ln>
        </p:spPr>
        <p:txBody>
          <a:bodyPr spcFirstLastPara="1" wrap="square" lIns="91425" tIns="45700" rIns="91425" bIns="45700" anchor="t" anchorCtr="0">
            <a:noAutofit/>
          </a:bodyPr>
          <a:lstStyle/>
          <a:p>
            <a:pPr algn="ctr">
              <a:buClr>
                <a:srgbClr val="000000"/>
              </a:buClr>
            </a:pPr>
            <a:r>
              <a:rPr lang="en-US" sz="4400" kern="0" dirty="0">
                <a:solidFill>
                  <a:srgbClr val="000000"/>
                </a:solidFill>
                <a:latin typeface="Comic Sans MS"/>
                <a:ea typeface="Comic Sans MS"/>
                <a:cs typeface="Comic Sans MS"/>
                <a:sym typeface="Comic Sans MS"/>
              </a:rPr>
              <a:t>I can make inferences by…</a:t>
            </a:r>
            <a:endParaRPr sz="4400" kern="0" dirty="0">
              <a:solidFill>
                <a:srgbClr val="000000"/>
              </a:solidFill>
              <a:latin typeface="Comic Sans MS"/>
              <a:ea typeface="Comic Sans MS"/>
              <a:cs typeface="Comic Sans MS"/>
              <a:sym typeface="Comic Sans MS"/>
            </a:endParaRPr>
          </a:p>
        </p:txBody>
      </p:sp>
    </p:spTree>
    <p:extLst>
      <p:ext uri="{BB962C8B-B14F-4D97-AF65-F5344CB8AC3E}">
        <p14:creationId xmlns:p14="http://schemas.microsoft.com/office/powerpoint/2010/main" val="3414154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036" t="25901" r="40178" b="26030"/>
          <a:stretch/>
        </p:blipFill>
        <p:spPr>
          <a:xfrm>
            <a:off x="1562093" y="996314"/>
            <a:ext cx="8442748" cy="4244234"/>
          </a:xfrm>
          <a:prstGeom prst="rect">
            <a:avLst/>
          </a:prstGeom>
        </p:spPr>
      </p:pic>
      <p:sp>
        <p:nvSpPr>
          <p:cNvPr id="3" name="TextBox 2"/>
          <p:cNvSpPr txBox="1"/>
          <p:nvPr/>
        </p:nvSpPr>
        <p:spPr>
          <a:xfrm>
            <a:off x="1857108" y="242469"/>
            <a:ext cx="7714696" cy="584775"/>
          </a:xfrm>
          <a:prstGeom prst="rect">
            <a:avLst/>
          </a:prstGeom>
          <a:solidFill>
            <a:srgbClr val="FFFF00"/>
          </a:solidFill>
        </p:spPr>
        <p:txBody>
          <a:bodyPr wrap="square" rtlCol="0">
            <a:spAutoFit/>
          </a:bodyPr>
          <a:lstStyle/>
          <a:p>
            <a:r>
              <a:rPr lang="en-US" altLang="zh-TW" sz="3200" dirty="0"/>
              <a:t>Snack Attack, Pixar short films for kids</a:t>
            </a:r>
            <a:endParaRPr lang="zh-TW" altLang="en-US" sz="3200" dirty="0"/>
          </a:p>
        </p:txBody>
      </p:sp>
      <p:sp>
        <p:nvSpPr>
          <p:cNvPr id="4" name="Rectangle 3"/>
          <p:cNvSpPr/>
          <p:nvPr/>
        </p:nvSpPr>
        <p:spPr>
          <a:xfrm>
            <a:off x="1562093" y="5671393"/>
            <a:ext cx="9124806" cy="646331"/>
          </a:xfrm>
          <a:prstGeom prst="rect">
            <a:avLst/>
          </a:prstGeom>
          <a:solidFill>
            <a:schemeClr val="accent5">
              <a:lumMod val="60000"/>
              <a:lumOff val="40000"/>
            </a:schemeClr>
          </a:solidFill>
        </p:spPr>
        <p:txBody>
          <a:bodyPr wrap="none">
            <a:spAutoFit/>
          </a:bodyPr>
          <a:lstStyle/>
          <a:p>
            <a:pPr>
              <a:spcAft>
                <a:spcPts val="0"/>
              </a:spcAft>
            </a:pPr>
            <a:r>
              <a:rPr lang="en-US" altLang="zh-TW" u="sng" kern="100" dirty="0">
                <a:solidFill>
                  <a:srgbClr val="0563C1"/>
                </a:solidFill>
                <a:latin typeface="Calibri" panose="020F0502020204030204" pitchFamily="34" charset="0"/>
                <a:cs typeface="Times New Roman" panose="02020603050405020304" pitchFamily="18" charset="0"/>
                <a:hlinkClick r:id="rId3"/>
              </a:rPr>
              <a:t>https://www.youtube.com/watch?v=38y_1EWIE9I&amp;list=PLlbkyhAZrBl-XJQudaCfoMsGy_Jjau6HE</a:t>
            </a:r>
            <a:endParaRPr lang="en-US" altLang="zh-TW" u="sng" kern="100" dirty="0">
              <a:solidFill>
                <a:srgbClr val="0563C1"/>
              </a:solidFill>
              <a:latin typeface="Calibri" panose="020F0502020204030204" pitchFamily="34" charset="0"/>
              <a:cs typeface="Times New Roman" panose="02020603050405020304" pitchFamily="18" charset="0"/>
            </a:endParaRPr>
          </a:p>
          <a:p>
            <a:pPr>
              <a:spcAft>
                <a:spcPts val="0"/>
              </a:spcAft>
            </a:pPr>
            <a:endParaRPr lang="zh-TW" altLang="zh-TW"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58090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4579" t="22535" r="36392" b="7735"/>
          <a:stretch/>
        </p:blipFill>
        <p:spPr>
          <a:xfrm>
            <a:off x="333556" y="207035"/>
            <a:ext cx="8913962" cy="6418052"/>
          </a:xfrm>
          <a:prstGeom prst="rect">
            <a:avLst/>
          </a:prstGeom>
          <a:ln>
            <a:solidFill>
              <a:schemeClr val="tx1"/>
            </a:solidFill>
          </a:ln>
        </p:spPr>
      </p:pic>
      <p:sp>
        <p:nvSpPr>
          <p:cNvPr id="4" name="TextBox 3"/>
          <p:cNvSpPr txBox="1"/>
          <p:nvPr/>
        </p:nvSpPr>
        <p:spPr>
          <a:xfrm>
            <a:off x="9834114" y="207035"/>
            <a:ext cx="2208362" cy="1384995"/>
          </a:xfrm>
          <a:prstGeom prst="rect">
            <a:avLst/>
          </a:prstGeom>
          <a:solidFill>
            <a:schemeClr val="accent5">
              <a:lumMod val="40000"/>
              <a:lumOff val="60000"/>
            </a:schemeClr>
          </a:solidFill>
        </p:spPr>
        <p:txBody>
          <a:bodyPr wrap="square" rtlCol="0">
            <a:spAutoFit/>
          </a:bodyPr>
          <a:lstStyle/>
          <a:p>
            <a:r>
              <a:rPr lang="en-US" altLang="zh-TW" sz="2800" dirty="0"/>
              <a:t>Pre-lesson Task worksheet</a:t>
            </a:r>
            <a:endParaRPr lang="zh-TW" altLang="en-US" sz="2800" dirty="0"/>
          </a:p>
        </p:txBody>
      </p:sp>
    </p:spTree>
    <p:extLst>
      <p:ext uri="{BB962C8B-B14F-4D97-AF65-F5344CB8AC3E}">
        <p14:creationId xmlns:p14="http://schemas.microsoft.com/office/powerpoint/2010/main" val="1458701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1286" y="199278"/>
            <a:ext cx="3066521" cy="751593"/>
          </a:xfrm>
          <a:solidFill>
            <a:schemeClr val="accent6">
              <a:lumMod val="40000"/>
              <a:lumOff val="60000"/>
            </a:schemeClr>
          </a:solidFill>
        </p:spPr>
        <p:txBody>
          <a:bodyPr>
            <a:normAutofit/>
          </a:bodyPr>
          <a:lstStyle/>
          <a:p>
            <a:r>
              <a:rPr lang="en-US" altLang="zh-TW" sz="2400" dirty="0">
                <a:latin typeface="Arial Black" panose="020B0A04020102020204" pitchFamily="34" charset="0"/>
              </a:rPr>
              <a:t>Pre-lesson task: “Snack Attack”</a:t>
            </a:r>
            <a:endParaRPr lang="zh-TW" altLang="en-US" sz="2400" dirty="0">
              <a:latin typeface="Arial Black" panose="020B0A04020102020204" pitchFamily="34" charset="0"/>
            </a:endParaRPr>
          </a:p>
        </p:txBody>
      </p:sp>
      <p:pic>
        <p:nvPicPr>
          <p:cNvPr id="6" name="Content Placeholder 3"/>
          <p:cNvPicPr>
            <a:picLocks noChangeAspect="1"/>
          </p:cNvPicPr>
          <p:nvPr/>
        </p:nvPicPr>
        <p:blipFill rotWithShape="1">
          <a:blip r:embed="rId2"/>
          <a:srcRect l="32976" t="44084" r="32678" b="44418"/>
          <a:stretch/>
        </p:blipFill>
        <p:spPr>
          <a:xfrm>
            <a:off x="3100633" y="5114387"/>
            <a:ext cx="8619962" cy="1463637"/>
          </a:xfrm>
          <a:prstGeom prst="rect">
            <a:avLst/>
          </a:prstGeom>
        </p:spPr>
      </p:pic>
      <p:pic>
        <p:nvPicPr>
          <p:cNvPr id="8" name="Content Placeholder 3"/>
          <p:cNvPicPr>
            <a:picLocks noChangeAspect="1"/>
          </p:cNvPicPr>
          <p:nvPr/>
        </p:nvPicPr>
        <p:blipFill rotWithShape="1">
          <a:blip r:embed="rId3"/>
          <a:srcRect l="6769" t="17321" r="43473" b="38519"/>
          <a:stretch/>
        </p:blipFill>
        <p:spPr>
          <a:xfrm>
            <a:off x="517583" y="52222"/>
            <a:ext cx="7418718" cy="3140016"/>
          </a:xfrm>
          <a:prstGeom prst="rect">
            <a:avLst/>
          </a:prstGeom>
        </p:spPr>
      </p:pic>
      <p:pic>
        <p:nvPicPr>
          <p:cNvPr id="10" name="Content Placeholder 3"/>
          <p:cNvPicPr>
            <a:picLocks noGrp="1" noChangeAspect="1"/>
          </p:cNvPicPr>
          <p:nvPr>
            <p:ph idx="1"/>
          </p:nvPr>
        </p:nvPicPr>
        <p:blipFill rotWithShape="1">
          <a:blip r:embed="rId4"/>
          <a:srcRect l="23608" t="42102" r="45280" b="47986"/>
          <a:stretch/>
        </p:blipFill>
        <p:spPr>
          <a:xfrm>
            <a:off x="2906580" y="3371212"/>
            <a:ext cx="7833825" cy="1580350"/>
          </a:xfrm>
          <a:prstGeom prst="rect">
            <a:avLst/>
          </a:prstGeom>
        </p:spPr>
      </p:pic>
      <p:sp>
        <p:nvSpPr>
          <p:cNvPr id="11" name="TextBox 10"/>
          <p:cNvSpPr txBox="1"/>
          <p:nvPr/>
        </p:nvSpPr>
        <p:spPr>
          <a:xfrm>
            <a:off x="643354" y="3364942"/>
            <a:ext cx="1880560" cy="584775"/>
          </a:xfrm>
          <a:prstGeom prst="rect">
            <a:avLst/>
          </a:prstGeom>
          <a:solidFill>
            <a:schemeClr val="accent6">
              <a:lumMod val="40000"/>
              <a:lumOff val="60000"/>
            </a:schemeClr>
          </a:solidFill>
        </p:spPr>
        <p:txBody>
          <a:bodyPr wrap="square" rtlCol="0">
            <a:spAutoFit/>
          </a:bodyPr>
          <a:lstStyle/>
          <a:p>
            <a:r>
              <a:rPr lang="en-US" altLang="zh-TW" sz="3200" dirty="0"/>
              <a:t>Student A</a:t>
            </a:r>
            <a:endParaRPr lang="zh-TW" altLang="en-US" sz="3200" dirty="0"/>
          </a:p>
        </p:txBody>
      </p:sp>
      <p:sp>
        <p:nvSpPr>
          <p:cNvPr id="12" name="TextBox 11"/>
          <p:cNvSpPr txBox="1"/>
          <p:nvPr/>
        </p:nvSpPr>
        <p:spPr>
          <a:xfrm>
            <a:off x="460375" y="5162334"/>
            <a:ext cx="1909313" cy="584775"/>
          </a:xfrm>
          <a:prstGeom prst="rect">
            <a:avLst/>
          </a:prstGeom>
          <a:solidFill>
            <a:schemeClr val="accent6">
              <a:lumMod val="40000"/>
              <a:lumOff val="60000"/>
            </a:schemeClr>
          </a:solidFill>
        </p:spPr>
        <p:txBody>
          <a:bodyPr wrap="square" rtlCol="0">
            <a:spAutoFit/>
          </a:bodyPr>
          <a:lstStyle/>
          <a:p>
            <a:r>
              <a:rPr lang="en-US" altLang="zh-TW" sz="3200" dirty="0"/>
              <a:t>Student B</a:t>
            </a:r>
            <a:endParaRPr lang="zh-TW" altLang="en-US" sz="3200" dirty="0"/>
          </a:p>
        </p:txBody>
      </p:sp>
      <p:sp>
        <p:nvSpPr>
          <p:cNvPr id="13" name="AutoShape 2" descr="49 Free Thumbs Up Clipart - Cliparting.c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pic>
        <p:nvPicPr>
          <p:cNvPr id="14" name="Picture 13"/>
          <p:cNvPicPr>
            <a:picLocks noChangeAspect="1"/>
          </p:cNvPicPr>
          <p:nvPr/>
        </p:nvPicPr>
        <p:blipFill>
          <a:blip r:embed="rId5"/>
          <a:stretch>
            <a:fillRect/>
          </a:stretch>
        </p:blipFill>
        <p:spPr>
          <a:xfrm>
            <a:off x="9984819" y="3116610"/>
            <a:ext cx="855540" cy="1045191"/>
          </a:xfrm>
          <a:prstGeom prst="rect">
            <a:avLst/>
          </a:prstGeom>
        </p:spPr>
      </p:pic>
      <p:pic>
        <p:nvPicPr>
          <p:cNvPr id="15" name="Picture 14"/>
          <p:cNvPicPr>
            <a:picLocks noChangeAspect="1"/>
          </p:cNvPicPr>
          <p:nvPr/>
        </p:nvPicPr>
        <p:blipFill>
          <a:blip r:embed="rId5"/>
          <a:stretch>
            <a:fillRect/>
          </a:stretch>
        </p:blipFill>
        <p:spPr>
          <a:xfrm>
            <a:off x="11102725" y="5719896"/>
            <a:ext cx="665937" cy="813558"/>
          </a:xfrm>
          <a:prstGeom prst="rect">
            <a:avLst/>
          </a:prstGeom>
        </p:spPr>
      </p:pic>
      <p:pic>
        <p:nvPicPr>
          <p:cNvPr id="16" name="Picture 15"/>
          <p:cNvPicPr>
            <a:picLocks noChangeAspect="1"/>
          </p:cNvPicPr>
          <p:nvPr/>
        </p:nvPicPr>
        <p:blipFill>
          <a:blip r:embed="rId5"/>
          <a:stretch>
            <a:fillRect/>
          </a:stretch>
        </p:blipFill>
        <p:spPr>
          <a:xfrm>
            <a:off x="10282798" y="5811072"/>
            <a:ext cx="623232" cy="761387"/>
          </a:xfrm>
          <a:prstGeom prst="rect">
            <a:avLst/>
          </a:prstGeom>
        </p:spPr>
      </p:pic>
      <p:pic>
        <p:nvPicPr>
          <p:cNvPr id="17" name="Picture 16"/>
          <p:cNvPicPr>
            <a:picLocks noChangeAspect="1"/>
          </p:cNvPicPr>
          <p:nvPr/>
        </p:nvPicPr>
        <p:blipFill>
          <a:blip r:embed="rId5"/>
          <a:stretch>
            <a:fillRect/>
          </a:stretch>
        </p:blipFill>
        <p:spPr>
          <a:xfrm>
            <a:off x="11057275" y="3116610"/>
            <a:ext cx="806943" cy="985822"/>
          </a:xfrm>
          <a:prstGeom prst="rect">
            <a:avLst/>
          </a:prstGeom>
        </p:spPr>
      </p:pic>
      <p:pic>
        <p:nvPicPr>
          <p:cNvPr id="18" name="Picture 17"/>
          <p:cNvPicPr>
            <a:picLocks noChangeAspect="1"/>
          </p:cNvPicPr>
          <p:nvPr/>
        </p:nvPicPr>
        <p:blipFill>
          <a:blip r:embed="rId5"/>
          <a:stretch>
            <a:fillRect/>
          </a:stretch>
        </p:blipFill>
        <p:spPr>
          <a:xfrm>
            <a:off x="9458617" y="5856084"/>
            <a:ext cx="623232" cy="761387"/>
          </a:xfrm>
          <a:prstGeom prst="rect">
            <a:avLst/>
          </a:prstGeom>
        </p:spPr>
      </p:pic>
      <p:sp>
        <p:nvSpPr>
          <p:cNvPr id="19" name="TextBox 18"/>
          <p:cNvSpPr txBox="1"/>
          <p:nvPr/>
        </p:nvSpPr>
        <p:spPr>
          <a:xfrm>
            <a:off x="8199578" y="1174800"/>
            <a:ext cx="3704876" cy="1754326"/>
          </a:xfrm>
          <a:prstGeom prst="rect">
            <a:avLst/>
          </a:prstGeom>
          <a:solidFill>
            <a:schemeClr val="accent4">
              <a:lumMod val="40000"/>
              <a:lumOff val="60000"/>
            </a:schemeClr>
          </a:solidFill>
        </p:spPr>
        <p:txBody>
          <a:bodyPr wrap="square" rtlCol="0">
            <a:spAutoFit/>
          </a:bodyPr>
          <a:lstStyle/>
          <a:p>
            <a:r>
              <a:rPr lang="en-US" altLang="zh-TW" sz="3600" dirty="0"/>
              <a:t>(1)Where is the  </a:t>
            </a:r>
          </a:p>
          <a:p>
            <a:r>
              <a:rPr lang="en-US" altLang="zh-TW" sz="3600" dirty="0"/>
              <a:t>      old lady? </a:t>
            </a:r>
          </a:p>
          <a:p>
            <a:r>
              <a:rPr lang="en-US" altLang="zh-TW" sz="3600" dirty="0"/>
              <a:t>How do you know?</a:t>
            </a:r>
            <a:endParaRPr lang="zh-TW" altLang="en-US" sz="3600" dirty="0"/>
          </a:p>
        </p:txBody>
      </p:sp>
      <p:sp>
        <p:nvSpPr>
          <p:cNvPr id="20" name="TextBox 19"/>
          <p:cNvSpPr txBox="1"/>
          <p:nvPr/>
        </p:nvSpPr>
        <p:spPr>
          <a:xfrm>
            <a:off x="605223" y="4146508"/>
            <a:ext cx="2201403" cy="646331"/>
          </a:xfrm>
          <a:prstGeom prst="rect">
            <a:avLst/>
          </a:prstGeom>
          <a:solidFill>
            <a:schemeClr val="accent2">
              <a:lumMod val="60000"/>
              <a:lumOff val="40000"/>
            </a:schemeClr>
          </a:solidFill>
        </p:spPr>
        <p:txBody>
          <a:bodyPr wrap="square" rtlCol="0">
            <a:spAutoFit/>
          </a:bodyPr>
          <a:lstStyle/>
          <a:p>
            <a:r>
              <a:rPr lang="en-US" altLang="zh-TW" dirty="0"/>
              <a:t>(She is on street, she is buying snack.)</a:t>
            </a:r>
            <a:endParaRPr lang="zh-TW" altLang="en-US" dirty="0"/>
          </a:p>
        </p:txBody>
      </p:sp>
      <p:sp>
        <p:nvSpPr>
          <p:cNvPr id="21" name="TextBox 20"/>
          <p:cNvSpPr txBox="1"/>
          <p:nvPr/>
        </p:nvSpPr>
        <p:spPr>
          <a:xfrm>
            <a:off x="199811" y="5846206"/>
            <a:ext cx="2706769" cy="923330"/>
          </a:xfrm>
          <a:prstGeom prst="rect">
            <a:avLst/>
          </a:prstGeom>
          <a:solidFill>
            <a:schemeClr val="accent2">
              <a:lumMod val="60000"/>
              <a:lumOff val="40000"/>
            </a:schemeClr>
          </a:solidFill>
        </p:spPr>
        <p:txBody>
          <a:bodyPr wrap="square" rtlCol="0">
            <a:spAutoFit/>
          </a:bodyPr>
          <a:lstStyle/>
          <a:p>
            <a:r>
              <a:rPr lang="en-US" altLang="zh-TW" dirty="0"/>
              <a:t>(She is in the train station because there is a ticketing office.)</a:t>
            </a:r>
            <a:endParaRPr lang="zh-TW" altLang="en-US" dirty="0"/>
          </a:p>
        </p:txBody>
      </p:sp>
    </p:spTree>
    <p:extLst>
      <p:ext uri="{BB962C8B-B14F-4D97-AF65-F5344CB8AC3E}">
        <p14:creationId xmlns:p14="http://schemas.microsoft.com/office/powerpoint/2010/main" val="45847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a:srcRect l="32864" t="57168" r="33235" b="29352"/>
          <a:stretch/>
        </p:blipFill>
        <p:spPr>
          <a:xfrm rot="10800000" flipH="1" flipV="1">
            <a:off x="2525446" y="2951638"/>
            <a:ext cx="8999445" cy="1285157"/>
          </a:xfrm>
          <a:prstGeom prst="rect">
            <a:avLst/>
          </a:prstGeom>
        </p:spPr>
      </p:pic>
      <p:sp>
        <p:nvSpPr>
          <p:cNvPr id="5" name="Title 1"/>
          <p:cNvSpPr>
            <a:spLocks noGrp="1"/>
          </p:cNvSpPr>
          <p:nvPr>
            <p:ph type="title"/>
          </p:nvPr>
        </p:nvSpPr>
        <p:spPr>
          <a:xfrm>
            <a:off x="8013941" y="227103"/>
            <a:ext cx="3579962" cy="583780"/>
          </a:xfrm>
          <a:solidFill>
            <a:srgbClr val="FFFF00"/>
          </a:solidFill>
        </p:spPr>
        <p:txBody>
          <a:bodyPr>
            <a:normAutofit/>
          </a:bodyPr>
          <a:lstStyle/>
          <a:p>
            <a:pPr algn="ctr"/>
            <a:r>
              <a:rPr lang="en-US" altLang="zh-TW" sz="2400" dirty="0">
                <a:latin typeface="Arial Black" panose="020B0A04020102020204" pitchFamily="34" charset="0"/>
              </a:rPr>
              <a:t>Pre-lesson task</a:t>
            </a:r>
            <a:endParaRPr lang="zh-TW" altLang="en-US" sz="2400" dirty="0">
              <a:latin typeface="Arial Black" panose="020B0A04020102020204" pitchFamily="34" charset="0"/>
            </a:endParaRPr>
          </a:p>
        </p:txBody>
      </p:sp>
      <p:pic>
        <p:nvPicPr>
          <p:cNvPr id="7" name="Content Placeholder 3"/>
          <p:cNvPicPr>
            <a:picLocks noChangeAspect="1"/>
          </p:cNvPicPr>
          <p:nvPr/>
        </p:nvPicPr>
        <p:blipFill rotWithShape="1">
          <a:blip r:embed="rId3"/>
          <a:srcRect l="33533" t="67874" r="32901" b="21025"/>
          <a:stretch/>
        </p:blipFill>
        <p:spPr>
          <a:xfrm>
            <a:off x="2206268" y="4964549"/>
            <a:ext cx="8755811" cy="1628991"/>
          </a:xfrm>
          <a:prstGeom prst="rect">
            <a:avLst/>
          </a:prstGeom>
        </p:spPr>
      </p:pic>
      <p:pic>
        <p:nvPicPr>
          <p:cNvPr id="8" name="Picture 7"/>
          <p:cNvPicPr>
            <a:picLocks noChangeAspect="1"/>
          </p:cNvPicPr>
          <p:nvPr/>
        </p:nvPicPr>
        <p:blipFill rotWithShape="1">
          <a:blip r:embed="rId4"/>
          <a:srcRect l="10550" t="22018" r="44547" b="34516"/>
          <a:stretch/>
        </p:blipFill>
        <p:spPr>
          <a:xfrm>
            <a:off x="717957" y="163903"/>
            <a:ext cx="6726639" cy="2638638"/>
          </a:xfrm>
          <a:prstGeom prst="rect">
            <a:avLst/>
          </a:prstGeom>
        </p:spPr>
      </p:pic>
      <p:sp>
        <p:nvSpPr>
          <p:cNvPr id="9" name="TextBox 8"/>
          <p:cNvSpPr txBox="1"/>
          <p:nvPr/>
        </p:nvSpPr>
        <p:spPr>
          <a:xfrm>
            <a:off x="457197" y="3373487"/>
            <a:ext cx="1889187" cy="584775"/>
          </a:xfrm>
          <a:prstGeom prst="rect">
            <a:avLst/>
          </a:prstGeom>
          <a:solidFill>
            <a:schemeClr val="accent6">
              <a:lumMod val="40000"/>
              <a:lumOff val="60000"/>
            </a:schemeClr>
          </a:solidFill>
        </p:spPr>
        <p:txBody>
          <a:bodyPr wrap="square" rtlCol="0">
            <a:spAutoFit/>
          </a:bodyPr>
          <a:lstStyle/>
          <a:p>
            <a:r>
              <a:rPr lang="en-US" altLang="zh-TW" sz="3200" dirty="0"/>
              <a:t>Student C</a:t>
            </a:r>
            <a:endParaRPr lang="zh-TW" altLang="en-US" sz="3200" dirty="0"/>
          </a:p>
        </p:txBody>
      </p:sp>
      <p:sp>
        <p:nvSpPr>
          <p:cNvPr id="10" name="TextBox 9"/>
          <p:cNvSpPr txBox="1"/>
          <p:nvPr/>
        </p:nvSpPr>
        <p:spPr>
          <a:xfrm>
            <a:off x="250161" y="4803444"/>
            <a:ext cx="1956107" cy="584775"/>
          </a:xfrm>
          <a:prstGeom prst="rect">
            <a:avLst/>
          </a:prstGeom>
          <a:solidFill>
            <a:schemeClr val="accent6">
              <a:lumMod val="40000"/>
              <a:lumOff val="60000"/>
            </a:schemeClr>
          </a:solidFill>
        </p:spPr>
        <p:txBody>
          <a:bodyPr wrap="square" rtlCol="0">
            <a:spAutoFit/>
          </a:bodyPr>
          <a:lstStyle/>
          <a:p>
            <a:r>
              <a:rPr lang="en-US" altLang="zh-TW" sz="3200" dirty="0"/>
              <a:t>Student D</a:t>
            </a:r>
            <a:endParaRPr lang="zh-TW" altLang="en-US" sz="3200" dirty="0"/>
          </a:p>
        </p:txBody>
      </p:sp>
      <p:sp>
        <p:nvSpPr>
          <p:cNvPr id="11" name="TextBox 10"/>
          <p:cNvSpPr txBox="1"/>
          <p:nvPr/>
        </p:nvSpPr>
        <p:spPr>
          <a:xfrm>
            <a:off x="7875917" y="4236795"/>
            <a:ext cx="3519577" cy="1015663"/>
          </a:xfrm>
          <a:prstGeom prst="rect">
            <a:avLst/>
          </a:prstGeom>
          <a:solidFill>
            <a:schemeClr val="accent2">
              <a:lumMod val="20000"/>
              <a:lumOff val="80000"/>
            </a:schemeClr>
          </a:solidFill>
        </p:spPr>
        <p:txBody>
          <a:bodyPr wrap="square" rtlCol="0">
            <a:spAutoFit/>
          </a:bodyPr>
          <a:lstStyle/>
          <a:p>
            <a:r>
              <a:rPr lang="en-US" altLang="zh-TW" sz="2000" dirty="0">
                <a:latin typeface="Arial Black" panose="020B0A04020102020204" pitchFamily="34" charset="0"/>
              </a:rPr>
              <a:t>Can understand the hidden meaning not clearly said in the story.</a:t>
            </a:r>
            <a:endParaRPr lang="zh-TW" altLang="en-US" sz="2000" dirty="0">
              <a:latin typeface="Arial Black" panose="020B0A04020102020204" pitchFamily="34" charset="0"/>
            </a:endParaRPr>
          </a:p>
        </p:txBody>
      </p:sp>
      <p:cxnSp>
        <p:nvCxnSpPr>
          <p:cNvPr id="13" name="Straight Arrow Connector 12"/>
          <p:cNvCxnSpPr>
            <a:stCxn id="11" idx="1"/>
          </p:cNvCxnSpPr>
          <p:nvPr/>
        </p:nvCxnSpPr>
        <p:spPr>
          <a:xfrm flipH="1">
            <a:off x="7280694" y="4744627"/>
            <a:ext cx="595223" cy="57787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stretch>
            <a:fillRect/>
          </a:stretch>
        </p:blipFill>
        <p:spPr>
          <a:xfrm>
            <a:off x="10509593" y="2399034"/>
            <a:ext cx="683829" cy="835416"/>
          </a:xfrm>
          <a:prstGeom prst="rect">
            <a:avLst/>
          </a:prstGeom>
        </p:spPr>
      </p:pic>
      <p:pic>
        <p:nvPicPr>
          <p:cNvPr id="15" name="Picture 14"/>
          <p:cNvPicPr>
            <a:picLocks noChangeAspect="1"/>
          </p:cNvPicPr>
          <p:nvPr/>
        </p:nvPicPr>
        <p:blipFill>
          <a:blip r:embed="rId5"/>
          <a:stretch>
            <a:fillRect/>
          </a:stretch>
        </p:blipFill>
        <p:spPr>
          <a:xfrm>
            <a:off x="9213540" y="5779044"/>
            <a:ext cx="654557" cy="799655"/>
          </a:xfrm>
          <a:prstGeom prst="rect">
            <a:avLst/>
          </a:prstGeom>
        </p:spPr>
      </p:pic>
      <p:pic>
        <p:nvPicPr>
          <p:cNvPr id="16" name="Picture 15"/>
          <p:cNvPicPr>
            <a:picLocks noChangeAspect="1"/>
          </p:cNvPicPr>
          <p:nvPr/>
        </p:nvPicPr>
        <p:blipFill>
          <a:blip r:embed="rId5"/>
          <a:stretch>
            <a:fillRect/>
          </a:stretch>
        </p:blipFill>
        <p:spPr>
          <a:xfrm>
            <a:off x="10198021" y="5712155"/>
            <a:ext cx="675680" cy="825461"/>
          </a:xfrm>
          <a:prstGeom prst="rect">
            <a:avLst/>
          </a:prstGeom>
        </p:spPr>
      </p:pic>
      <p:pic>
        <p:nvPicPr>
          <p:cNvPr id="17" name="Picture 16"/>
          <p:cNvPicPr>
            <a:picLocks noChangeAspect="1"/>
          </p:cNvPicPr>
          <p:nvPr/>
        </p:nvPicPr>
        <p:blipFill>
          <a:blip r:embed="rId5"/>
          <a:stretch>
            <a:fillRect/>
          </a:stretch>
        </p:blipFill>
        <p:spPr>
          <a:xfrm>
            <a:off x="11240291" y="2364585"/>
            <a:ext cx="707224" cy="863997"/>
          </a:xfrm>
          <a:prstGeom prst="rect">
            <a:avLst/>
          </a:prstGeom>
        </p:spPr>
      </p:pic>
      <p:pic>
        <p:nvPicPr>
          <p:cNvPr id="18" name="Picture 17"/>
          <p:cNvPicPr>
            <a:picLocks noChangeAspect="1"/>
          </p:cNvPicPr>
          <p:nvPr/>
        </p:nvPicPr>
        <p:blipFill>
          <a:blip r:embed="rId5"/>
          <a:stretch>
            <a:fillRect/>
          </a:stretch>
        </p:blipFill>
        <p:spPr>
          <a:xfrm>
            <a:off x="11135820" y="5709945"/>
            <a:ext cx="677489" cy="827671"/>
          </a:xfrm>
          <a:prstGeom prst="rect">
            <a:avLst/>
          </a:prstGeom>
        </p:spPr>
      </p:pic>
      <p:sp>
        <p:nvSpPr>
          <p:cNvPr id="19" name="TextBox 18"/>
          <p:cNvSpPr txBox="1"/>
          <p:nvPr/>
        </p:nvSpPr>
        <p:spPr>
          <a:xfrm>
            <a:off x="8097712" y="1094216"/>
            <a:ext cx="3704876" cy="1200329"/>
          </a:xfrm>
          <a:prstGeom prst="rect">
            <a:avLst/>
          </a:prstGeom>
          <a:solidFill>
            <a:schemeClr val="accent4">
              <a:lumMod val="40000"/>
              <a:lumOff val="60000"/>
            </a:schemeClr>
          </a:solidFill>
        </p:spPr>
        <p:txBody>
          <a:bodyPr wrap="square" rtlCol="0">
            <a:spAutoFit/>
          </a:bodyPr>
          <a:lstStyle/>
          <a:p>
            <a:r>
              <a:rPr lang="en-US" altLang="zh-TW" sz="3600" dirty="0"/>
              <a:t>(4)Why is the old  </a:t>
            </a:r>
          </a:p>
          <a:p>
            <a:r>
              <a:rPr lang="en-US" altLang="zh-TW" sz="3600" dirty="0"/>
              <a:t>     lady shocked?</a:t>
            </a:r>
          </a:p>
        </p:txBody>
      </p:sp>
      <p:sp>
        <p:nvSpPr>
          <p:cNvPr id="2" name="TextBox 1"/>
          <p:cNvSpPr txBox="1"/>
          <p:nvPr/>
        </p:nvSpPr>
        <p:spPr>
          <a:xfrm>
            <a:off x="5745192" y="5931637"/>
            <a:ext cx="3138424" cy="646331"/>
          </a:xfrm>
          <a:prstGeom prst="rect">
            <a:avLst/>
          </a:prstGeom>
          <a:solidFill>
            <a:schemeClr val="accent2">
              <a:lumMod val="60000"/>
              <a:lumOff val="40000"/>
            </a:schemeClr>
          </a:solidFill>
        </p:spPr>
        <p:txBody>
          <a:bodyPr wrap="square" rtlCol="0">
            <a:spAutoFit/>
          </a:bodyPr>
          <a:lstStyle/>
          <a:p>
            <a:r>
              <a:rPr lang="en-US" altLang="zh-TW" dirty="0"/>
              <a:t>(The old lady </a:t>
            </a:r>
            <a:r>
              <a:rPr lang="en-US" altLang="zh-TW" dirty="0" err="1"/>
              <a:t>realised</a:t>
            </a:r>
            <a:r>
              <a:rPr lang="en-US" altLang="zh-TW" dirty="0"/>
              <a:t> she misunderstand the young man.)</a:t>
            </a:r>
            <a:endParaRPr lang="zh-TW" altLang="en-US" dirty="0"/>
          </a:p>
        </p:txBody>
      </p:sp>
      <p:sp>
        <p:nvSpPr>
          <p:cNvPr id="20" name="TextBox 19"/>
          <p:cNvSpPr txBox="1"/>
          <p:nvPr/>
        </p:nvSpPr>
        <p:spPr>
          <a:xfrm>
            <a:off x="4590847" y="3758706"/>
            <a:ext cx="2862446" cy="923330"/>
          </a:xfrm>
          <a:prstGeom prst="rect">
            <a:avLst/>
          </a:prstGeom>
          <a:solidFill>
            <a:schemeClr val="accent2">
              <a:lumMod val="60000"/>
              <a:lumOff val="40000"/>
            </a:schemeClr>
          </a:solidFill>
        </p:spPr>
        <p:txBody>
          <a:bodyPr wrap="square" rtlCol="0">
            <a:spAutoFit/>
          </a:bodyPr>
          <a:lstStyle/>
          <a:p>
            <a:r>
              <a:rPr lang="en-US" altLang="zh-TW" dirty="0"/>
              <a:t>(Because she finds out her snack is in her bag the whole time.)</a:t>
            </a:r>
            <a:endParaRPr lang="zh-TW" altLang="en-US" dirty="0"/>
          </a:p>
        </p:txBody>
      </p:sp>
    </p:spTree>
    <p:extLst>
      <p:ext uri="{BB962C8B-B14F-4D97-AF65-F5344CB8AC3E}">
        <p14:creationId xmlns:p14="http://schemas.microsoft.com/office/powerpoint/2010/main" val="383418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1777" y="146649"/>
            <a:ext cx="7460411" cy="724618"/>
          </a:xfrm>
          <a:solidFill>
            <a:schemeClr val="accent6">
              <a:lumMod val="40000"/>
              <a:lumOff val="60000"/>
            </a:schemeClr>
          </a:solidFill>
          <a:ln>
            <a:solidFill>
              <a:schemeClr val="accent6">
                <a:lumMod val="40000"/>
                <a:lumOff val="60000"/>
              </a:schemeClr>
            </a:solidFill>
          </a:ln>
        </p:spPr>
        <p:txBody>
          <a:bodyPr>
            <a:normAutofit fontScale="90000"/>
          </a:bodyPr>
          <a:lstStyle/>
          <a:p>
            <a:r>
              <a:rPr lang="en-US" altLang="zh-TW" sz="3200" b="1" dirty="0">
                <a:latin typeface="Times New Roman" panose="02020603050405020304" pitchFamily="18" charset="0"/>
                <a:cs typeface="Times New Roman" panose="02020603050405020304" pitchFamily="18" charset="0"/>
              </a:rPr>
              <a:t>Teacher’s demonstration: teaching material</a:t>
            </a:r>
            <a:endParaRPr lang="zh-TW" altLang="en-US" sz="32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3386" t="30009" r="25942" b="17450"/>
          <a:stretch/>
        </p:blipFill>
        <p:spPr>
          <a:xfrm>
            <a:off x="465824" y="1164567"/>
            <a:ext cx="11015933" cy="5521958"/>
          </a:xfrm>
          <a:prstGeom prst="rect">
            <a:avLst/>
          </a:prstGeom>
          <a:solidFill>
            <a:schemeClr val="tx1"/>
          </a:solidFill>
          <a:ln>
            <a:solidFill>
              <a:schemeClr val="tx1"/>
            </a:solidFill>
          </a:ln>
        </p:spPr>
      </p:pic>
    </p:spTree>
    <p:extLst>
      <p:ext uri="{BB962C8B-B14F-4D97-AF65-F5344CB8AC3E}">
        <p14:creationId xmlns:p14="http://schemas.microsoft.com/office/powerpoint/2010/main" val="2470467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367554" y="825805"/>
            <a:ext cx="10972800" cy="3518647"/>
          </a:xfrm>
          <a:prstGeom prst="rect">
            <a:avLst/>
          </a:prstGeom>
          <a:solidFill>
            <a:schemeClr val="accent1">
              <a:lumMod val="40000"/>
              <a:lumOff val="60000"/>
            </a:schemeClr>
          </a:solidFill>
          <a:ln w="38100">
            <a:solidFill>
              <a:srgbClr val="7030A0"/>
            </a:solidFill>
            <a:prstDash val="lgDashDot"/>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2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         </a:t>
            </a:r>
            <a:r>
              <a:rPr kumimoji="0" lang="en-US" altLang="zh-TW" sz="3600" b="1"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It is two o’clock in the afternoon. Tom hears the loud bell. He puts on his heavy clothes. He puts on his boots and a red hat too. Then he goes downstairs on a pole. He gets in a truck with four other men. They drive the truck very fast. They put on the lights.</a:t>
            </a:r>
            <a:endParaRPr kumimoji="0" lang="zh-TW" altLang="zh-TW" sz="3600" b="1" i="0" u="none" strike="noStrike" cap="none" normalizeH="0" baseline="0" dirty="0">
              <a:ln>
                <a:noFill/>
              </a:ln>
              <a:solidFill>
                <a:schemeClr val="tx1"/>
              </a:solidFill>
              <a:effectLst/>
              <a:latin typeface="Arial" panose="020B0604020202020204" pitchFamily="34" charset="0"/>
            </a:endParaRPr>
          </a:p>
        </p:txBody>
      </p:sp>
      <p:sp>
        <p:nvSpPr>
          <p:cNvPr id="8" name="Title 7"/>
          <p:cNvSpPr>
            <a:spLocks noGrp="1"/>
          </p:cNvSpPr>
          <p:nvPr>
            <p:ph type="title"/>
          </p:nvPr>
        </p:nvSpPr>
        <p:spPr>
          <a:xfrm>
            <a:off x="1871932" y="176428"/>
            <a:ext cx="7453223" cy="522379"/>
          </a:xfrm>
          <a:solidFill>
            <a:srgbClr val="FFFF00"/>
          </a:solidFill>
          <a:ln>
            <a:solidFill>
              <a:srgbClr val="FFFF00"/>
            </a:solidFill>
          </a:ln>
        </p:spPr>
        <p:txBody>
          <a:bodyPr>
            <a:normAutofit fontScale="90000"/>
          </a:bodyPr>
          <a:lstStyle/>
          <a:p>
            <a:r>
              <a:rPr lang="en-US" altLang="zh-TW" dirty="0">
                <a:latin typeface="Arial Black" panose="020B0A04020102020204" pitchFamily="34" charset="0"/>
              </a:rPr>
              <a:t>Teacher’s demonstration:</a:t>
            </a:r>
            <a:endParaRPr lang="zh-TW" altLang="en-US" dirty="0">
              <a:latin typeface="Arial Black" panose="020B0A04020102020204" pitchFamily="34" charset="0"/>
            </a:endParaRPr>
          </a:p>
        </p:txBody>
      </p:sp>
      <p:sp>
        <p:nvSpPr>
          <p:cNvPr id="10" name="Cloud Callout 9"/>
          <p:cNvSpPr/>
          <p:nvPr/>
        </p:nvSpPr>
        <p:spPr>
          <a:xfrm>
            <a:off x="4428711" y="4732639"/>
            <a:ext cx="7044422" cy="1392114"/>
          </a:xfrm>
          <a:prstGeom prst="cloudCallout">
            <a:avLst>
              <a:gd name="adj1" fmla="val -55618"/>
              <a:gd name="adj2" fmla="val 26510"/>
            </a:avLst>
          </a:prstGeom>
          <a:solidFill>
            <a:schemeClr val="accent6">
              <a:lumMod val="40000"/>
              <a:lumOff val="6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lvl="0"/>
            <a:r>
              <a:rPr lang="en-US" altLang="zh-TW" sz="3600" dirty="0">
                <a:solidFill>
                  <a:srgbClr val="000000"/>
                </a:solidFill>
                <a:latin typeface="Britannic Bold" panose="020B0903060703020204" pitchFamily="34" charset="0"/>
              </a:rPr>
              <a:t>(1) What is Tom’s job?</a:t>
            </a:r>
            <a:endParaRPr lang="zh-TW" altLang="zh-TW" sz="3600" dirty="0">
              <a:solidFill>
                <a:prstClr val="black"/>
              </a:solidFill>
              <a:latin typeface="Britannic Bold" panose="020B0903060703020204" pitchFamily="34" charset="0"/>
            </a:endParaRPr>
          </a:p>
        </p:txBody>
      </p:sp>
      <p:pic>
        <p:nvPicPr>
          <p:cNvPr id="5" name="Picture 8" descr="Term 1 Grade 6 Efal Language Test 1 : “Underwater restaurant” + Memo •  Teach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224" y="4596248"/>
            <a:ext cx="3555014" cy="1897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23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8536" y="179423"/>
            <a:ext cx="6771736" cy="1105914"/>
          </a:xfrm>
          <a:solidFill>
            <a:schemeClr val="accent1">
              <a:lumMod val="40000"/>
              <a:lumOff val="60000"/>
            </a:schemeClr>
          </a:solidFill>
        </p:spPr>
        <p:txBody>
          <a:bodyPr>
            <a:normAutofit fontScale="90000"/>
          </a:bodyPr>
          <a:lstStyle/>
          <a:p>
            <a:r>
              <a:rPr lang="en-US" altLang="zh-TW" sz="2800" dirty="0">
                <a:latin typeface="Arial Black" panose="020B0A04020102020204" pitchFamily="34" charset="0"/>
                <a:cs typeface="Times New Roman" panose="02020603050405020304" pitchFamily="18" charset="0"/>
              </a:rPr>
              <a:t>How do you know this? </a:t>
            </a:r>
            <a:br>
              <a:rPr lang="en-US" altLang="zh-TW" sz="2800" dirty="0">
                <a:latin typeface="Arial Black" panose="020B0A04020102020204" pitchFamily="34" charset="0"/>
                <a:cs typeface="Times New Roman" panose="02020603050405020304" pitchFamily="18" charset="0"/>
              </a:rPr>
            </a:br>
            <a:r>
              <a:rPr lang="en-US" altLang="zh-TW" sz="2800" dirty="0">
                <a:latin typeface="Arial Black" panose="020B0A04020102020204" pitchFamily="34" charset="0"/>
                <a:cs typeface="Times New Roman" panose="02020603050405020304" pitchFamily="18" charset="0"/>
              </a:rPr>
              <a:t>(</a:t>
            </a:r>
            <a:r>
              <a:rPr lang="en-US" altLang="zh-TW" sz="2800" dirty="0">
                <a:solidFill>
                  <a:srgbClr val="FF0000"/>
                </a:solidFill>
                <a:latin typeface="Arial Black" panose="020B0A04020102020204" pitchFamily="34" charset="0"/>
                <a:cs typeface="Times New Roman" panose="02020603050405020304" pitchFamily="18" charset="0"/>
              </a:rPr>
              <a:t>Underline</a:t>
            </a:r>
            <a:r>
              <a:rPr lang="en-US" altLang="zh-TW" sz="2800" dirty="0">
                <a:latin typeface="Arial Black" panose="020B0A04020102020204" pitchFamily="34" charset="0"/>
                <a:cs typeface="Times New Roman" panose="02020603050405020304" pitchFamily="18" charset="0"/>
              </a:rPr>
              <a:t> clues / hints from the text)</a:t>
            </a:r>
            <a:endParaRPr lang="zh-TW" altLang="en-US" sz="2800" dirty="0">
              <a:latin typeface="Arial Black" panose="020B0A04020102020204" pitchFamily="34" charset="0"/>
            </a:endParaRPr>
          </a:p>
        </p:txBody>
      </p:sp>
      <p:sp>
        <p:nvSpPr>
          <p:cNvPr id="4" name="Rectangle 4"/>
          <p:cNvSpPr>
            <a:spLocks noGrp="1" noChangeArrowheads="1"/>
          </p:cNvSpPr>
          <p:nvPr>
            <p:ph idx="1"/>
          </p:nvPr>
        </p:nvSpPr>
        <p:spPr bwMode="auto">
          <a:xfrm>
            <a:off x="3613600" y="1578530"/>
            <a:ext cx="8104094" cy="4861510"/>
          </a:xfrm>
          <a:prstGeom prst="rect">
            <a:avLst/>
          </a:prstGeom>
          <a:solidFill>
            <a:srgbClr val="FFFFFF"/>
          </a:solidFill>
          <a:ln w="38100">
            <a:solidFill>
              <a:srgbClr val="7030A0"/>
            </a:solidFill>
            <a:prstDash val="lgDashDot"/>
            <a:miter lim="800000"/>
            <a:headEnd/>
            <a:tailEnd/>
          </a:ln>
        </p:spPr>
        <p:txBody>
          <a:bodyPr vert="horz" wrap="square" lIns="91440" tIns="45720" rIns="91440" bIns="45720" numCol="1" anchor="t" anchorCtr="0" compatLnSpc="1">
            <a:prstTxWarp prst="textNoShape">
              <a:avLst/>
            </a:prstTxWarp>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2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         </a:t>
            </a:r>
            <a:r>
              <a:rPr kumimoji="0" lang="en-US" altLang="zh-TW" sz="3600" b="1"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It is two o’clock in the afternoon. Tom hears the loud bell. He puts on his heavy clothes. He puts on his boots and a red hat too. Then he goes downstairs on a pole. He gets in a truck with four other men. They drive the truck very fast. They put on the lights.</a:t>
            </a:r>
            <a:endParaRPr kumimoji="0" lang="zh-TW" altLang="zh-TW" sz="3600" b="1" i="0" u="none" strike="noStrike" cap="none" normalizeH="0" baseline="0" dirty="0">
              <a:ln>
                <a:noFill/>
              </a:ln>
              <a:solidFill>
                <a:schemeClr val="tx1"/>
              </a:solidFill>
              <a:effectLst/>
              <a:latin typeface="Arial" panose="020B0604020202020204" pitchFamily="34" charset="0"/>
            </a:endParaRPr>
          </a:p>
        </p:txBody>
      </p:sp>
      <p:sp>
        <p:nvSpPr>
          <p:cNvPr id="5" name="Cloud Callout 4"/>
          <p:cNvSpPr/>
          <p:nvPr/>
        </p:nvSpPr>
        <p:spPr>
          <a:xfrm>
            <a:off x="186844" y="179422"/>
            <a:ext cx="3426756" cy="2056348"/>
          </a:xfrm>
          <a:prstGeom prst="cloudCallout">
            <a:avLst>
              <a:gd name="adj1" fmla="val 8004"/>
              <a:gd name="adj2" fmla="val 95196"/>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lvl="0"/>
            <a:r>
              <a:rPr lang="en-US" altLang="zh-TW" sz="3600" b="1" dirty="0">
                <a:solidFill>
                  <a:srgbClr val="000000"/>
                </a:solidFill>
                <a:latin typeface="Britannic Bold" panose="020B0903060703020204" pitchFamily="34" charset="0"/>
              </a:rPr>
              <a:t>Tom is a fireman.</a:t>
            </a:r>
            <a:endParaRPr lang="zh-TW" altLang="zh-TW" sz="3600" b="1" dirty="0">
              <a:solidFill>
                <a:prstClr val="black"/>
              </a:solidFill>
              <a:latin typeface="Britannic Bold" panose="020B0903060703020204" pitchFamily="34" charset="0"/>
            </a:endParaRPr>
          </a:p>
        </p:txBody>
      </p:sp>
      <p:pic>
        <p:nvPicPr>
          <p:cNvPr id="3074" name="Picture 2" descr="Cartoon Firefighter Pictures - Fire Fighter Image Clipart, HD Png Download  - kin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91" y="3433313"/>
            <a:ext cx="3122312" cy="2484407"/>
          </a:xfrm>
          <a:prstGeom prst="rect">
            <a:avLst/>
          </a:prstGeom>
          <a:noFill/>
          <a:extLst>
            <a:ext uri="{909E8E84-426E-40DD-AFC4-6F175D3DCCD1}">
              <a14:hiddenFill xmlns:a14="http://schemas.microsoft.com/office/drawing/2010/main">
                <a:solidFill>
                  <a:srgbClr val="FFFFFF"/>
                </a:solidFill>
              </a14:hiddenFill>
            </a:ext>
          </a:extLst>
        </p:spPr>
      </p:pic>
      <p:sp>
        <p:nvSpPr>
          <p:cNvPr id="3" name="Minus 2"/>
          <p:cNvSpPr/>
          <p:nvPr/>
        </p:nvSpPr>
        <p:spPr>
          <a:xfrm>
            <a:off x="6613584" y="2576147"/>
            <a:ext cx="4666891" cy="270006"/>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Minus 6"/>
          <p:cNvSpPr/>
          <p:nvPr/>
        </p:nvSpPr>
        <p:spPr>
          <a:xfrm>
            <a:off x="3441219" y="3135944"/>
            <a:ext cx="1476989" cy="245997"/>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Minus 7"/>
          <p:cNvSpPr/>
          <p:nvPr/>
        </p:nvSpPr>
        <p:spPr>
          <a:xfrm>
            <a:off x="3140015" y="3675133"/>
            <a:ext cx="9618453" cy="238601"/>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Minus 8"/>
          <p:cNvSpPr/>
          <p:nvPr/>
        </p:nvSpPr>
        <p:spPr>
          <a:xfrm>
            <a:off x="4520242" y="3123246"/>
            <a:ext cx="7867290" cy="258695"/>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Minus 9"/>
          <p:cNvSpPr/>
          <p:nvPr/>
        </p:nvSpPr>
        <p:spPr>
          <a:xfrm>
            <a:off x="4641011" y="4761675"/>
            <a:ext cx="7746521" cy="371041"/>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Minus 10"/>
          <p:cNvSpPr/>
          <p:nvPr/>
        </p:nvSpPr>
        <p:spPr>
          <a:xfrm>
            <a:off x="5796951" y="4263021"/>
            <a:ext cx="6590581" cy="251104"/>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Minus 11"/>
          <p:cNvSpPr/>
          <p:nvPr/>
        </p:nvSpPr>
        <p:spPr>
          <a:xfrm>
            <a:off x="3389884" y="4804352"/>
            <a:ext cx="1596184" cy="20358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Minus 12"/>
          <p:cNvSpPr/>
          <p:nvPr/>
        </p:nvSpPr>
        <p:spPr>
          <a:xfrm>
            <a:off x="7050803" y="5350825"/>
            <a:ext cx="4666891" cy="270006"/>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Minus 13"/>
          <p:cNvSpPr/>
          <p:nvPr/>
        </p:nvSpPr>
        <p:spPr>
          <a:xfrm>
            <a:off x="3268691" y="5311812"/>
            <a:ext cx="3344893" cy="364901"/>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Minus 14"/>
          <p:cNvSpPr/>
          <p:nvPr/>
        </p:nvSpPr>
        <p:spPr>
          <a:xfrm>
            <a:off x="3268691" y="5924263"/>
            <a:ext cx="3105510" cy="268227"/>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Minus 15"/>
          <p:cNvSpPr/>
          <p:nvPr/>
        </p:nvSpPr>
        <p:spPr>
          <a:xfrm>
            <a:off x="6863750" y="5980657"/>
            <a:ext cx="5026325" cy="211833"/>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Down Arrow 5"/>
          <p:cNvSpPr/>
          <p:nvPr/>
        </p:nvSpPr>
        <p:spPr>
          <a:xfrm rot="3516477">
            <a:off x="2940971" y="115599"/>
            <a:ext cx="611225" cy="164969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Oval 16"/>
          <p:cNvSpPr/>
          <p:nvPr/>
        </p:nvSpPr>
        <p:spPr>
          <a:xfrm>
            <a:off x="4787660" y="2691442"/>
            <a:ext cx="741872" cy="603849"/>
          </a:xfrm>
          <a:prstGeom prst="ellipse">
            <a:avLst/>
          </a:prstGeom>
          <a:no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8" name="Curved Down Arrow 17"/>
          <p:cNvSpPr/>
          <p:nvPr/>
        </p:nvSpPr>
        <p:spPr>
          <a:xfrm rot="20496930">
            <a:off x="5235951" y="2110790"/>
            <a:ext cx="1577537" cy="414163"/>
          </a:xfrm>
          <a:prstGeom prst="curved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20" name="Oval 19"/>
          <p:cNvSpPr/>
          <p:nvPr/>
        </p:nvSpPr>
        <p:spPr>
          <a:xfrm>
            <a:off x="6216386" y="4910530"/>
            <a:ext cx="1299282" cy="603849"/>
          </a:xfrm>
          <a:prstGeom prst="ellipse">
            <a:avLst/>
          </a:prstGeom>
          <a:no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21" name="Curved Down Arrow 20"/>
          <p:cNvSpPr/>
          <p:nvPr/>
        </p:nvSpPr>
        <p:spPr>
          <a:xfrm rot="21141944" flipH="1">
            <a:off x="4848861" y="4622790"/>
            <a:ext cx="1690408" cy="414163"/>
          </a:xfrm>
          <a:prstGeom prst="curved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Tree>
    <p:extLst>
      <p:ext uri="{BB962C8B-B14F-4D97-AF65-F5344CB8AC3E}">
        <p14:creationId xmlns:p14="http://schemas.microsoft.com/office/powerpoint/2010/main" val="356477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barn(inVertical)">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ppt_x"/>
                                          </p:val>
                                        </p:tav>
                                        <p:tav tm="100000">
                                          <p:val>
                                            <p:strVal val="#ppt_x"/>
                                          </p:val>
                                        </p:tav>
                                      </p:tavLst>
                                    </p:anim>
                                    <p:anim calcmode="lin" valueType="num">
                                      <p:cBhvr additive="base">
                                        <p:cTn id="5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additive="base">
                                        <p:cTn id="89" dur="500" fill="hold"/>
                                        <p:tgtEl>
                                          <p:spTgt spid="10"/>
                                        </p:tgtEl>
                                        <p:attrNameLst>
                                          <p:attrName>ppt_x</p:attrName>
                                        </p:attrNameLst>
                                      </p:cBhvr>
                                      <p:tavLst>
                                        <p:tav tm="0">
                                          <p:val>
                                            <p:strVal val="#ppt_x"/>
                                          </p:val>
                                        </p:tav>
                                        <p:tav tm="100000">
                                          <p:val>
                                            <p:strVal val="#ppt_x"/>
                                          </p:val>
                                        </p:tav>
                                      </p:tavLst>
                                    </p:anim>
                                    <p:anim calcmode="lin" valueType="num">
                                      <p:cBhvr additive="base">
                                        <p:cTn id="9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ppt_x"/>
                                          </p:val>
                                        </p:tav>
                                        <p:tav tm="100000">
                                          <p:val>
                                            <p:strVal val="#ppt_x"/>
                                          </p:val>
                                        </p:tav>
                                      </p:tavLst>
                                    </p:anim>
                                    <p:anim calcmode="lin" valueType="num">
                                      <p:cBhvr additive="base">
                                        <p:cTn id="10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additive="base">
                                        <p:cTn id="107" dur="500" fill="hold"/>
                                        <p:tgtEl>
                                          <p:spTgt spid="15"/>
                                        </p:tgtEl>
                                        <p:attrNameLst>
                                          <p:attrName>ppt_x</p:attrName>
                                        </p:attrNameLst>
                                      </p:cBhvr>
                                      <p:tavLst>
                                        <p:tav tm="0">
                                          <p:val>
                                            <p:strVal val="#ppt_x"/>
                                          </p:val>
                                        </p:tav>
                                        <p:tav tm="100000">
                                          <p:val>
                                            <p:strVal val="#ppt_x"/>
                                          </p:val>
                                        </p:tav>
                                      </p:tavLst>
                                    </p:anim>
                                    <p:anim calcmode="lin" valueType="num">
                                      <p:cBhvr additive="base">
                                        <p:cTn id="10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16"/>
                                        </p:tgtEl>
                                        <p:attrNameLst>
                                          <p:attrName>style.visibility</p:attrName>
                                        </p:attrNameLst>
                                      </p:cBhvr>
                                      <p:to>
                                        <p:strVal val="visible"/>
                                      </p:to>
                                    </p:set>
                                    <p:anim calcmode="lin" valueType="num">
                                      <p:cBhvr additive="base">
                                        <p:cTn id="113" dur="500" fill="hold"/>
                                        <p:tgtEl>
                                          <p:spTgt spid="16"/>
                                        </p:tgtEl>
                                        <p:attrNameLst>
                                          <p:attrName>ppt_x</p:attrName>
                                        </p:attrNameLst>
                                      </p:cBhvr>
                                      <p:tavLst>
                                        <p:tav tm="0">
                                          <p:val>
                                            <p:strVal val="#ppt_x"/>
                                          </p:val>
                                        </p:tav>
                                        <p:tav tm="100000">
                                          <p:val>
                                            <p:strVal val="#ppt_x"/>
                                          </p:val>
                                        </p:tav>
                                      </p:tavLst>
                                    </p:anim>
                                    <p:anim calcmode="lin" valueType="num">
                                      <p:cBhvr additive="base">
                                        <p:cTn id="1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3"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6" grpId="0" animBg="1"/>
      <p:bldP spid="17" grpId="0" animBg="1"/>
      <p:bldP spid="18"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8339" t="44160" r="18953" b="8291"/>
          <a:stretch/>
        </p:blipFill>
        <p:spPr bwMode="auto">
          <a:xfrm>
            <a:off x="948357" y="2587925"/>
            <a:ext cx="10386751" cy="3792237"/>
          </a:xfrm>
          <a:prstGeom prst="rect">
            <a:avLst/>
          </a:prstGeom>
          <a:solidFill>
            <a:schemeClr val="tx1"/>
          </a:solidFill>
          <a:ln>
            <a:solidFill>
              <a:schemeClr val="tx1"/>
            </a:solidFill>
          </a:ln>
          <a:extLst>
            <a:ext uri="{53640926-AAD7-44D8-BBD7-CCE9431645EC}">
              <a14:shadowObscured xmlns:a14="http://schemas.microsoft.com/office/drawing/2010/main"/>
            </a:ext>
          </a:extLst>
        </p:spPr>
      </p:pic>
      <p:sp>
        <p:nvSpPr>
          <p:cNvPr id="5" name="Oval Callout 4"/>
          <p:cNvSpPr/>
          <p:nvPr/>
        </p:nvSpPr>
        <p:spPr>
          <a:xfrm>
            <a:off x="7401464" y="235729"/>
            <a:ext cx="4433977" cy="2022764"/>
          </a:xfrm>
          <a:prstGeom prst="wedgeEllipseCallout">
            <a:avLst>
              <a:gd name="adj1" fmla="val 2129"/>
              <a:gd name="adj2" fmla="val 64835"/>
            </a:avLst>
          </a:prstGeom>
          <a:solidFill>
            <a:srgbClr val="FFFF00"/>
          </a:solidFill>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4000" dirty="0">
                <a:latin typeface="Arial Black" panose="020B0A04020102020204" pitchFamily="34" charset="0"/>
              </a:rPr>
              <a:t>I am a fishbone diagram!</a:t>
            </a:r>
            <a:endParaRPr lang="zh-TW" altLang="en-US" sz="4000" dirty="0">
              <a:latin typeface="Arial Black" panose="020B0A04020102020204" pitchFamily="34" charset="0"/>
            </a:endParaRPr>
          </a:p>
        </p:txBody>
      </p:sp>
      <p:sp>
        <p:nvSpPr>
          <p:cNvPr id="6" name="Flowchart: Decision 5"/>
          <p:cNvSpPr/>
          <p:nvPr/>
        </p:nvSpPr>
        <p:spPr>
          <a:xfrm>
            <a:off x="8546774" y="3448387"/>
            <a:ext cx="2719324" cy="2706254"/>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Title 1"/>
          <p:cNvSpPr>
            <a:spLocks noGrp="1"/>
          </p:cNvSpPr>
          <p:nvPr>
            <p:ph type="title"/>
          </p:nvPr>
        </p:nvSpPr>
        <p:spPr>
          <a:xfrm>
            <a:off x="691552" y="235729"/>
            <a:ext cx="6313097" cy="1043796"/>
          </a:xfrm>
          <a:solidFill>
            <a:schemeClr val="accent6">
              <a:lumMod val="40000"/>
              <a:lumOff val="60000"/>
            </a:schemeClr>
          </a:solidFill>
          <a:ln>
            <a:solidFill>
              <a:schemeClr val="accent6">
                <a:lumMod val="40000"/>
                <a:lumOff val="60000"/>
              </a:schemeClr>
            </a:solidFill>
          </a:ln>
        </p:spPr>
        <p:txBody>
          <a:bodyPr>
            <a:normAutofit/>
          </a:bodyPr>
          <a:lstStyle/>
          <a:p>
            <a:r>
              <a:rPr lang="en-US" altLang="zh-TW" sz="3200" b="1" dirty="0">
                <a:latin typeface="Times New Roman" panose="02020603050405020304" pitchFamily="18" charset="0"/>
                <a:cs typeface="Times New Roman" panose="02020603050405020304" pitchFamily="18" charset="0"/>
              </a:rPr>
              <a:t>Teacher’s demonstration: teaching material (Fishbone diagram)</a:t>
            </a:r>
            <a:endParaRPr lang="zh-TW" alt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846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idx="1"/>
          </p:nvPr>
        </p:nvSpPr>
        <p:spPr bwMode="auto">
          <a:xfrm>
            <a:off x="514249" y="116896"/>
            <a:ext cx="11067471" cy="2395395"/>
          </a:xfrm>
          <a:prstGeom prst="rect">
            <a:avLst/>
          </a:prstGeom>
          <a:solidFill>
            <a:schemeClr val="accent1">
              <a:lumMod val="40000"/>
              <a:lumOff val="60000"/>
            </a:schemeClr>
          </a:solidFill>
          <a:ln w="38100">
            <a:solidFill>
              <a:srgbClr val="7030A0"/>
            </a:solidFill>
            <a:prstDash val="lgDashDot"/>
            <a:miter lim="800000"/>
            <a:headEnd/>
            <a:tailEnd/>
          </a:ln>
        </p:spPr>
        <p:txBody>
          <a:bodyPr vert="horz" wrap="square" lIns="91440" tIns="45720" rIns="91440" bIns="45720" numCol="1" anchor="t" anchorCtr="0" compatLnSpc="1">
            <a:prstTxWarp prst="textNoShape">
              <a:avLst/>
            </a:prstTxWarp>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32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32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  </a:t>
            </a:r>
            <a:r>
              <a:rPr kumimoji="0" lang="en-US" altLang="zh-TW" b="1"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It is two o’clock in the afternoon. Tom hears the loud bell. He puts on his heavy clothes. He puts on his boots and a red hat too. Then he goes downstairs on a pole. He gets in a truck with four other men. They drive the truck very fast. They put on the lights.</a:t>
            </a:r>
            <a:endParaRPr kumimoji="0" lang="zh-TW" altLang="zh-TW" b="1" i="0" u="none" strike="noStrike" cap="none" normalizeH="0" baseline="0" dirty="0">
              <a:ln>
                <a:noFill/>
              </a:ln>
              <a:solidFill>
                <a:schemeClr val="tx1"/>
              </a:solidFill>
              <a:effectLst/>
              <a:latin typeface="Arial" panose="020B0604020202020204" pitchFamily="34" charset="0"/>
            </a:endParaRPr>
          </a:p>
        </p:txBody>
      </p:sp>
      <p:pic>
        <p:nvPicPr>
          <p:cNvPr id="5" name="Content Placeholder 3"/>
          <p:cNvPicPr>
            <a:picLocks/>
          </p:cNvPicPr>
          <p:nvPr/>
        </p:nvPicPr>
        <p:blipFill rotWithShape="1">
          <a:blip r:embed="rId2"/>
          <a:srcRect l="18339" t="44160" r="18953" b="8291"/>
          <a:stretch/>
        </p:blipFill>
        <p:spPr bwMode="auto">
          <a:xfrm>
            <a:off x="957254" y="2920928"/>
            <a:ext cx="10181460" cy="2990418"/>
          </a:xfrm>
          <a:prstGeom prst="rect">
            <a:avLst/>
          </a:prstGeom>
          <a:ln>
            <a:noFill/>
          </a:ln>
          <a:extLst>
            <a:ext uri="{53640926-AAD7-44D8-BBD7-CCE9431645EC}">
              <a14:shadowObscured xmlns:a14="http://schemas.microsoft.com/office/drawing/2010/main"/>
            </a:ext>
          </a:extLst>
        </p:spPr>
      </p:pic>
      <p:sp>
        <p:nvSpPr>
          <p:cNvPr id="6" name="Flowchart: Decision 5"/>
          <p:cNvSpPr/>
          <p:nvPr/>
        </p:nvSpPr>
        <p:spPr>
          <a:xfrm>
            <a:off x="8174182" y="3639128"/>
            <a:ext cx="3796146" cy="2041235"/>
          </a:xfrm>
          <a:prstGeom prst="flowChartDecisi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dirty="0">
                <a:solidFill>
                  <a:schemeClr val="tx1"/>
                </a:solidFill>
                <a:latin typeface="Arial Black" panose="020B0A04020102020204" pitchFamily="34" charset="0"/>
              </a:rPr>
              <a:t>A fireman</a:t>
            </a:r>
            <a:endParaRPr lang="zh-TW" altLang="en-US" sz="3200" dirty="0">
              <a:solidFill>
                <a:schemeClr val="tx1"/>
              </a:solidFill>
              <a:latin typeface="Arial Black" panose="020B0A04020102020204" pitchFamily="34" charset="0"/>
            </a:endParaRPr>
          </a:p>
        </p:txBody>
      </p:sp>
      <p:sp>
        <p:nvSpPr>
          <p:cNvPr id="7" name="Cloud Callout 6"/>
          <p:cNvSpPr/>
          <p:nvPr/>
        </p:nvSpPr>
        <p:spPr>
          <a:xfrm>
            <a:off x="9442542" y="1981550"/>
            <a:ext cx="2646345" cy="1607322"/>
          </a:xfrm>
          <a:prstGeom prst="cloudCallout">
            <a:avLst>
              <a:gd name="adj1" fmla="val 8004"/>
              <a:gd name="adj2" fmla="val 95196"/>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lvl="0"/>
            <a:r>
              <a:rPr lang="en-US" altLang="zh-TW" sz="2800" b="1" dirty="0">
                <a:solidFill>
                  <a:srgbClr val="000000"/>
                </a:solidFill>
                <a:latin typeface="Comic Sans MS" panose="030F0702030302020204" pitchFamily="66" charset="0"/>
              </a:rPr>
              <a:t>Tom is a fireman</a:t>
            </a:r>
            <a:r>
              <a:rPr lang="en-US" altLang="zh-TW" sz="3600" b="1" dirty="0">
                <a:solidFill>
                  <a:srgbClr val="000000"/>
                </a:solidFill>
                <a:latin typeface="Comic Sans MS" panose="030F0702030302020204" pitchFamily="66" charset="0"/>
              </a:rPr>
              <a:t>.</a:t>
            </a:r>
            <a:endParaRPr lang="zh-TW" altLang="zh-TW" sz="3600" b="1" dirty="0">
              <a:solidFill>
                <a:prstClr val="black"/>
              </a:solidFill>
              <a:latin typeface="Times New Roman" panose="02020603050405020304" pitchFamily="18" charset="0"/>
            </a:endParaRPr>
          </a:p>
        </p:txBody>
      </p:sp>
      <p:sp>
        <p:nvSpPr>
          <p:cNvPr id="2" name="Rectangle 1"/>
          <p:cNvSpPr/>
          <p:nvPr/>
        </p:nvSpPr>
        <p:spPr>
          <a:xfrm>
            <a:off x="690113" y="2751826"/>
            <a:ext cx="2777705" cy="1086928"/>
          </a:xfrm>
          <a:prstGeom prst="rect">
            <a:avLst/>
          </a:prstGeom>
          <a:solidFill>
            <a:schemeClr val="accent6">
              <a:lumMod val="20000"/>
              <a:lumOff val="80000"/>
            </a:schemeClr>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a:latin typeface="Arial Black" panose="020B0A04020102020204" pitchFamily="34" charset="0"/>
              </a:rPr>
              <a:t>(1) He </a:t>
            </a:r>
            <a:r>
              <a:rPr lang="en-US" altLang="zh-TW" sz="2400" dirty="0">
                <a:solidFill>
                  <a:srgbClr val="FF0000"/>
                </a:solidFill>
                <a:latin typeface="Arial Black" panose="020B0A04020102020204" pitchFamily="34" charset="0"/>
              </a:rPr>
              <a:t>puts on heavy clothes</a:t>
            </a:r>
            <a:r>
              <a:rPr lang="en-US" altLang="zh-TW" sz="2400" dirty="0">
                <a:latin typeface="Arial Black" panose="020B0A04020102020204" pitchFamily="34" charset="0"/>
              </a:rPr>
              <a:t>.</a:t>
            </a:r>
            <a:endParaRPr lang="zh-TW" altLang="en-US" sz="2400" dirty="0">
              <a:latin typeface="Arial Black" panose="020B0A04020102020204" pitchFamily="34" charset="0"/>
            </a:endParaRPr>
          </a:p>
        </p:txBody>
      </p:sp>
      <p:sp>
        <p:nvSpPr>
          <p:cNvPr id="8" name="Rectangle 7"/>
          <p:cNvSpPr/>
          <p:nvPr/>
        </p:nvSpPr>
        <p:spPr>
          <a:xfrm>
            <a:off x="3625060" y="2785211"/>
            <a:ext cx="2777705" cy="1086928"/>
          </a:xfrm>
          <a:prstGeom prst="rect">
            <a:avLst/>
          </a:prstGeom>
          <a:solidFill>
            <a:schemeClr val="accent6">
              <a:lumMod val="20000"/>
              <a:lumOff val="80000"/>
            </a:schemeClr>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a:latin typeface="Arial Black" panose="020B0A04020102020204" pitchFamily="34" charset="0"/>
              </a:rPr>
              <a:t>(2) He </a:t>
            </a:r>
            <a:r>
              <a:rPr lang="en-US" altLang="zh-TW" sz="2400" dirty="0">
                <a:solidFill>
                  <a:srgbClr val="FF0000"/>
                </a:solidFill>
                <a:latin typeface="Arial Black" panose="020B0A04020102020204" pitchFamily="34" charset="0"/>
              </a:rPr>
              <a:t>puts on boots and a red hat</a:t>
            </a:r>
            <a:r>
              <a:rPr lang="en-US" altLang="zh-TW" sz="2400" dirty="0">
                <a:latin typeface="Arial Black" panose="020B0A04020102020204" pitchFamily="34" charset="0"/>
              </a:rPr>
              <a:t>.</a:t>
            </a:r>
            <a:endParaRPr lang="zh-TW" altLang="en-US" sz="2400" dirty="0">
              <a:latin typeface="Arial Black" panose="020B0A04020102020204" pitchFamily="34" charset="0"/>
            </a:endParaRPr>
          </a:p>
        </p:txBody>
      </p:sp>
      <p:sp>
        <p:nvSpPr>
          <p:cNvPr id="9" name="Rectangle 8"/>
          <p:cNvSpPr/>
          <p:nvPr/>
        </p:nvSpPr>
        <p:spPr>
          <a:xfrm>
            <a:off x="6560008" y="2785211"/>
            <a:ext cx="2777705" cy="1086928"/>
          </a:xfrm>
          <a:prstGeom prst="rect">
            <a:avLst/>
          </a:prstGeom>
          <a:solidFill>
            <a:schemeClr val="accent6">
              <a:lumMod val="20000"/>
              <a:lumOff val="80000"/>
            </a:schemeClr>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a:latin typeface="Arial Black" panose="020B0A04020102020204" pitchFamily="34" charset="0"/>
              </a:rPr>
              <a:t>(3) He </a:t>
            </a:r>
            <a:r>
              <a:rPr lang="en-US" altLang="zh-TW" sz="2400" dirty="0">
                <a:solidFill>
                  <a:srgbClr val="FF0000"/>
                </a:solidFill>
                <a:latin typeface="Arial Black" panose="020B0A04020102020204" pitchFamily="34" charset="0"/>
              </a:rPr>
              <a:t>goes downstairs on a pole</a:t>
            </a:r>
            <a:r>
              <a:rPr lang="en-US" altLang="zh-TW" sz="2400" dirty="0">
                <a:latin typeface="Arial Black" panose="020B0A04020102020204" pitchFamily="34" charset="0"/>
              </a:rPr>
              <a:t>.</a:t>
            </a:r>
            <a:endParaRPr lang="zh-TW" altLang="en-US" sz="2400" dirty="0">
              <a:latin typeface="Arial Black" panose="020B0A04020102020204" pitchFamily="34" charset="0"/>
            </a:endParaRPr>
          </a:p>
        </p:txBody>
      </p:sp>
      <p:sp>
        <p:nvSpPr>
          <p:cNvPr id="10" name="Rectangle 9"/>
          <p:cNvSpPr/>
          <p:nvPr/>
        </p:nvSpPr>
        <p:spPr>
          <a:xfrm>
            <a:off x="957254" y="5376509"/>
            <a:ext cx="2777705" cy="1086928"/>
          </a:xfrm>
          <a:prstGeom prst="rect">
            <a:avLst/>
          </a:prstGeom>
          <a:solidFill>
            <a:schemeClr val="accent6">
              <a:lumMod val="20000"/>
              <a:lumOff val="80000"/>
            </a:schemeClr>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a:latin typeface="Arial Black" panose="020B0A04020102020204" pitchFamily="34" charset="0"/>
              </a:rPr>
              <a:t>(4) He </a:t>
            </a:r>
            <a:r>
              <a:rPr lang="en-US" altLang="zh-TW" sz="2400" dirty="0">
                <a:solidFill>
                  <a:srgbClr val="FF0000"/>
                </a:solidFill>
                <a:latin typeface="Arial Black" panose="020B0A04020102020204" pitchFamily="34" charset="0"/>
              </a:rPr>
              <a:t>gets in a truck with four other men</a:t>
            </a:r>
            <a:r>
              <a:rPr lang="en-US" altLang="zh-TW" sz="2400" dirty="0">
                <a:latin typeface="Arial Black" panose="020B0A04020102020204" pitchFamily="34" charset="0"/>
              </a:rPr>
              <a:t>.</a:t>
            </a:r>
            <a:endParaRPr lang="zh-TW" altLang="en-US" sz="2400" dirty="0">
              <a:latin typeface="Arial Black" panose="020B0A04020102020204" pitchFamily="34" charset="0"/>
            </a:endParaRPr>
          </a:p>
        </p:txBody>
      </p:sp>
      <p:sp>
        <p:nvSpPr>
          <p:cNvPr id="11" name="Rectangle 10"/>
          <p:cNvSpPr/>
          <p:nvPr/>
        </p:nvSpPr>
        <p:spPr>
          <a:xfrm>
            <a:off x="3934439" y="5378761"/>
            <a:ext cx="3682686" cy="1086928"/>
          </a:xfrm>
          <a:prstGeom prst="rect">
            <a:avLst/>
          </a:prstGeom>
          <a:solidFill>
            <a:schemeClr val="accent6">
              <a:lumMod val="20000"/>
              <a:lumOff val="80000"/>
            </a:schemeClr>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a:latin typeface="Arial Black" panose="020B0A04020102020204" pitchFamily="34" charset="0"/>
              </a:rPr>
              <a:t>(5) They </a:t>
            </a:r>
            <a:r>
              <a:rPr lang="en-US" altLang="zh-TW" sz="2400" dirty="0">
                <a:solidFill>
                  <a:srgbClr val="FF0000"/>
                </a:solidFill>
                <a:latin typeface="Arial Black" panose="020B0A04020102020204" pitchFamily="34" charset="0"/>
              </a:rPr>
              <a:t>drive the truck fast</a:t>
            </a:r>
            <a:r>
              <a:rPr lang="en-US" altLang="zh-TW" sz="2400" dirty="0">
                <a:latin typeface="Arial Black" panose="020B0A04020102020204" pitchFamily="34" charset="0"/>
              </a:rPr>
              <a:t> and </a:t>
            </a:r>
            <a:r>
              <a:rPr lang="en-US" altLang="zh-TW" sz="2400" dirty="0">
                <a:solidFill>
                  <a:srgbClr val="FF0000"/>
                </a:solidFill>
                <a:latin typeface="Arial Black" panose="020B0A04020102020204" pitchFamily="34" charset="0"/>
              </a:rPr>
              <a:t>put on the lights</a:t>
            </a:r>
            <a:r>
              <a:rPr lang="en-US" altLang="zh-TW" sz="2400" dirty="0">
                <a:latin typeface="Arial Black" panose="020B0A04020102020204" pitchFamily="34" charset="0"/>
              </a:rPr>
              <a:t>.</a:t>
            </a:r>
            <a:endParaRPr lang="zh-TW" altLang="en-US" sz="2400" dirty="0">
              <a:latin typeface="Arial Black" panose="020B0A04020102020204" pitchFamily="34" charset="0"/>
            </a:endParaRPr>
          </a:p>
        </p:txBody>
      </p:sp>
      <p:sp>
        <p:nvSpPr>
          <p:cNvPr id="3" name="Oval 2"/>
          <p:cNvSpPr/>
          <p:nvPr/>
        </p:nvSpPr>
        <p:spPr>
          <a:xfrm>
            <a:off x="3734959" y="4157932"/>
            <a:ext cx="3571615" cy="957532"/>
          </a:xfrm>
          <a:prstGeom prst="ellipse">
            <a:avLst/>
          </a:prstGeom>
          <a:solidFill>
            <a:schemeClr val="accent4">
              <a:lumMod val="40000"/>
              <a:lumOff val="60000"/>
            </a:schemeClr>
          </a:solid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4000" dirty="0">
                <a:latin typeface="Arial Black" panose="020B0A04020102020204" pitchFamily="34" charset="0"/>
              </a:rPr>
              <a:t>Hints</a:t>
            </a:r>
            <a:endParaRPr lang="zh-TW" altLang="en-US" sz="4000" dirty="0">
              <a:latin typeface="Arial Black" panose="020B0A04020102020204" pitchFamily="34" charset="0"/>
            </a:endParaRPr>
          </a:p>
        </p:txBody>
      </p:sp>
    </p:spTree>
    <p:extLst>
      <p:ext uri="{BB962C8B-B14F-4D97-AF65-F5344CB8AC3E}">
        <p14:creationId xmlns:p14="http://schemas.microsoft.com/office/powerpoint/2010/main" val="636697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animBg="1"/>
      <p:bldP spid="8" grpId="0" animBg="1"/>
      <p:bldP spid="9" grpId="0" animBg="1"/>
      <p:bldP spid="10" grpId="0" animBg="1"/>
      <p:bldP spid="11"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2965" y="107576"/>
            <a:ext cx="8382000" cy="950259"/>
          </a:xfrm>
          <a:solidFill>
            <a:schemeClr val="accent6">
              <a:lumMod val="40000"/>
              <a:lumOff val="60000"/>
            </a:schemeClr>
          </a:solidFill>
        </p:spPr>
        <p:txBody>
          <a:bodyPr>
            <a:normAutofit fontScale="90000"/>
          </a:bodyPr>
          <a:lstStyle/>
          <a:p>
            <a:pPr lvl="0">
              <a:spcBef>
                <a:spcPts val="1000"/>
              </a:spcBef>
            </a:pPr>
            <a:r>
              <a:rPr lang="en-US" altLang="zh-TW" sz="5400" b="1" dirty="0">
                <a:solidFill>
                  <a:prstClr val="black"/>
                </a:solidFill>
                <a:latin typeface="Arial Black" panose="020B0A04020102020204" pitchFamily="34" charset="0"/>
                <a:cs typeface="+mn-cs"/>
              </a:rPr>
              <a:t>Practice with a picture!</a:t>
            </a:r>
            <a:endParaRPr lang="zh-TW" altLang="en-US" dirty="0"/>
          </a:p>
        </p:txBody>
      </p:sp>
      <p:pic>
        <p:nvPicPr>
          <p:cNvPr id="4" name="Content Placeholder 3" descr="A boy kicking leaves Stock Photos - Page 1 : Masterfil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0917" y="1264023"/>
            <a:ext cx="9152965" cy="5262282"/>
          </a:xfrm>
          <a:prstGeom prst="rect">
            <a:avLst/>
          </a:prstGeom>
          <a:noFill/>
          <a:ln>
            <a:noFill/>
          </a:ln>
        </p:spPr>
      </p:pic>
    </p:spTree>
    <p:extLst>
      <p:ext uri="{BB962C8B-B14F-4D97-AF65-F5344CB8AC3E}">
        <p14:creationId xmlns:p14="http://schemas.microsoft.com/office/powerpoint/2010/main" val="876301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4611" t="22674" r="25877" b="7345"/>
          <a:stretch/>
        </p:blipFill>
        <p:spPr>
          <a:xfrm>
            <a:off x="622539" y="854440"/>
            <a:ext cx="10731261" cy="5734744"/>
          </a:xfrm>
          <a:prstGeom prst="rect">
            <a:avLst/>
          </a:prstGeom>
          <a:ln w="38100">
            <a:solidFill>
              <a:schemeClr val="tx1"/>
            </a:solidFill>
          </a:ln>
        </p:spPr>
      </p:pic>
      <p:sp>
        <p:nvSpPr>
          <p:cNvPr id="5" name="Title 1"/>
          <p:cNvSpPr txBox="1">
            <a:spLocks/>
          </p:cNvSpPr>
          <p:nvPr/>
        </p:nvSpPr>
        <p:spPr>
          <a:xfrm>
            <a:off x="391635" y="218476"/>
            <a:ext cx="4723829" cy="914402"/>
          </a:xfrm>
          <a:prstGeom prst="rect">
            <a:avLst/>
          </a:prstGeom>
          <a:solidFill>
            <a:schemeClr val="accent1">
              <a:lumMod val="40000"/>
              <a:lumOff val="6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52400" indent="-152400"/>
            <a:r>
              <a:rPr lang="en-US" altLang="zh-TW" sz="4000" b="1" kern="100" dirty="0">
                <a:latin typeface="Arial Black" panose="020B0A04020102020204" pitchFamily="34" charset="0"/>
                <a:cs typeface="Times New Roman" panose="02020603050405020304" pitchFamily="18" charset="0"/>
              </a:rPr>
              <a:t>Individual work worksheet:</a:t>
            </a:r>
            <a:endParaRPr lang="zh-TW" altLang="en-US" sz="4000" dirty="0"/>
          </a:p>
        </p:txBody>
      </p:sp>
      <p:sp>
        <p:nvSpPr>
          <p:cNvPr id="6" name="Rectangle 5"/>
          <p:cNvSpPr/>
          <p:nvPr/>
        </p:nvSpPr>
        <p:spPr>
          <a:xfrm>
            <a:off x="838200" y="3286664"/>
            <a:ext cx="10410644" cy="339880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359886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4285" y="138023"/>
            <a:ext cx="5410200" cy="828135"/>
          </a:xfrm>
          <a:solidFill>
            <a:schemeClr val="accent1">
              <a:lumMod val="40000"/>
              <a:lumOff val="60000"/>
            </a:schemeClr>
          </a:solidFill>
        </p:spPr>
        <p:txBody>
          <a:bodyPr>
            <a:noAutofit/>
          </a:bodyPr>
          <a:lstStyle/>
          <a:p>
            <a:pPr marL="152400" indent="-152400">
              <a:spcAft>
                <a:spcPts val="0"/>
              </a:spcAft>
            </a:pPr>
            <a:r>
              <a:rPr lang="en-US" altLang="zh-TW" sz="4800" b="1" kern="100" dirty="0">
                <a:latin typeface="Arial Black" panose="020B0A04020102020204" pitchFamily="34" charset="0"/>
                <a:cs typeface="Times New Roman" panose="02020603050405020304" pitchFamily="18" charset="0"/>
              </a:rPr>
              <a:t>Individual work:</a:t>
            </a:r>
            <a:endParaRPr lang="zh-TW" altLang="en-US" sz="4800" dirty="0"/>
          </a:p>
        </p:txBody>
      </p:sp>
      <p:sp>
        <p:nvSpPr>
          <p:cNvPr id="5" name="Rectangle 3"/>
          <p:cNvSpPr>
            <a:spLocks noChangeArrowheads="1"/>
          </p:cNvSpPr>
          <p:nvPr/>
        </p:nvSpPr>
        <p:spPr bwMode="auto">
          <a:xfrm>
            <a:off x="1085070" y="1106902"/>
            <a:ext cx="9353737" cy="3434977"/>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2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18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   </a:t>
            </a:r>
            <a:r>
              <a:rPr kumimoji="0" lang="en-US" altLang="zh-TW" sz="36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Peter sits in bed. His mum brings him some soup. Peter eats a little. He does not want to eat anymore. He only wants to drink water. Peter’s mum touches his forehead. Then she turns off the lights. It is daytime, but Peter goes to sleep.</a:t>
            </a:r>
            <a:endParaRPr kumimoji="0" lang="zh-TW" altLang="zh-TW" sz="3600" b="0" i="0" u="none" strike="noStrike" cap="none" normalizeH="0" baseline="0" dirty="0">
              <a:ln>
                <a:noFill/>
              </a:ln>
              <a:solidFill>
                <a:schemeClr val="tx1"/>
              </a:solidFill>
              <a:effectLst/>
              <a:latin typeface="Comic Sans MS" panose="030F0702030302020204" pitchFamily="66" charset="0"/>
            </a:endParaRPr>
          </a:p>
        </p:txBody>
      </p:sp>
      <p:sp>
        <p:nvSpPr>
          <p:cNvPr id="6" name="TextBox 5"/>
          <p:cNvSpPr txBox="1"/>
          <p:nvPr/>
        </p:nvSpPr>
        <p:spPr>
          <a:xfrm>
            <a:off x="2491004" y="4982854"/>
            <a:ext cx="6307939" cy="1200329"/>
          </a:xfrm>
          <a:prstGeom prst="rect">
            <a:avLst/>
          </a:prstGeom>
          <a:solidFill>
            <a:schemeClr val="accent6">
              <a:lumMod val="40000"/>
              <a:lumOff val="60000"/>
            </a:schemeClr>
          </a:solidFill>
        </p:spPr>
        <p:txBody>
          <a:bodyPr wrap="square" rtlCol="0">
            <a:spAutoFit/>
          </a:bodyPr>
          <a:lstStyle/>
          <a:p>
            <a:r>
              <a:rPr lang="en-US" altLang="zh-TW" sz="3600" dirty="0">
                <a:latin typeface="Arial Black" panose="020B0A04020102020204" pitchFamily="34" charset="0"/>
              </a:rPr>
              <a:t>Read this short passage by yourself! </a:t>
            </a:r>
            <a:endParaRPr lang="zh-TW" altLang="en-US" sz="3600" dirty="0">
              <a:latin typeface="Arial Black" panose="020B0A04020102020204" pitchFamily="34" charset="0"/>
            </a:endParaRPr>
          </a:p>
        </p:txBody>
      </p:sp>
      <p:pic>
        <p:nvPicPr>
          <p:cNvPr id="6146" name="Picture 2" descr="1,279 Dog Reading Book Illustrations &amp; Clip Art - iSto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27379" y="4753154"/>
            <a:ext cx="1893270" cy="1893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635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TW" altLang="en-US" dirty="0"/>
          </a:p>
        </p:txBody>
      </p:sp>
      <p:pic>
        <p:nvPicPr>
          <p:cNvPr id="4" name="Content Placeholder 3"/>
          <p:cNvPicPr>
            <a:picLocks noGrp="1" noChangeAspect="1"/>
          </p:cNvPicPr>
          <p:nvPr>
            <p:ph idx="1"/>
          </p:nvPr>
        </p:nvPicPr>
        <p:blipFill rotWithShape="1">
          <a:blip r:embed="rId2"/>
          <a:srcRect l="30634" t="22872" r="31898" b="5561"/>
          <a:stretch/>
        </p:blipFill>
        <p:spPr>
          <a:xfrm>
            <a:off x="527649" y="783073"/>
            <a:ext cx="10471030" cy="5928603"/>
          </a:xfrm>
          <a:prstGeom prst="rect">
            <a:avLst/>
          </a:prstGeom>
          <a:ln w="38100">
            <a:solidFill>
              <a:schemeClr val="tx1"/>
            </a:solidFill>
          </a:ln>
        </p:spPr>
      </p:pic>
      <p:sp>
        <p:nvSpPr>
          <p:cNvPr id="5" name="Title 1"/>
          <p:cNvSpPr txBox="1">
            <a:spLocks/>
          </p:cNvSpPr>
          <p:nvPr/>
        </p:nvSpPr>
        <p:spPr>
          <a:xfrm>
            <a:off x="1842248" y="112144"/>
            <a:ext cx="7741700" cy="577969"/>
          </a:xfrm>
          <a:prstGeom prst="rect">
            <a:avLst/>
          </a:prstGeom>
          <a:solidFill>
            <a:schemeClr val="accent1">
              <a:lumMod val="40000"/>
              <a:lumOff val="60000"/>
            </a:schemeClr>
          </a:solidFill>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4000" b="1" kern="100" dirty="0">
                <a:latin typeface="Arial Black" panose="020B0A04020102020204" pitchFamily="34" charset="0"/>
                <a:cs typeface="Times New Roman" panose="02020603050405020304" pitchFamily="18" charset="0"/>
              </a:rPr>
              <a:t>Pair work worksheet: think pair share</a:t>
            </a:r>
            <a:endParaRPr lang="zh-TW" altLang="en-US" sz="4000" dirty="0">
              <a:latin typeface="Arial Black" panose="020B0A04020102020204" pitchFamily="34" charset="0"/>
            </a:endParaRPr>
          </a:p>
        </p:txBody>
      </p:sp>
    </p:spTree>
    <p:extLst>
      <p:ext uri="{BB962C8B-B14F-4D97-AF65-F5344CB8AC3E}">
        <p14:creationId xmlns:p14="http://schemas.microsoft.com/office/powerpoint/2010/main" val="1983350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5033" t="33559" r="26590" b="8341"/>
          <a:stretch/>
        </p:blipFill>
        <p:spPr>
          <a:xfrm>
            <a:off x="320617" y="805072"/>
            <a:ext cx="6727164" cy="5983917"/>
          </a:xfrm>
          <a:prstGeom prst="rect">
            <a:avLst/>
          </a:prstGeom>
          <a:ln w="38100">
            <a:solidFill>
              <a:schemeClr val="tx1"/>
            </a:solidFill>
          </a:ln>
        </p:spPr>
      </p:pic>
      <p:sp>
        <p:nvSpPr>
          <p:cNvPr id="5" name="Title 1"/>
          <p:cNvSpPr txBox="1">
            <a:spLocks/>
          </p:cNvSpPr>
          <p:nvPr/>
        </p:nvSpPr>
        <p:spPr>
          <a:xfrm>
            <a:off x="320617" y="120771"/>
            <a:ext cx="10410643" cy="606664"/>
          </a:xfrm>
          <a:prstGeom prst="rect">
            <a:avLst/>
          </a:prstGeom>
          <a:solidFill>
            <a:schemeClr val="accent1">
              <a:lumMod val="40000"/>
              <a:lumOff val="6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3200" b="1" kern="100" dirty="0">
                <a:latin typeface="Arial Black" panose="020B0A04020102020204" pitchFamily="34" charset="0"/>
                <a:cs typeface="Times New Roman" panose="02020603050405020304" pitchFamily="18" charset="0"/>
              </a:rPr>
              <a:t>Pair work worksheet : think pair share-Part A</a:t>
            </a:r>
            <a:endParaRPr lang="zh-TW" altLang="en-US" sz="3200" dirty="0">
              <a:latin typeface="Arial Black" panose="020B0A04020102020204" pitchFamily="34" charset="0"/>
            </a:endParaRPr>
          </a:p>
        </p:txBody>
      </p:sp>
      <p:sp>
        <p:nvSpPr>
          <p:cNvPr id="6" name="TextBox 5"/>
          <p:cNvSpPr txBox="1"/>
          <p:nvPr/>
        </p:nvSpPr>
        <p:spPr>
          <a:xfrm>
            <a:off x="7159924" y="872459"/>
            <a:ext cx="4830793" cy="5693866"/>
          </a:xfrm>
          <a:prstGeom prst="rect">
            <a:avLst/>
          </a:prstGeom>
          <a:solidFill>
            <a:schemeClr val="accent6">
              <a:lumMod val="20000"/>
              <a:lumOff val="80000"/>
            </a:schemeClr>
          </a:solidFill>
        </p:spPr>
        <p:txBody>
          <a:bodyPr wrap="square" rtlCol="0">
            <a:spAutoFit/>
          </a:bodyPr>
          <a:lstStyle/>
          <a:p>
            <a:pPr marL="342900" indent="-342900">
              <a:buAutoNum type="arabicParenBoth"/>
            </a:pPr>
            <a:r>
              <a:rPr lang="en-US" altLang="zh-TW" sz="2800" b="1" dirty="0">
                <a:latin typeface="Britannic Bold" panose="020B0903060703020204" pitchFamily="34" charset="0"/>
              </a:rPr>
              <a:t> </a:t>
            </a:r>
            <a:r>
              <a:rPr lang="en-US" altLang="zh-TW" sz="2800" b="1" dirty="0">
                <a:latin typeface="Arial Black" panose="020B0A04020102020204" pitchFamily="34" charset="0"/>
              </a:rPr>
              <a:t>Read the text again  </a:t>
            </a:r>
          </a:p>
          <a:p>
            <a:r>
              <a:rPr lang="en-US" altLang="zh-TW" sz="2800" b="1" dirty="0">
                <a:latin typeface="Arial Black" panose="020B0A04020102020204" pitchFamily="34" charset="0"/>
              </a:rPr>
              <a:t>     with your partner.</a:t>
            </a:r>
          </a:p>
          <a:p>
            <a:r>
              <a:rPr lang="en-US" altLang="zh-TW" sz="2800" b="1" dirty="0">
                <a:latin typeface="Arial Black" panose="020B0A04020102020204" pitchFamily="34" charset="0"/>
              </a:rPr>
              <a:t>(2) Circle the  </a:t>
            </a:r>
          </a:p>
          <a:p>
            <a:r>
              <a:rPr lang="en-US" altLang="zh-TW" sz="2800" b="1" dirty="0">
                <a:latin typeface="Arial Black" panose="020B0A04020102020204" pitchFamily="34" charset="0"/>
              </a:rPr>
              <a:t>     pronouns(e.g.: he / </a:t>
            </a:r>
          </a:p>
          <a:p>
            <a:r>
              <a:rPr lang="en-US" altLang="zh-TW" sz="2800" b="1" dirty="0">
                <a:latin typeface="Arial Black" panose="020B0A04020102020204" pitchFamily="34" charset="0"/>
              </a:rPr>
              <a:t>     she / they / I….) and </a:t>
            </a:r>
          </a:p>
          <a:p>
            <a:endParaRPr lang="en-US" altLang="zh-TW" sz="2800" b="1" dirty="0">
              <a:latin typeface="Arial Black" panose="020B0A04020102020204" pitchFamily="34" charset="0"/>
            </a:endParaRPr>
          </a:p>
          <a:p>
            <a:r>
              <a:rPr lang="en-US" altLang="zh-TW" sz="2800" b="1" dirty="0">
                <a:latin typeface="Arial Black" panose="020B0A04020102020204" pitchFamily="34" charset="0"/>
              </a:rPr>
              <a:t>   draw arrows to show   </a:t>
            </a:r>
          </a:p>
          <a:p>
            <a:r>
              <a:rPr lang="en-US" altLang="zh-TW" sz="2800" b="1" dirty="0">
                <a:latin typeface="Arial Black" panose="020B0A04020102020204" pitchFamily="34" charset="0"/>
              </a:rPr>
              <a:t>   where the pronouns </a:t>
            </a:r>
          </a:p>
          <a:p>
            <a:r>
              <a:rPr lang="en-US" altLang="zh-TW" sz="2800" b="1" dirty="0">
                <a:latin typeface="Arial Black" panose="020B0A04020102020204" pitchFamily="34" charset="0"/>
              </a:rPr>
              <a:t>   refer to.</a:t>
            </a:r>
          </a:p>
          <a:p>
            <a:r>
              <a:rPr lang="en-US" altLang="zh-TW" sz="2800" b="1" dirty="0">
                <a:latin typeface="Arial Black" panose="020B0A04020102020204" pitchFamily="34" charset="0"/>
              </a:rPr>
              <a:t>(3) Answer the  </a:t>
            </a:r>
          </a:p>
          <a:p>
            <a:r>
              <a:rPr lang="en-US" altLang="zh-TW" sz="2800" b="1" dirty="0">
                <a:latin typeface="Arial Black" panose="020B0A04020102020204" pitchFamily="34" charset="0"/>
              </a:rPr>
              <a:t>     questions. </a:t>
            </a:r>
          </a:p>
          <a:p>
            <a:r>
              <a:rPr lang="en-US" altLang="zh-TW" sz="2800" b="1" dirty="0">
                <a:latin typeface="Arial Black" panose="020B0A04020102020204" pitchFamily="34" charset="0"/>
              </a:rPr>
              <a:t>(4) Underline the clues </a:t>
            </a:r>
          </a:p>
          <a:p>
            <a:r>
              <a:rPr lang="en-US" altLang="zh-TW" sz="2800" b="1" dirty="0">
                <a:latin typeface="Arial Black" panose="020B0A04020102020204" pitchFamily="34" charset="0"/>
              </a:rPr>
              <a:t>     / hints from the text.</a:t>
            </a:r>
            <a:endParaRPr lang="en-US" altLang="zh-TW" dirty="0"/>
          </a:p>
        </p:txBody>
      </p:sp>
      <p:sp>
        <p:nvSpPr>
          <p:cNvPr id="7" name="Curved Down Arrow 6"/>
          <p:cNvSpPr/>
          <p:nvPr/>
        </p:nvSpPr>
        <p:spPr>
          <a:xfrm>
            <a:off x="8648489" y="3217652"/>
            <a:ext cx="1038975" cy="191517"/>
          </a:xfrm>
          <a:prstGeom prst="curvedDownArrow">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solidFill>
                <a:schemeClr val="tx1"/>
              </a:solidFill>
            </a:endParaRPr>
          </a:p>
        </p:txBody>
      </p:sp>
      <p:sp>
        <p:nvSpPr>
          <p:cNvPr id="3" name="TextBox 2"/>
          <p:cNvSpPr txBox="1"/>
          <p:nvPr/>
        </p:nvSpPr>
        <p:spPr>
          <a:xfrm>
            <a:off x="5519002" y="1035171"/>
            <a:ext cx="1500996" cy="369332"/>
          </a:xfrm>
          <a:prstGeom prst="rect">
            <a:avLst/>
          </a:prstGeom>
          <a:solidFill>
            <a:schemeClr val="accent4">
              <a:lumMod val="40000"/>
              <a:lumOff val="60000"/>
            </a:schemeClr>
          </a:solidFill>
        </p:spPr>
        <p:txBody>
          <a:bodyPr wrap="square" rtlCol="0">
            <a:spAutoFit/>
          </a:bodyPr>
          <a:lstStyle/>
          <a:p>
            <a:r>
              <a:rPr lang="en-US" altLang="zh-TW" dirty="0"/>
              <a:t>Pair Work WS</a:t>
            </a:r>
            <a:endParaRPr lang="zh-TW" altLang="en-US" dirty="0"/>
          </a:p>
        </p:txBody>
      </p:sp>
    </p:spTree>
    <p:extLst>
      <p:ext uri="{BB962C8B-B14F-4D97-AF65-F5344CB8AC3E}">
        <p14:creationId xmlns:p14="http://schemas.microsoft.com/office/powerpoint/2010/main" val="570522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2248" y="112144"/>
            <a:ext cx="8794122" cy="646981"/>
          </a:xfrm>
          <a:solidFill>
            <a:schemeClr val="accent1">
              <a:lumMod val="40000"/>
              <a:lumOff val="60000"/>
            </a:schemeClr>
          </a:solidFill>
        </p:spPr>
        <p:txBody>
          <a:bodyPr>
            <a:normAutofit fontScale="90000"/>
          </a:bodyPr>
          <a:lstStyle/>
          <a:p>
            <a:pPr>
              <a:spcAft>
                <a:spcPts val="0"/>
              </a:spcAft>
            </a:pPr>
            <a:r>
              <a:rPr lang="en-US" altLang="zh-TW" sz="4000" b="1" kern="100" dirty="0">
                <a:latin typeface="Arial Black" panose="020B0A04020102020204" pitchFamily="34" charset="0"/>
                <a:cs typeface="Times New Roman" panose="02020603050405020304" pitchFamily="18" charset="0"/>
              </a:rPr>
              <a:t>Pair work: think pair share-Part A</a:t>
            </a:r>
            <a:endParaRPr lang="zh-TW" altLang="en-US" sz="4000" dirty="0">
              <a:latin typeface="Arial Black" panose="020B0A04020102020204" pitchFamily="34" charset="0"/>
            </a:endParaRPr>
          </a:p>
        </p:txBody>
      </p:sp>
      <p:sp>
        <p:nvSpPr>
          <p:cNvPr id="8" name="Rectangle 3"/>
          <p:cNvSpPr>
            <a:spLocks noChangeArrowheads="1"/>
          </p:cNvSpPr>
          <p:nvPr/>
        </p:nvSpPr>
        <p:spPr bwMode="auto">
          <a:xfrm>
            <a:off x="342899" y="854017"/>
            <a:ext cx="11322424" cy="2631056"/>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TW" sz="3200" b="0" i="0" u="none" strike="noStrike" kern="1200" cap="none" spc="0" normalizeH="0" baseline="0" noProof="0" dirty="0">
                <a:ln>
                  <a:noFill/>
                </a:ln>
                <a:solidFill>
                  <a:prstClr val="black"/>
                </a:solidFill>
                <a:effectLst/>
                <a:uLnTx/>
                <a:uFillTx/>
                <a:latin typeface="Calibri" panose="020F0502020204030204" pitchFamily="34" charset="0"/>
                <a:ea typeface="新細明體" panose="02020500000000000000" pitchFamily="18" charset="-120"/>
                <a:cs typeface="+mn-cs"/>
              </a:rPr>
              <a:t>     </a:t>
            </a:r>
            <a:r>
              <a:rPr kumimoji="0" lang="en-US" altLang="zh-TW" sz="3200" b="0" i="0" u="none" strike="noStrike" kern="1200" cap="none" spc="0" normalizeH="0" baseline="0" noProof="0" dirty="0">
                <a:ln>
                  <a:noFill/>
                </a:ln>
                <a:solidFill>
                  <a:prstClr val="black"/>
                </a:solidFill>
                <a:effectLst/>
                <a:uLnTx/>
                <a:uFillTx/>
                <a:latin typeface="Comic Sans MS" panose="030F0702030302020204" pitchFamily="66" charset="0"/>
                <a:ea typeface="新細明體" panose="02020500000000000000" pitchFamily="18" charset="-120"/>
                <a:cs typeface="+mn-cs"/>
              </a:rPr>
              <a:t>   Peter sits in bed. His mum brings him some soup. Peter eats a little. He does not want to eat anymore. He only wants to drink water. Peter’s mum touches his forehead. Then she turns off the lights. It is daytime, but Peter goes to sleep</a:t>
            </a:r>
            <a:r>
              <a:rPr kumimoji="0" lang="en-US" altLang="zh-TW" sz="3600" b="0" i="0" u="none" strike="noStrike" kern="1200" cap="none" spc="0" normalizeH="0" baseline="0" noProof="0" dirty="0">
                <a:ln>
                  <a:noFill/>
                </a:ln>
                <a:solidFill>
                  <a:prstClr val="black"/>
                </a:solidFill>
                <a:effectLst/>
                <a:uLnTx/>
                <a:uFillTx/>
                <a:latin typeface="Comic Sans MS" panose="030F0702030302020204" pitchFamily="66" charset="0"/>
                <a:ea typeface="新細明體" panose="02020500000000000000" pitchFamily="18" charset="-120"/>
                <a:cs typeface="+mn-cs"/>
              </a:rPr>
              <a:t>.</a:t>
            </a:r>
            <a:endParaRPr kumimoji="0" lang="zh-TW" altLang="zh-TW" sz="3600" b="0" i="0" u="none" strike="noStrike" kern="1200" cap="none" spc="0" normalizeH="0" baseline="0" noProof="0" dirty="0">
              <a:ln>
                <a:noFill/>
              </a:ln>
              <a:solidFill>
                <a:prstClr val="black"/>
              </a:solidFill>
              <a:effectLst/>
              <a:uLnTx/>
              <a:uFillTx/>
              <a:latin typeface="Comic Sans MS" panose="030F0702030302020204" pitchFamily="66" charset="0"/>
              <a:ea typeface="新細明體" panose="02020500000000000000" pitchFamily="18" charset="-120"/>
              <a:cs typeface="+mn-cs"/>
            </a:endParaRPr>
          </a:p>
        </p:txBody>
      </p:sp>
      <p:sp>
        <p:nvSpPr>
          <p:cNvPr id="3" name="TextBox 2"/>
          <p:cNvSpPr txBox="1"/>
          <p:nvPr/>
        </p:nvSpPr>
        <p:spPr>
          <a:xfrm>
            <a:off x="248008" y="3579965"/>
            <a:ext cx="10621275" cy="2677656"/>
          </a:xfrm>
          <a:prstGeom prst="rect">
            <a:avLst/>
          </a:prstGeom>
          <a:solidFill>
            <a:schemeClr val="accent6">
              <a:lumMod val="20000"/>
              <a:lumOff val="80000"/>
            </a:schemeClr>
          </a:solidFill>
        </p:spPr>
        <p:txBody>
          <a:bodyPr wrap="square" rtlCol="0">
            <a:spAutoFit/>
          </a:bodyPr>
          <a:lstStyle/>
          <a:p>
            <a:pPr marL="342900" indent="-342900">
              <a:buAutoNum type="arabicParenBoth"/>
            </a:pPr>
            <a:r>
              <a:rPr lang="en-US" altLang="zh-TW" sz="2800" b="1" dirty="0">
                <a:latin typeface="Britannic Bold" panose="020B0903060703020204" pitchFamily="34" charset="0"/>
              </a:rPr>
              <a:t> </a:t>
            </a:r>
            <a:r>
              <a:rPr lang="en-US" altLang="zh-TW" sz="2800" b="1" dirty="0">
                <a:latin typeface="Arial Black" panose="020B0A04020102020204" pitchFamily="34" charset="0"/>
              </a:rPr>
              <a:t>Read the text again with your partner.</a:t>
            </a:r>
          </a:p>
          <a:p>
            <a:pPr marL="342900" indent="-342900">
              <a:buAutoNum type="arabicParenBoth"/>
            </a:pPr>
            <a:r>
              <a:rPr lang="en-US" altLang="zh-TW" sz="2800" b="1" dirty="0">
                <a:latin typeface="Arial Black" panose="020B0A04020102020204" pitchFamily="34" charset="0"/>
              </a:rPr>
              <a:t> Circle the pronouns(e.g.: he / she / they / I….) and </a:t>
            </a:r>
          </a:p>
          <a:p>
            <a:endParaRPr lang="en-US" altLang="zh-TW" sz="2800" b="1" dirty="0">
              <a:latin typeface="Arial Black" panose="020B0A04020102020204" pitchFamily="34" charset="0"/>
            </a:endParaRPr>
          </a:p>
          <a:p>
            <a:r>
              <a:rPr lang="en-US" altLang="zh-TW" sz="2800" b="1" dirty="0">
                <a:latin typeface="Arial Black" panose="020B0A04020102020204" pitchFamily="34" charset="0"/>
              </a:rPr>
              <a:t>     draw arrows to show where the pronouns refer to.</a:t>
            </a:r>
          </a:p>
          <a:p>
            <a:r>
              <a:rPr lang="en-US" altLang="zh-TW" sz="2800" b="1" dirty="0">
                <a:latin typeface="Arial Black" panose="020B0A04020102020204" pitchFamily="34" charset="0"/>
              </a:rPr>
              <a:t>(3) Answer the questions. </a:t>
            </a:r>
          </a:p>
          <a:p>
            <a:r>
              <a:rPr lang="en-US" altLang="zh-TW" sz="2800" b="1" dirty="0">
                <a:latin typeface="Arial Black" panose="020B0A04020102020204" pitchFamily="34" charset="0"/>
              </a:rPr>
              <a:t>(4) Underline the clues / hints from the text.</a:t>
            </a:r>
            <a:endParaRPr lang="en-US" altLang="zh-TW" dirty="0"/>
          </a:p>
        </p:txBody>
      </p:sp>
      <p:sp>
        <p:nvSpPr>
          <p:cNvPr id="4" name="Curved Down Arrow 3"/>
          <p:cNvSpPr/>
          <p:nvPr/>
        </p:nvSpPr>
        <p:spPr>
          <a:xfrm>
            <a:off x="1600708" y="4701396"/>
            <a:ext cx="1038975" cy="191517"/>
          </a:xfrm>
          <a:prstGeom prst="curvedDownArrow">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solidFill>
                <a:schemeClr val="tx1"/>
              </a:solidFill>
            </a:endParaRPr>
          </a:p>
        </p:txBody>
      </p:sp>
    </p:spTree>
    <p:extLst>
      <p:ext uri="{BB962C8B-B14F-4D97-AF65-F5344CB8AC3E}">
        <p14:creationId xmlns:p14="http://schemas.microsoft.com/office/powerpoint/2010/main" val="1965271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5615" t="46265" r="27660" b="6156"/>
          <a:stretch/>
        </p:blipFill>
        <p:spPr>
          <a:xfrm>
            <a:off x="582306" y="2948350"/>
            <a:ext cx="6454416" cy="3813025"/>
          </a:xfrm>
          <a:prstGeom prst="rect">
            <a:avLst/>
          </a:prstGeom>
          <a:ln w="38100">
            <a:solidFill>
              <a:schemeClr val="tx1"/>
            </a:solidFill>
          </a:ln>
        </p:spPr>
      </p:pic>
      <p:sp>
        <p:nvSpPr>
          <p:cNvPr id="5" name="TextBox 4"/>
          <p:cNvSpPr txBox="1"/>
          <p:nvPr/>
        </p:nvSpPr>
        <p:spPr>
          <a:xfrm>
            <a:off x="8363309" y="3295290"/>
            <a:ext cx="3334110" cy="2062103"/>
          </a:xfrm>
          <a:prstGeom prst="rect">
            <a:avLst/>
          </a:prstGeom>
          <a:solidFill>
            <a:schemeClr val="accent1">
              <a:lumMod val="40000"/>
              <a:lumOff val="60000"/>
            </a:schemeClr>
          </a:solidFill>
          <a:ln>
            <a:solidFill>
              <a:schemeClr val="tx1"/>
            </a:solidFill>
          </a:ln>
        </p:spPr>
        <p:txBody>
          <a:bodyPr wrap="square" rtlCol="0">
            <a:spAutoFit/>
          </a:bodyPr>
          <a:lstStyle/>
          <a:p>
            <a:r>
              <a:rPr lang="en-US" altLang="zh-TW" sz="3200" dirty="0"/>
              <a:t>Finish Part B (Fishbone Diagram) with your partner now!</a:t>
            </a:r>
            <a:endParaRPr lang="zh-TW" altLang="en-US" sz="3200" dirty="0"/>
          </a:p>
        </p:txBody>
      </p:sp>
      <p:sp>
        <p:nvSpPr>
          <p:cNvPr id="6" name="Rectangle 3"/>
          <p:cNvSpPr>
            <a:spLocks noChangeArrowheads="1"/>
          </p:cNvSpPr>
          <p:nvPr/>
        </p:nvSpPr>
        <p:spPr bwMode="auto">
          <a:xfrm>
            <a:off x="456780" y="880402"/>
            <a:ext cx="10991910" cy="1956747"/>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rPr>
              <a:t>     </a:t>
            </a:r>
            <a:r>
              <a:rPr kumimoji="0" lang="en-US" altLang="zh-TW" sz="2800" b="0" i="0" u="none" strike="noStrike" cap="none" normalizeH="0" baseline="0" dirty="0">
                <a:ln>
                  <a:noFill/>
                </a:ln>
                <a:solidFill>
                  <a:schemeClr val="tx1"/>
                </a:solidFill>
                <a:effectLst/>
                <a:latin typeface="Comic Sans MS" panose="030F0702030302020204" pitchFamily="66" charset="0"/>
                <a:ea typeface="新細明體" panose="02020500000000000000" pitchFamily="18" charset="-120"/>
              </a:rPr>
              <a:t>   Peter sits in bed. His mum brings him some soup. Peter eats a little. He does not want to eat anymore. He only wants to drink water. Peter’s mum touches his forehead. Then she turns off the lights. It is daytime, but Peter goes to sleep.</a:t>
            </a:r>
            <a:endParaRPr kumimoji="0" lang="zh-TW" altLang="zh-TW" sz="2800" b="0" i="0" u="none" strike="noStrike" cap="none" normalizeH="0" baseline="0" dirty="0">
              <a:ln>
                <a:noFill/>
              </a:ln>
              <a:solidFill>
                <a:schemeClr val="tx1"/>
              </a:solidFill>
              <a:effectLst/>
              <a:latin typeface="Comic Sans MS" panose="030F0702030302020204" pitchFamily="66" charset="0"/>
            </a:endParaRPr>
          </a:p>
        </p:txBody>
      </p:sp>
      <p:sp>
        <p:nvSpPr>
          <p:cNvPr id="7" name="Down Arrow 6"/>
          <p:cNvSpPr/>
          <p:nvPr/>
        </p:nvSpPr>
        <p:spPr>
          <a:xfrm rot="3162286">
            <a:off x="7479094" y="3691608"/>
            <a:ext cx="513219" cy="126946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solidFill>
                <a:srgbClr val="FF0000"/>
              </a:solidFill>
            </a:endParaRPr>
          </a:p>
        </p:txBody>
      </p:sp>
      <p:sp>
        <p:nvSpPr>
          <p:cNvPr id="8" name="Title 1"/>
          <p:cNvSpPr txBox="1">
            <a:spLocks/>
          </p:cNvSpPr>
          <p:nvPr/>
        </p:nvSpPr>
        <p:spPr>
          <a:xfrm>
            <a:off x="1678346" y="156726"/>
            <a:ext cx="8794122" cy="646981"/>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4000" b="1" kern="100" dirty="0">
                <a:latin typeface="Arial Black" panose="020B0A04020102020204" pitchFamily="34" charset="0"/>
                <a:cs typeface="Times New Roman" panose="02020603050405020304" pitchFamily="18" charset="0"/>
              </a:rPr>
              <a:t>Pair work: Think pair share-Part B</a:t>
            </a:r>
            <a:endParaRPr lang="zh-TW" altLang="en-US" sz="4000" dirty="0">
              <a:latin typeface="Arial Black" panose="020B0A04020102020204" pitchFamily="34" charset="0"/>
            </a:endParaRPr>
          </a:p>
        </p:txBody>
      </p:sp>
    </p:spTree>
    <p:extLst>
      <p:ext uri="{BB962C8B-B14F-4D97-AF65-F5344CB8AC3E}">
        <p14:creationId xmlns:p14="http://schemas.microsoft.com/office/powerpoint/2010/main" val="1426959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34090" t="22879" r="35578" b="5957"/>
          <a:stretch/>
        </p:blipFill>
        <p:spPr>
          <a:xfrm>
            <a:off x="2691442" y="636680"/>
            <a:ext cx="9109493" cy="6033822"/>
          </a:xfrm>
          <a:prstGeom prst="rect">
            <a:avLst/>
          </a:prstGeom>
          <a:ln>
            <a:solidFill>
              <a:schemeClr val="tx1"/>
            </a:solidFill>
          </a:ln>
        </p:spPr>
      </p:pic>
      <p:sp>
        <p:nvSpPr>
          <p:cNvPr id="5" name="Title 1"/>
          <p:cNvSpPr txBox="1">
            <a:spLocks/>
          </p:cNvSpPr>
          <p:nvPr/>
        </p:nvSpPr>
        <p:spPr>
          <a:xfrm>
            <a:off x="155276" y="138023"/>
            <a:ext cx="3467818" cy="1155940"/>
          </a:xfrm>
          <a:prstGeom prst="rect">
            <a:avLst/>
          </a:prstGeom>
          <a:solidFill>
            <a:schemeClr val="accent1">
              <a:lumMod val="40000"/>
              <a:lumOff val="6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52400" indent="-152400"/>
            <a:r>
              <a:rPr lang="en-US" altLang="zh-TW" sz="2400" kern="100" dirty="0">
                <a:latin typeface="Arial Black" panose="020B0A04020102020204" pitchFamily="34" charset="0"/>
                <a:cs typeface="Times New Roman" panose="02020603050405020304" pitchFamily="18" charset="0"/>
              </a:rPr>
              <a:t> worksheet: Kelly’s birthday party(Assignment)</a:t>
            </a:r>
            <a:endParaRPr lang="zh-TW" altLang="en-US" sz="2400" dirty="0"/>
          </a:p>
        </p:txBody>
      </p:sp>
    </p:spTree>
    <p:extLst>
      <p:ext uri="{BB962C8B-B14F-4D97-AF65-F5344CB8AC3E}">
        <p14:creationId xmlns:p14="http://schemas.microsoft.com/office/powerpoint/2010/main" val="3409088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4316" y="112144"/>
            <a:ext cx="5915564" cy="508958"/>
          </a:xfrm>
          <a:solidFill>
            <a:srgbClr val="FFFF00"/>
          </a:solidFill>
          <a:ln>
            <a:solidFill>
              <a:srgbClr val="FFFF00"/>
            </a:solidFill>
          </a:ln>
        </p:spPr>
        <p:txBody>
          <a:bodyPr>
            <a:normAutofit fontScale="90000"/>
          </a:bodyPr>
          <a:lstStyle/>
          <a:p>
            <a:pPr lvl="0">
              <a:spcBef>
                <a:spcPts val="1000"/>
              </a:spcBef>
            </a:pPr>
            <a:r>
              <a:rPr lang="en-US" altLang="zh-TW" dirty="0">
                <a:solidFill>
                  <a:prstClr val="black"/>
                </a:solidFill>
                <a:latin typeface="Berlin Sans FB" panose="020E0602020502020306" pitchFamily="34" charset="0"/>
                <a:cs typeface="+mn-cs"/>
              </a:rPr>
              <a:t>Self – evaluation checklist</a:t>
            </a:r>
            <a:endParaRPr lang="zh-TW" altLang="en-US" dirty="0">
              <a:latin typeface="Berlin Sans FB" panose="020E0602020502020306" pitchFamily="34" charset="0"/>
            </a:endParaRPr>
          </a:p>
        </p:txBody>
      </p:sp>
      <p:pic>
        <p:nvPicPr>
          <p:cNvPr id="5" name="Content Placeholder 4"/>
          <p:cNvPicPr>
            <a:picLocks noGrp="1" noChangeAspect="1"/>
          </p:cNvPicPr>
          <p:nvPr>
            <p:ph idx="1"/>
          </p:nvPr>
        </p:nvPicPr>
        <p:blipFill rotWithShape="1">
          <a:blip r:embed="rId2"/>
          <a:srcRect l="32194" t="21880" r="33236" b="10914"/>
          <a:stretch/>
        </p:blipFill>
        <p:spPr>
          <a:xfrm>
            <a:off x="586597" y="698739"/>
            <a:ext cx="10929668" cy="6046812"/>
          </a:xfrm>
          <a:prstGeom prst="rect">
            <a:avLst/>
          </a:prstGeom>
          <a:solidFill>
            <a:schemeClr val="tx1"/>
          </a:solidFill>
          <a:ln>
            <a:solidFill>
              <a:schemeClr val="tx1"/>
            </a:solidFill>
          </a:ln>
        </p:spPr>
      </p:pic>
    </p:spTree>
    <p:extLst>
      <p:ext uri="{BB962C8B-B14F-4D97-AF65-F5344CB8AC3E}">
        <p14:creationId xmlns:p14="http://schemas.microsoft.com/office/powerpoint/2010/main" val="510171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TW" altLang="en-US"/>
          </a:p>
        </p:txBody>
      </p:sp>
      <p:pic>
        <p:nvPicPr>
          <p:cNvPr id="4" name="Content Placeholder 3"/>
          <p:cNvPicPr>
            <a:picLocks noGrp="1" noChangeAspect="1"/>
          </p:cNvPicPr>
          <p:nvPr>
            <p:ph idx="1"/>
          </p:nvPr>
        </p:nvPicPr>
        <p:blipFill rotWithShape="1">
          <a:blip r:embed="rId2"/>
          <a:srcRect l="34535" t="24622" r="36609" b="8613"/>
          <a:stretch/>
        </p:blipFill>
        <p:spPr>
          <a:xfrm>
            <a:off x="174812" y="89646"/>
            <a:ext cx="8780929" cy="6627607"/>
          </a:xfrm>
          <a:prstGeom prst="rect">
            <a:avLst/>
          </a:prstGeom>
          <a:ln w="28575">
            <a:solidFill>
              <a:schemeClr val="tx1"/>
            </a:solidFill>
          </a:ln>
        </p:spPr>
      </p:pic>
      <p:sp>
        <p:nvSpPr>
          <p:cNvPr id="5" name="Flowchart: Sequential Access Storage 4"/>
          <p:cNvSpPr/>
          <p:nvPr/>
        </p:nvSpPr>
        <p:spPr>
          <a:xfrm>
            <a:off x="8677835" y="167902"/>
            <a:ext cx="3263153" cy="3355228"/>
          </a:xfrm>
          <a:prstGeom prst="flowChartMagneticTape">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3200" dirty="0">
                <a:latin typeface="Arial Black" panose="020B0A04020102020204" pitchFamily="34" charset="0"/>
              </a:rPr>
              <a:t>Look at the picture and find out the clues!</a:t>
            </a:r>
            <a:endParaRPr lang="zh-TW" altLang="en-US" sz="3200" dirty="0">
              <a:latin typeface="Arial Black" panose="020B0A04020102020204" pitchFamily="34" charset="0"/>
            </a:endParaRPr>
          </a:p>
        </p:txBody>
      </p:sp>
      <p:sp>
        <p:nvSpPr>
          <p:cNvPr id="3" name="TextBox 2"/>
          <p:cNvSpPr txBox="1"/>
          <p:nvPr/>
        </p:nvSpPr>
        <p:spPr>
          <a:xfrm>
            <a:off x="251012" y="167902"/>
            <a:ext cx="2198890" cy="707886"/>
          </a:xfrm>
          <a:prstGeom prst="rect">
            <a:avLst/>
          </a:prstGeom>
          <a:solidFill>
            <a:schemeClr val="accent6">
              <a:lumMod val="40000"/>
              <a:lumOff val="60000"/>
            </a:schemeClr>
          </a:solidFill>
        </p:spPr>
        <p:txBody>
          <a:bodyPr wrap="square" rtlCol="0">
            <a:spAutoFit/>
          </a:bodyPr>
          <a:lstStyle/>
          <a:p>
            <a:r>
              <a:rPr lang="en-US" altLang="zh-TW" sz="2000" b="1" dirty="0"/>
              <a:t>Practice with a picture worksheet</a:t>
            </a:r>
            <a:endParaRPr lang="zh-TW" altLang="en-US" sz="2000" b="1" dirty="0"/>
          </a:p>
        </p:txBody>
      </p:sp>
    </p:spTree>
    <p:extLst>
      <p:ext uri="{BB962C8B-B14F-4D97-AF65-F5344CB8AC3E}">
        <p14:creationId xmlns:p14="http://schemas.microsoft.com/office/powerpoint/2010/main" val="168159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9433"/>
            <a:ext cx="12192000" cy="761270"/>
          </a:xfrm>
          <a:solidFill>
            <a:schemeClr val="accent6">
              <a:lumMod val="20000"/>
              <a:lumOff val="80000"/>
            </a:schemeClr>
          </a:solidFill>
        </p:spPr>
        <p:txBody>
          <a:bodyPr>
            <a:noAutofit/>
          </a:bodyPr>
          <a:lstStyle/>
          <a:p>
            <a:pPr>
              <a:spcAft>
                <a:spcPts val="0"/>
              </a:spcAft>
            </a:pPr>
            <a:r>
              <a:rPr lang="en-US" altLang="zh-TW" sz="2800" b="1" kern="100" dirty="0">
                <a:solidFill>
                  <a:srgbClr val="464646"/>
                </a:solidFill>
                <a:latin typeface="Arial Black" panose="020B0A04020102020204" pitchFamily="34" charset="0"/>
                <a:cs typeface="Times New Roman" panose="02020603050405020304" pitchFamily="18" charset="0"/>
              </a:rPr>
              <a:t>Look at the picture and </a:t>
            </a:r>
            <a:r>
              <a:rPr lang="en-US" altLang="zh-TW" sz="2800" b="1" kern="100" dirty="0">
                <a:solidFill>
                  <a:srgbClr val="FF0000"/>
                </a:solidFill>
                <a:latin typeface="Arial Black" panose="020B0A04020102020204" pitchFamily="34" charset="0"/>
                <a:cs typeface="Times New Roman" panose="02020603050405020304" pitchFamily="18" charset="0"/>
              </a:rPr>
              <a:t>make inferences </a:t>
            </a:r>
            <a:r>
              <a:rPr lang="en-US" altLang="zh-TW" sz="2800" b="1" kern="100" dirty="0">
                <a:latin typeface="Arial Black" panose="020B0A04020102020204" pitchFamily="34" charset="0"/>
                <a:cs typeface="Times New Roman" panose="02020603050405020304" pitchFamily="18" charset="0"/>
              </a:rPr>
              <a:t>by finding out </a:t>
            </a:r>
            <a:r>
              <a:rPr lang="en-US" altLang="zh-TW" sz="2800" b="1" kern="100" dirty="0">
                <a:solidFill>
                  <a:srgbClr val="FF0000"/>
                </a:solidFill>
                <a:latin typeface="Arial Black" panose="020B0A04020102020204" pitchFamily="34" charset="0"/>
                <a:cs typeface="Times New Roman" panose="02020603050405020304" pitchFamily="18" charset="0"/>
              </a:rPr>
              <a:t>clues</a:t>
            </a:r>
            <a:r>
              <a:rPr lang="en-US" altLang="zh-TW" sz="2800" b="1" kern="100" dirty="0">
                <a:latin typeface="Comic Sans MS" panose="030F0702030302020204" pitchFamily="66" charset="0"/>
                <a:cs typeface="Times New Roman" panose="02020603050405020304" pitchFamily="18" charset="0"/>
              </a:rPr>
              <a:t>.</a:t>
            </a:r>
            <a:endParaRPr lang="zh-TW" altLang="en-US" sz="2800" dirty="0"/>
          </a:p>
        </p:txBody>
      </p:sp>
      <p:pic>
        <p:nvPicPr>
          <p:cNvPr id="4" name="Content Placeholder 3" descr="A boy kicking leaves Stock Photos - Page 1 : Masterfil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61281" y="1221023"/>
            <a:ext cx="6990519" cy="3017837"/>
          </a:xfrm>
          <a:prstGeom prst="rect">
            <a:avLst/>
          </a:prstGeom>
          <a:noFill/>
          <a:ln>
            <a:noFill/>
          </a:ln>
        </p:spPr>
      </p:pic>
      <p:sp>
        <p:nvSpPr>
          <p:cNvPr id="5" name="Rectangle 4"/>
          <p:cNvSpPr/>
          <p:nvPr/>
        </p:nvSpPr>
        <p:spPr>
          <a:xfrm>
            <a:off x="439272" y="4366211"/>
            <a:ext cx="9184245" cy="646331"/>
          </a:xfrm>
          <a:prstGeom prst="rect">
            <a:avLst/>
          </a:prstGeom>
          <a:solidFill>
            <a:schemeClr val="accent4">
              <a:lumMod val="60000"/>
              <a:lumOff val="40000"/>
            </a:schemeClr>
          </a:solidFill>
        </p:spPr>
        <p:txBody>
          <a:bodyPr wrap="none">
            <a:spAutoFit/>
          </a:bodyPr>
          <a:lstStyle/>
          <a:p>
            <a:pPr>
              <a:spcAft>
                <a:spcPts val="0"/>
              </a:spcAft>
            </a:pPr>
            <a:r>
              <a:rPr lang="en-US" altLang="zh-TW" sz="3600" kern="100" dirty="0">
                <a:latin typeface="Arial Black" panose="020B0A04020102020204" pitchFamily="34" charset="0"/>
                <a:cs typeface="Times New Roman" panose="02020603050405020304" pitchFamily="18" charset="0"/>
              </a:rPr>
              <a:t>(1) When / What season could it be?</a:t>
            </a:r>
            <a:endParaRPr lang="zh-TW" altLang="zh-TW" sz="3600" kern="100" dirty="0">
              <a:latin typeface="Arial Black" panose="020B0A04020102020204" pitchFamily="34" charset="0"/>
              <a:cs typeface="Times New Roman" panose="02020603050405020304" pitchFamily="18" charset="0"/>
            </a:endParaRPr>
          </a:p>
        </p:txBody>
      </p:sp>
      <p:sp>
        <p:nvSpPr>
          <p:cNvPr id="6" name="TextBox 5"/>
          <p:cNvSpPr txBox="1"/>
          <p:nvPr/>
        </p:nvSpPr>
        <p:spPr>
          <a:xfrm>
            <a:off x="1567037" y="5913574"/>
            <a:ext cx="3048000" cy="646331"/>
          </a:xfrm>
          <a:prstGeom prst="rect">
            <a:avLst/>
          </a:prstGeom>
          <a:solidFill>
            <a:schemeClr val="accent1">
              <a:lumMod val="40000"/>
              <a:lumOff val="60000"/>
            </a:schemeClr>
          </a:solidFill>
        </p:spPr>
        <p:txBody>
          <a:bodyPr wrap="square" rtlCol="0">
            <a:spAutoFit/>
          </a:bodyPr>
          <a:lstStyle/>
          <a:p>
            <a:r>
              <a:rPr lang="en-US" altLang="zh-TW" sz="3600" dirty="0">
                <a:latin typeface="Arial Black" panose="020B0A04020102020204" pitchFamily="34" charset="0"/>
              </a:rPr>
              <a:t>In autumn.</a:t>
            </a:r>
            <a:endParaRPr lang="zh-TW" altLang="en-US" sz="3600" dirty="0">
              <a:latin typeface="Arial Black" panose="020B0A04020102020204" pitchFamily="34" charset="0"/>
            </a:endParaRPr>
          </a:p>
        </p:txBody>
      </p:sp>
      <p:sp>
        <p:nvSpPr>
          <p:cNvPr id="7" name="TextBox 6"/>
          <p:cNvSpPr txBox="1"/>
          <p:nvPr/>
        </p:nvSpPr>
        <p:spPr>
          <a:xfrm>
            <a:off x="1504284" y="5179637"/>
            <a:ext cx="4114800" cy="646331"/>
          </a:xfrm>
          <a:prstGeom prst="rect">
            <a:avLst/>
          </a:prstGeom>
          <a:solidFill>
            <a:schemeClr val="accent1">
              <a:lumMod val="40000"/>
              <a:lumOff val="60000"/>
            </a:schemeClr>
          </a:solidFill>
        </p:spPr>
        <p:txBody>
          <a:bodyPr wrap="square" rtlCol="0">
            <a:spAutoFit/>
          </a:bodyPr>
          <a:lstStyle/>
          <a:p>
            <a:r>
              <a:rPr lang="en-US" altLang="zh-TW" sz="3600" dirty="0">
                <a:latin typeface="Arial Black" panose="020B0A04020102020204" pitchFamily="34" charset="0"/>
              </a:rPr>
              <a:t>On a windy day.</a:t>
            </a:r>
            <a:endParaRPr lang="zh-TW" altLang="en-US" sz="3600" dirty="0">
              <a:latin typeface="Arial Black" panose="020B0A04020102020204" pitchFamily="34" charset="0"/>
            </a:endParaRPr>
          </a:p>
        </p:txBody>
      </p:sp>
      <p:sp>
        <p:nvSpPr>
          <p:cNvPr id="8" name="Oval Callout 7"/>
          <p:cNvSpPr/>
          <p:nvPr/>
        </p:nvSpPr>
        <p:spPr>
          <a:xfrm>
            <a:off x="6456540" y="5123761"/>
            <a:ext cx="3466059" cy="1467873"/>
          </a:xfrm>
          <a:prstGeom prst="wedgeEllipseCallout">
            <a:avLst>
              <a:gd name="adj1" fmla="val -75924"/>
              <a:gd name="adj2" fmla="val 33444"/>
            </a:avLst>
          </a:prstGeom>
          <a:solidFill>
            <a:srgbClr val="00B0F0"/>
          </a:solidFill>
          <a:ln w="38100">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800" dirty="0">
                <a:latin typeface="Arial Black" panose="020B0A04020102020204" pitchFamily="34" charset="0"/>
              </a:rPr>
              <a:t>How do you know?</a:t>
            </a:r>
            <a:endParaRPr lang="zh-TW" altLang="en-US" sz="2800" dirty="0">
              <a:latin typeface="Arial Black" panose="020B0A04020102020204" pitchFamily="34" charset="0"/>
            </a:endParaRPr>
          </a:p>
        </p:txBody>
      </p:sp>
      <p:sp>
        <p:nvSpPr>
          <p:cNvPr id="9" name="TextBox 8"/>
          <p:cNvSpPr txBox="1"/>
          <p:nvPr/>
        </p:nvSpPr>
        <p:spPr>
          <a:xfrm>
            <a:off x="9623518" y="1683346"/>
            <a:ext cx="1797518" cy="1077218"/>
          </a:xfrm>
          <a:prstGeom prst="rect">
            <a:avLst/>
          </a:prstGeom>
          <a:solidFill>
            <a:srgbClr val="FFFF00"/>
          </a:solidFill>
        </p:spPr>
        <p:txBody>
          <a:bodyPr wrap="square" rtlCol="0">
            <a:spAutoFit/>
          </a:bodyPr>
          <a:lstStyle/>
          <a:p>
            <a:r>
              <a:rPr lang="en-US" altLang="zh-TW" sz="3200" dirty="0">
                <a:latin typeface="Arial Black" panose="020B0A04020102020204" pitchFamily="34" charset="0"/>
              </a:rPr>
              <a:t>falling leaves</a:t>
            </a:r>
            <a:endParaRPr lang="zh-TW" altLang="en-US" sz="3200" dirty="0">
              <a:latin typeface="Arial Black" panose="020B0A04020102020204" pitchFamily="34" charset="0"/>
            </a:endParaRPr>
          </a:p>
        </p:txBody>
      </p:sp>
      <p:sp>
        <p:nvSpPr>
          <p:cNvPr id="10" name="TextBox 9"/>
          <p:cNvSpPr txBox="1"/>
          <p:nvPr/>
        </p:nvSpPr>
        <p:spPr>
          <a:xfrm>
            <a:off x="96659" y="1987296"/>
            <a:ext cx="2689411" cy="1384995"/>
          </a:xfrm>
          <a:prstGeom prst="rect">
            <a:avLst/>
          </a:prstGeom>
          <a:solidFill>
            <a:srgbClr val="FFFF00"/>
          </a:solidFill>
        </p:spPr>
        <p:txBody>
          <a:bodyPr wrap="square" rtlCol="0">
            <a:spAutoFit/>
          </a:bodyPr>
          <a:lstStyle/>
          <a:p>
            <a:r>
              <a:rPr lang="en-US" altLang="zh-TW" sz="2800" dirty="0">
                <a:latin typeface="Arial Black" panose="020B0A04020102020204" pitchFamily="34" charset="0"/>
              </a:rPr>
              <a:t>The boy is wearing long sleeve shirt.</a:t>
            </a:r>
            <a:endParaRPr lang="zh-TW" altLang="en-US" sz="2800" dirty="0">
              <a:latin typeface="Arial Black" panose="020B0A04020102020204" pitchFamily="34" charset="0"/>
            </a:endParaRPr>
          </a:p>
        </p:txBody>
      </p:sp>
      <p:cxnSp>
        <p:nvCxnSpPr>
          <p:cNvPr id="12" name="Straight Arrow Connector 11"/>
          <p:cNvCxnSpPr/>
          <p:nvPr/>
        </p:nvCxnSpPr>
        <p:spPr>
          <a:xfrm flipV="1">
            <a:off x="2786070" y="2729942"/>
            <a:ext cx="1077718" cy="442450"/>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7344776" y="2389050"/>
            <a:ext cx="2278741" cy="1566684"/>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12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4729" y="203431"/>
            <a:ext cx="6893857" cy="702005"/>
          </a:xfrm>
          <a:solidFill>
            <a:schemeClr val="accent4">
              <a:lumMod val="40000"/>
              <a:lumOff val="60000"/>
            </a:schemeClr>
          </a:solidFill>
        </p:spPr>
        <p:txBody>
          <a:bodyPr>
            <a:noAutofit/>
          </a:bodyPr>
          <a:lstStyle/>
          <a:p>
            <a:pPr marL="0" indent="0">
              <a:spcAft>
                <a:spcPts val="0"/>
              </a:spcAft>
              <a:buNone/>
            </a:pPr>
            <a:r>
              <a:rPr lang="en-US" altLang="zh-TW" sz="3500" kern="100" dirty="0">
                <a:latin typeface="Arial Black" panose="020B0A04020102020204" pitchFamily="34" charset="0"/>
                <a:cs typeface="Times New Roman" panose="02020603050405020304" pitchFamily="18" charset="0"/>
              </a:rPr>
              <a:t>(2</a:t>
            </a:r>
            <a:r>
              <a:rPr lang="en-US" altLang="zh-TW" sz="3800" kern="100" dirty="0">
                <a:latin typeface="Arial Black" panose="020B0A04020102020204" pitchFamily="34" charset="0"/>
                <a:cs typeface="Times New Roman" panose="02020603050405020304" pitchFamily="18" charset="0"/>
              </a:rPr>
              <a:t>) What is the boy doing? </a:t>
            </a:r>
          </a:p>
          <a:p>
            <a:pPr marL="0" indent="0">
              <a:spcAft>
                <a:spcPts val="0"/>
              </a:spcAft>
              <a:buNone/>
            </a:pPr>
            <a:r>
              <a:rPr lang="en-US" altLang="zh-TW" sz="3800" kern="100" dirty="0">
                <a:latin typeface="Arial Black" panose="020B0A04020102020204" pitchFamily="34" charset="0"/>
                <a:cs typeface="Times New Roman" panose="02020603050405020304" pitchFamily="18" charset="0"/>
              </a:rPr>
              <a:t>      </a:t>
            </a:r>
            <a:endParaRPr lang="zh-TW" altLang="en-US" dirty="0"/>
          </a:p>
        </p:txBody>
      </p:sp>
      <p:pic>
        <p:nvPicPr>
          <p:cNvPr id="5" name="Content Placeholder 3" descr="A boy kicking leaves Stock Photos - Page 1 : Masterfile"/>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43437" y="1111624"/>
            <a:ext cx="4751292" cy="4957483"/>
          </a:xfrm>
          <a:prstGeom prst="rect">
            <a:avLst/>
          </a:prstGeom>
          <a:noFill/>
          <a:ln>
            <a:noFill/>
          </a:ln>
        </p:spPr>
      </p:pic>
      <p:sp>
        <p:nvSpPr>
          <p:cNvPr id="6" name="TextBox 5"/>
          <p:cNvSpPr txBox="1"/>
          <p:nvPr/>
        </p:nvSpPr>
        <p:spPr>
          <a:xfrm>
            <a:off x="5334000" y="1255897"/>
            <a:ext cx="6230471" cy="1200329"/>
          </a:xfrm>
          <a:prstGeom prst="rect">
            <a:avLst/>
          </a:prstGeom>
          <a:solidFill>
            <a:schemeClr val="accent1">
              <a:lumMod val="40000"/>
              <a:lumOff val="60000"/>
            </a:schemeClr>
          </a:solidFill>
        </p:spPr>
        <p:txBody>
          <a:bodyPr wrap="square" rtlCol="0">
            <a:spAutoFit/>
          </a:bodyPr>
          <a:lstStyle/>
          <a:p>
            <a:r>
              <a:rPr lang="en-US" altLang="zh-TW" sz="3600" dirty="0">
                <a:latin typeface="Arial Black" panose="020B0A04020102020204" pitchFamily="34" charset="0"/>
              </a:rPr>
              <a:t>Kicking the leaves. / Playing with the leaves.</a:t>
            </a:r>
            <a:endParaRPr lang="zh-TW" altLang="en-US" sz="3600" dirty="0">
              <a:latin typeface="Arial Black" panose="020B0A04020102020204" pitchFamily="34" charset="0"/>
            </a:endParaRPr>
          </a:p>
        </p:txBody>
      </p:sp>
      <p:sp>
        <p:nvSpPr>
          <p:cNvPr id="7" name="Content Placeholder 2"/>
          <p:cNvSpPr txBox="1">
            <a:spLocks/>
          </p:cNvSpPr>
          <p:nvPr/>
        </p:nvSpPr>
        <p:spPr>
          <a:xfrm>
            <a:off x="5334000" y="2985167"/>
            <a:ext cx="6732493" cy="744329"/>
          </a:xfrm>
          <a:prstGeom prst="rect">
            <a:avLst/>
          </a:prstGeom>
          <a:solidFill>
            <a:schemeClr val="accent4">
              <a:lumMod val="40000"/>
              <a:lumOff val="6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TW" sz="3500" kern="100" dirty="0">
                <a:latin typeface="Arial Black" panose="020B0A04020102020204" pitchFamily="34" charset="0"/>
                <a:cs typeface="Times New Roman" panose="02020603050405020304" pitchFamily="18" charset="0"/>
              </a:rPr>
              <a:t>How </a:t>
            </a:r>
            <a:r>
              <a:rPr lang="en-US" altLang="zh-TW" sz="3800" kern="100" dirty="0">
                <a:latin typeface="Arial Black" panose="020B0A04020102020204" pitchFamily="34" charset="0"/>
                <a:cs typeface="Times New Roman" panose="02020603050405020304" pitchFamily="18" charset="0"/>
              </a:rPr>
              <a:t>is he feeling? Why? </a:t>
            </a:r>
          </a:p>
          <a:p>
            <a:pPr marL="0" indent="0">
              <a:buFont typeface="Arial" panose="020B0604020202020204" pitchFamily="34" charset="0"/>
              <a:buNone/>
            </a:pPr>
            <a:r>
              <a:rPr lang="en-US" altLang="zh-TW" sz="3800" kern="100" dirty="0">
                <a:latin typeface="Arial Black" panose="020B0A04020102020204" pitchFamily="34" charset="0"/>
                <a:cs typeface="Times New Roman" panose="02020603050405020304" pitchFamily="18" charset="0"/>
              </a:rPr>
              <a:t>      </a:t>
            </a:r>
            <a:endParaRPr lang="zh-TW" altLang="en-US" dirty="0"/>
          </a:p>
        </p:txBody>
      </p:sp>
      <p:sp>
        <p:nvSpPr>
          <p:cNvPr id="8" name="TextBox 7"/>
          <p:cNvSpPr txBox="1"/>
          <p:nvPr/>
        </p:nvSpPr>
        <p:spPr>
          <a:xfrm>
            <a:off x="5410198" y="3989076"/>
            <a:ext cx="4603378" cy="646331"/>
          </a:xfrm>
          <a:prstGeom prst="rect">
            <a:avLst/>
          </a:prstGeom>
          <a:solidFill>
            <a:schemeClr val="accent1">
              <a:lumMod val="40000"/>
              <a:lumOff val="60000"/>
            </a:schemeClr>
          </a:solidFill>
        </p:spPr>
        <p:txBody>
          <a:bodyPr wrap="square" rtlCol="0">
            <a:spAutoFit/>
          </a:bodyPr>
          <a:lstStyle/>
          <a:p>
            <a:r>
              <a:rPr lang="en-US" altLang="zh-TW" sz="3600" dirty="0">
                <a:latin typeface="Arial Black" panose="020B0A04020102020204" pitchFamily="34" charset="0"/>
              </a:rPr>
              <a:t>Happy / Excited. </a:t>
            </a:r>
            <a:endParaRPr lang="zh-TW" altLang="en-US" sz="3600" dirty="0">
              <a:latin typeface="Arial Black" panose="020B0A04020102020204" pitchFamily="34" charset="0"/>
            </a:endParaRPr>
          </a:p>
        </p:txBody>
      </p:sp>
      <p:sp>
        <p:nvSpPr>
          <p:cNvPr id="9" name="Oval Callout 8"/>
          <p:cNvSpPr/>
          <p:nvPr/>
        </p:nvSpPr>
        <p:spPr>
          <a:xfrm>
            <a:off x="7730859" y="4894988"/>
            <a:ext cx="3466059" cy="1467873"/>
          </a:xfrm>
          <a:prstGeom prst="wedgeEllipseCallout">
            <a:avLst>
              <a:gd name="adj1" fmla="val -59630"/>
              <a:gd name="adj2" fmla="val -52058"/>
            </a:avLst>
          </a:prstGeom>
          <a:solidFill>
            <a:srgbClr val="00B0F0"/>
          </a:solidFill>
          <a:ln w="38100">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4000" dirty="0">
                <a:latin typeface="Arial Black" panose="020B0A04020102020204" pitchFamily="34" charset="0"/>
              </a:rPr>
              <a:t>Why?</a:t>
            </a:r>
            <a:endParaRPr lang="zh-TW" altLang="en-US" sz="4000" dirty="0">
              <a:latin typeface="Arial Black" panose="020B0A04020102020204" pitchFamily="34" charset="0"/>
            </a:endParaRPr>
          </a:p>
        </p:txBody>
      </p:sp>
      <p:sp>
        <p:nvSpPr>
          <p:cNvPr id="10" name="Oval 9"/>
          <p:cNvSpPr/>
          <p:nvPr/>
        </p:nvSpPr>
        <p:spPr>
          <a:xfrm>
            <a:off x="824753" y="2100291"/>
            <a:ext cx="1210235" cy="1339400"/>
          </a:xfrm>
          <a:prstGeom prst="ellipse">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70178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745" y="311157"/>
            <a:ext cx="7184666" cy="842301"/>
          </a:xfrm>
          <a:solidFill>
            <a:schemeClr val="accent4">
              <a:lumMod val="40000"/>
              <a:lumOff val="60000"/>
            </a:schemeClr>
          </a:solidFill>
        </p:spPr>
        <p:txBody>
          <a:bodyPr>
            <a:normAutofit fontScale="90000"/>
          </a:bodyPr>
          <a:lstStyle/>
          <a:p>
            <a:r>
              <a:rPr lang="en-US" altLang="zh-TW" sz="4000" dirty="0">
                <a:latin typeface="Arial Black" panose="020B0A04020102020204" pitchFamily="34" charset="0"/>
                <a:cs typeface="Times New Roman" panose="02020603050405020304" pitchFamily="18" charset="0"/>
              </a:rPr>
              <a:t>(3) Where might the boy be</a:t>
            </a:r>
            <a:r>
              <a:rPr lang="en-US" altLang="zh-TW" sz="3600" dirty="0">
                <a:latin typeface="Arial Black" panose="020B0A04020102020204" pitchFamily="34" charset="0"/>
                <a:cs typeface="Times New Roman" panose="02020603050405020304" pitchFamily="18" charset="0"/>
              </a:rPr>
              <a:t>?</a:t>
            </a:r>
            <a:endParaRPr lang="zh-TW" altLang="en-US" sz="3600" dirty="0">
              <a:latin typeface="Arial Black" panose="020B0A04020102020204" pitchFamily="34" charset="0"/>
            </a:endParaRPr>
          </a:p>
        </p:txBody>
      </p:sp>
      <p:pic>
        <p:nvPicPr>
          <p:cNvPr id="4" name="Content Placeholder 3" descr="A boy kicking leaves Stock Photos - Page 1 : Masterfile"/>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7273" y="89279"/>
            <a:ext cx="4355079" cy="4997071"/>
          </a:xfrm>
          <a:prstGeom prst="rect">
            <a:avLst/>
          </a:prstGeom>
          <a:noFill/>
          <a:ln>
            <a:noFill/>
          </a:ln>
        </p:spPr>
      </p:pic>
      <p:sp>
        <p:nvSpPr>
          <p:cNvPr id="5" name="Oval 4"/>
          <p:cNvSpPr/>
          <p:nvPr/>
        </p:nvSpPr>
        <p:spPr>
          <a:xfrm>
            <a:off x="4012252" y="5264730"/>
            <a:ext cx="3186407" cy="1448166"/>
          </a:xfrm>
          <a:prstGeom prst="ellipse">
            <a:avLst/>
          </a:prstGeom>
          <a:ln w="57150">
            <a:solidFill>
              <a:srgbClr val="00B050"/>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3600" dirty="0">
                <a:latin typeface="Arial Black" panose="020B0A04020102020204" pitchFamily="34" charset="0"/>
              </a:rPr>
              <a:t>In a cinema?</a:t>
            </a:r>
            <a:endParaRPr lang="zh-TW" altLang="en-US" sz="3600" dirty="0">
              <a:latin typeface="Arial Black" panose="020B0A04020102020204" pitchFamily="34" charset="0"/>
            </a:endParaRPr>
          </a:p>
        </p:txBody>
      </p:sp>
      <p:sp>
        <p:nvSpPr>
          <p:cNvPr id="6" name="Oval 5"/>
          <p:cNvSpPr/>
          <p:nvPr/>
        </p:nvSpPr>
        <p:spPr>
          <a:xfrm>
            <a:off x="8982635" y="3697576"/>
            <a:ext cx="2982734" cy="1394377"/>
          </a:xfrm>
          <a:prstGeom prst="ellipse">
            <a:avLst/>
          </a:prstGeom>
          <a:ln w="57150">
            <a:solidFill>
              <a:srgbClr val="00B050"/>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3600" dirty="0">
                <a:latin typeface="Arial Black" panose="020B0A04020102020204" pitchFamily="34" charset="0"/>
              </a:rPr>
              <a:t>In a bank?</a:t>
            </a:r>
            <a:endParaRPr lang="zh-TW" altLang="en-US" sz="3600" dirty="0">
              <a:latin typeface="Arial Black" panose="020B0A04020102020204" pitchFamily="34" charset="0"/>
            </a:endParaRPr>
          </a:p>
        </p:txBody>
      </p:sp>
      <p:sp>
        <p:nvSpPr>
          <p:cNvPr id="7" name="Oval 6"/>
          <p:cNvSpPr/>
          <p:nvPr/>
        </p:nvSpPr>
        <p:spPr>
          <a:xfrm>
            <a:off x="7649374" y="5170206"/>
            <a:ext cx="2779804" cy="1411941"/>
          </a:xfrm>
          <a:prstGeom prst="ellipse">
            <a:avLst/>
          </a:prstGeom>
          <a:ln w="57150">
            <a:solidFill>
              <a:srgbClr val="00B050"/>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3600" dirty="0">
                <a:latin typeface="Arial Black" panose="020B0A04020102020204" pitchFamily="34" charset="0"/>
              </a:rPr>
              <a:t>At school?</a:t>
            </a:r>
            <a:endParaRPr lang="zh-TW" altLang="en-US" sz="3600" dirty="0">
              <a:latin typeface="Arial Black" panose="020B0A04020102020204" pitchFamily="34" charset="0"/>
            </a:endParaRPr>
          </a:p>
        </p:txBody>
      </p:sp>
      <p:sp>
        <p:nvSpPr>
          <p:cNvPr id="8" name="Oval 7"/>
          <p:cNvSpPr/>
          <p:nvPr/>
        </p:nvSpPr>
        <p:spPr>
          <a:xfrm>
            <a:off x="4361875" y="3510439"/>
            <a:ext cx="4805083" cy="1575911"/>
          </a:xfrm>
          <a:prstGeom prst="ellipse">
            <a:avLst/>
          </a:prstGeom>
          <a:ln w="57150">
            <a:solidFill>
              <a:srgbClr val="00B050"/>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3600" dirty="0">
                <a:latin typeface="Arial Black" panose="020B0A04020102020204" pitchFamily="34" charset="0"/>
              </a:rPr>
              <a:t>In a supermarket?</a:t>
            </a:r>
            <a:endParaRPr lang="zh-TW" altLang="en-US" sz="3600" dirty="0">
              <a:latin typeface="Arial Black" panose="020B0A04020102020204" pitchFamily="34" charset="0"/>
            </a:endParaRPr>
          </a:p>
        </p:txBody>
      </p:sp>
      <p:sp>
        <p:nvSpPr>
          <p:cNvPr id="9" name="TextBox 8"/>
          <p:cNvSpPr txBox="1"/>
          <p:nvPr/>
        </p:nvSpPr>
        <p:spPr>
          <a:xfrm>
            <a:off x="5692589" y="1434183"/>
            <a:ext cx="4643717" cy="1446550"/>
          </a:xfrm>
          <a:prstGeom prst="rect">
            <a:avLst/>
          </a:prstGeom>
          <a:solidFill>
            <a:schemeClr val="accent1">
              <a:lumMod val="40000"/>
              <a:lumOff val="60000"/>
            </a:schemeClr>
          </a:solidFill>
        </p:spPr>
        <p:txBody>
          <a:bodyPr wrap="square" rtlCol="0">
            <a:spAutoFit/>
          </a:bodyPr>
          <a:lstStyle/>
          <a:p>
            <a:pPr algn="ctr"/>
            <a:r>
              <a:rPr lang="en-US" altLang="zh-TW" sz="4400" dirty="0">
                <a:latin typeface="Arial Black" panose="020B0A04020102020204" pitchFamily="34" charset="0"/>
              </a:rPr>
              <a:t>In a park. / </a:t>
            </a:r>
          </a:p>
          <a:p>
            <a:pPr algn="ctr"/>
            <a:r>
              <a:rPr lang="en-US" altLang="zh-TW" sz="4400" dirty="0">
                <a:latin typeface="Arial Black" panose="020B0A04020102020204" pitchFamily="34" charset="0"/>
              </a:rPr>
              <a:t>In a garden. </a:t>
            </a:r>
            <a:endParaRPr lang="zh-TW" altLang="en-US" sz="4400" dirty="0">
              <a:latin typeface="Arial Black" panose="020B0A04020102020204" pitchFamily="34" charset="0"/>
            </a:endParaRPr>
          </a:p>
        </p:txBody>
      </p:sp>
    </p:spTree>
    <p:extLst>
      <p:ext uri="{BB962C8B-B14F-4D97-AF65-F5344CB8AC3E}">
        <p14:creationId xmlns:p14="http://schemas.microsoft.com/office/powerpoint/2010/main" val="409073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9834" y="3490116"/>
            <a:ext cx="7212106" cy="674781"/>
          </a:xfrm>
          <a:solidFill>
            <a:schemeClr val="accent4">
              <a:lumMod val="40000"/>
              <a:lumOff val="60000"/>
            </a:schemeClr>
          </a:solidFill>
        </p:spPr>
        <p:txBody>
          <a:bodyPr>
            <a:normAutofit/>
          </a:bodyPr>
          <a:lstStyle/>
          <a:p>
            <a:r>
              <a:rPr lang="en-US" altLang="zh-TW" sz="3600" dirty="0">
                <a:latin typeface="Arial Black" panose="020B0A04020102020204" pitchFamily="34" charset="0"/>
                <a:cs typeface="Times New Roman" panose="02020603050405020304" pitchFamily="18" charset="0"/>
              </a:rPr>
              <a:t>(4)What could happen next?</a:t>
            </a:r>
            <a:endParaRPr lang="zh-TW" altLang="en-US" sz="3600" dirty="0">
              <a:latin typeface="Arial Black" panose="020B0A04020102020204" pitchFamily="34" charset="0"/>
            </a:endParaRPr>
          </a:p>
        </p:txBody>
      </p:sp>
      <p:pic>
        <p:nvPicPr>
          <p:cNvPr id="4" name="Content Placeholder 3" descr="A boy kicking leaves Stock Photos - Page 1 : Masterfile"/>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358151" y="144203"/>
            <a:ext cx="8135471" cy="3185179"/>
          </a:xfrm>
          <a:prstGeom prst="rect">
            <a:avLst/>
          </a:prstGeom>
          <a:noFill/>
          <a:ln>
            <a:noFill/>
          </a:ln>
        </p:spPr>
      </p:pic>
      <p:sp>
        <p:nvSpPr>
          <p:cNvPr id="5" name="Title 1"/>
          <p:cNvSpPr txBox="1">
            <a:spLocks/>
          </p:cNvSpPr>
          <p:nvPr/>
        </p:nvSpPr>
        <p:spPr>
          <a:xfrm>
            <a:off x="1819834" y="4387753"/>
            <a:ext cx="5777754" cy="67478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3600" dirty="0">
                <a:latin typeface="Arial Black" panose="020B0A04020102020204" pitchFamily="34" charset="0"/>
                <a:cs typeface="Times New Roman" panose="02020603050405020304" pitchFamily="18" charset="0"/>
              </a:rPr>
              <a:t>The boy goes home.</a:t>
            </a:r>
            <a:endParaRPr lang="zh-TW" altLang="en-US" sz="3600" dirty="0">
              <a:latin typeface="Arial Black" panose="020B0A04020102020204" pitchFamily="34" charset="0"/>
            </a:endParaRPr>
          </a:p>
        </p:txBody>
      </p:sp>
      <p:sp>
        <p:nvSpPr>
          <p:cNvPr id="6" name="Title 1"/>
          <p:cNvSpPr txBox="1">
            <a:spLocks/>
          </p:cNvSpPr>
          <p:nvPr/>
        </p:nvSpPr>
        <p:spPr>
          <a:xfrm>
            <a:off x="1730186" y="5384002"/>
            <a:ext cx="9242613" cy="861453"/>
          </a:xfrm>
          <a:prstGeom prst="rect">
            <a:avLst/>
          </a:prstGeom>
          <a:solidFill>
            <a:schemeClr val="accent1">
              <a:lumMod val="40000"/>
              <a:lumOff val="6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3600" dirty="0">
                <a:latin typeface="Arial Black" panose="020B0A04020102020204" pitchFamily="34" charset="0"/>
                <a:cs typeface="Times New Roman" panose="02020603050405020304" pitchFamily="18" charset="0"/>
              </a:rPr>
              <a:t>The boy takes off his shirt because he is hot.</a:t>
            </a:r>
            <a:endParaRPr lang="zh-TW" altLang="en-US" sz="3600" dirty="0">
              <a:latin typeface="Arial Black" panose="020B0A04020102020204" pitchFamily="34" charset="0"/>
            </a:endParaRPr>
          </a:p>
        </p:txBody>
      </p:sp>
    </p:spTree>
    <p:extLst>
      <p:ext uri="{BB962C8B-B14F-4D97-AF65-F5344CB8AC3E}">
        <p14:creationId xmlns:p14="http://schemas.microsoft.com/office/powerpoint/2010/main" val="74593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p:cNvSpPr/>
          <p:nvPr/>
        </p:nvSpPr>
        <p:spPr>
          <a:xfrm>
            <a:off x="307975" y="160337"/>
            <a:ext cx="5226423" cy="2299701"/>
          </a:xfrm>
          <a:prstGeom prst="wedgeRoundRectCallout">
            <a:avLst>
              <a:gd name="adj1" fmla="val -2707"/>
              <a:gd name="adj2" fmla="val 69223"/>
              <a:gd name="adj3" fmla="val 16667"/>
            </a:avLst>
          </a:prstGeom>
          <a:solidFill>
            <a:srgbClr val="FFFF00"/>
          </a:solid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lvl="0">
              <a:lnSpc>
                <a:spcPct val="90000"/>
              </a:lnSpc>
              <a:spcBef>
                <a:spcPts val="1000"/>
              </a:spcBef>
            </a:pPr>
            <a:r>
              <a:rPr lang="en-US" altLang="zh-TW" sz="3200" dirty="0">
                <a:solidFill>
                  <a:srgbClr val="464646"/>
                </a:solidFill>
                <a:latin typeface="Arial Black" panose="020B0A04020102020204" pitchFamily="34" charset="0"/>
              </a:rPr>
              <a:t>When we make a guess </a:t>
            </a:r>
            <a:r>
              <a:rPr lang="en-US" altLang="zh-TW" sz="3200" dirty="0">
                <a:solidFill>
                  <a:srgbClr val="FF0000"/>
                </a:solidFill>
                <a:latin typeface="Arial Black" panose="020B0A04020102020204" pitchFamily="34" charset="0"/>
              </a:rPr>
              <a:t>based on some hints</a:t>
            </a:r>
            <a:r>
              <a:rPr lang="en-US" altLang="zh-TW" sz="3200" dirty="0">
                <a:solidFill>
                  <a:srgbClr val="464646"/>
                </a:solidFill>
                <a:latin typeface="Arial Black" panose="020B0A04020102020204" pitchFamily="34" charset="0"/>
              </a:rPr>
              <a:t>, we are making </a:t>
            </a:r>
            <a:r>
              <a:rPr lang="en-US" altLang="zh-TW" sz="3200" dirty="0">
                <a:solidFill>
                  <a:srgbClr val="FF0000"/>
                </a:solidFill>
                <a:latin typeface="Arial Black" panose="020B0A04020102020204" pitchFamily="34" charset="0"/>
              </a:rPr>
              <a:t>an inference</a:t>
            </a:r>
            <a:r>
              <a:rPr lang="en-US" altLang="zh-TW" sz="3200" dirty="0">
                <a:solidFill>
                  <a:srgbClr val="464646"/>
                </a:solidFill>
                <a:latin typeface="Arial Black" panose="020B0A04020102020204" pitchFamily="34" charset="0"/>
              </a:rPr>
              <a:t>. </a:t>
            </a:r>
          </a:p>
        </p:txBody>
      </p:sp>
      <p:sp>
        <p:nvSpPr>
          <p:cNvPr id="6" name="Rounded Rectangular Callout 5"/>
          <p:cNvSpPr/>
          <p:nvPr/>
        </p:nvSpPr>
        <p:spPr>
          <a:xfrm>
            <a:off x="5885795" y="149392"/>
            <a:ext cx="5300384" cy="2162487"/>
          </a:xfrm>
          <a:prstGeom prst="wedgeRoundRectCallout">
            <a:avLst>
              <a:gd name="adj1" fmla="val -33096"/>
              <a:gd name="adj2" fmla="val 84716"/>
              <a:gd name="adj3" fmla="val 16667"/>
            </a:avLst>
          </a:prstGeom>
          <a:solidFill>
            <a:srgbClr val="FFFF00"/>
          </a:solidFill>
          <a:ln w="5715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lvl="0">
              <a:lnSpc>
                <a:spcPct val="90000"/>
              </a:lnSpc>
              <a:spcBef>
                <a:spcPts val="1000"/>
              </a:spcBef>
            </a:pPr>
            <a:r>
              <a:rPr lang="en-US" altLang="zh-TW" sz="3200" dirty="0">
                <a:solidFill>
                  <a:srgbClr val="464646"/>
                </a:solidFill>
                <a:latin typeface="Arial Black" panose="020B0A04020102020204" pitchFamily="34" charset="0"/>
              </a:rPr>
              <a:t>We always use </a:t>
            </a:r>
            <a:r>
              <a:rPr lang="en-US" altLang="zh-TW" sz="3200" dirty="0">
                <a:solidFill>
                  <a:srgbClr val="FF0000"/>
                </a:solidFill>
                <a:latin typeface="Arial Black" panose="020B0A04020102020204" pitchFamily="34" charset="0"/>
              </a:rPr>
              <a:t>an inference </a:t>
            </a:r>
            <a:r>
              <a:rPr lang="en-US" altLang="zh-TW" sz="3200" dirty="0">
                <a:solidFill>
                  <a:srgbClr val="464646"/>
                </a:solidFill>
                <a:latin typeface="Arial Black" panose="020B0A04020102020204" pitchFamily="34" charset="0"/>
              </a:rPr>
              <a:t>in our daily life. We can </a:t>
            </a:r>
            <a:r>
              <a:rPr lang="en-US" altLang="zh-TW" sz="3200" dirty="0">
                <a:solidFill>
                  <a:srgbClr val="FF0000"/>
                </a:solidFill>
                <a:latin typeface="Arial Black" panose="020B0A04020102020204" pitchFamily="34" charset="0"/>
              </a:rPr>
              <a:t>apply it to reading </a:t>
            </a:r>
            <a:r>
              <a:rPr lang="en-US" altLang="zh-TW" sz="3200" dirty="0">
                <a:solidFill>
                  <a:srgbClr val="464646"/>
                </a:solidFill>
                <a:latin typeface="Arial Black" panose="020B0A04020102020204" pitchFamily="34" charset="0"/>
              </a:rPr>
              <a:t>too. </a:t>
            </a:r>
            <a:endParaRPr lang="zh-TW" altLang="en-US" sz="3200" dirty="0">
              <a:solidFill>
                <a:prstClr val="black"/>
              </a:solidFill>
              <a:latin typeface="Arial Black" panose="020B0A04020102020204" pitchFamily="34" charset="0"/>
            </a:endParaRPr>
          </a:p>
        </p:txBody>
      </p:sp>
      <p:sp>
        <p:nvSpPr>
          <p:cNvPr id="2" name="AutoShape 2" descr="state university of malang - Clip Art Librar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3" name="AutoShape 6" descr="Free Inferring Cliparts, Download Free Inferring Cliparts png images, Free  ClipArts on Clipart Librar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pic>
        <p:nvPicPr>
          <p:cNvPr id="2056" name="Picture 8" descr="Term 1 Grade 6 Efal Language Test 1 : “Underwater restaurant” + Memo •  Teach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9094" y="3165894"/>
            <a:ext cx="6498859" cy="3411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267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Free Memo Cliparts, Download Free Memo Cliparts png images, Free ClipArts  on Clipart Librar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pic>
        <p:nvPicPr>
          <p:cNvPr id="1032" name="Picture 8" descr="Sticky Note, Note, Reminder, Memo, Education, Paper - Pense Bête Png,  Transparent Png , Transparent Png Image - PNGi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112" y="160338"/>
            <a:ext cx="5595103" cy="3687298"/>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770951" y="1358127"/>
            <a:ext cx="4655219" cy="1548976"/>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4800" dirty="0">
                <a:solidFill>
                  <a:schemeClr val="tx1"/>
                </a:solidFill>
                <a:latin typeface="Arial Black" panose="020B0A04020102020204" pitchFamily="34" charset="0"/>
              </a:rPr>
              <a:t>Inferencing skills</a:t>
            </a:r>
            <a:endParaRPr lang="zh-TW" altLang="en-US" sz="4800" dirty="0">
              <a:solidFill>
                <a:schemeClr val="tx1"/>
              </a:solidFill>
              <a:latin typeface="Arial Black" panose="020B0A04020102020204" pitchFamily="34" charset="0"/>
            </a:endParaRPr>
          </a:p>
        </p:txBody>
      </p:sp>
      <p:pic>
        <p:nvPicPr>
          <p:cNvPr id="6" name="Picture 4" descr="Then I Introduce My Poster #EZIPGi - Clipart Sugge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1547" y="1209975"/>
            <a:ext cx="5969479" cy="530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7005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TotalTime>
  <Words>1046</Words>
  <Application>Microsoft Office PowerPoint</Application>
  <PresentationFormat>Widescreen</PresentationFormat>
  <Paragraphs>110</Paragraphs>
  <Slides>27</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27</vt:i4>
      </vt:variant>
    </vt:vector>
  </HeadingPairs>
  <TitlesOfParts>
    <vt:vector size="38" baseType="lpstr">
      <vt:lpstr>arial</vt:lpstr>
      <vt:lpstr>Arial Black</vt:lpstr>
      <vt:lpstr>Berlin Sans FB</vt:lpstr>
      <vt:lpstr>Britannic Bold</vt:lpstr>
      <vt:lpstr>Calibri</vt:lpstr>
      <vt:lpstr>Calibri Light</vt:lpstr>
      <vt:lpstr>Comic Sans MS</vt:lpstr>
      <vt:lpstr>Times New Roman</vt:lpstr>
      <vt:lpstr>新細明體</vt:lpstr>
      <vt:lpstr>Office Theme</vt:lpstr>
      <vt:lpstr>Simple Light</vt:lpstr>
      <vt:lpstr>25thMay,2022(Wednesday)</vt:lpstr>
      <vt:lpstr>Practice with a picture!</vt:lpstr>
      <vt:lpstr>PowerPoint Presentation</vt:lpstr>
      <vt:lpstr>Look at the picture and make inferences by finding out clues.</vt:lpstr>
      <vt:lpstr>PowerPoint Presentation</vt:lpstr>
      <vt:lpstr>(3) Where might the boy be?</vt:lpstr>
      <vt:lpstr>(4)What could happen next?</vt:lpstr>
      <vt:lpstr>PowerPoint Presentation</vt:lpstr>
      <vt:lpstr>PowerPoint Presentation</vt:lpstr>
      <vt:lpstr>PowerPoint Presentation</vt:lpstr>
      <vt:lpstr>PowerPoint Presentation</vt:lpstr>
      <vt:lpstr>PowerPoint Presentation</vt:lpstr>
      <vt:lpstr>Pre-lesson task: “Snack Attack”</vt:lpstr>
      <vt:lpstr>Pre-lesson task</vt:lpstr>
      <vt:lpstr>Teacher’s demonstration: teaching material</vt:lpstr>
      <vt:lpstr>Teacher’s demonstration:</vt:lpstr>
      <vt:lpstr>How do you know this?  (Underline clues / hints from the text)</vt:lpstr>
      <vt:lpstr>Teacher’s demonstration: teaching material (Fishbone diagram)</vt:lpstr>
      <vt:lpstr>PowerPoint Presentation</vt:lpstr>
      <vt:lpstr>PowerPoint Presentation</vt:lpstr>
      <vt:lpstr>Individual work:</vt:lpstr>
      <vt:lpstr>PowerPoint Presentation</vt:lpstr>
      <vt:lpstr>PowerPoint Presentation</vt:lpstr>
      <vt:lpstr>Pair work: think pair share-Part A</vt:lpstr>
      <vt:lpstr>PowerPoint Presentation</vt:lpstr>
      <vt:lpstr>PowerPoint Presentation</vt:lpstr>
      <vt:lpstr>Self – evaluation checklist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25th May,2022</dc:title>
  <dc:creator>WaI Cheung</dc:creator>
  <cp:lastModifiedBy>CHAN, Chun Leung [C&amp;I]</cp:lastModifiedBy>
  <cp:revision>148</cp:revision>
  <dcterms:created xsi:type="dcterms:W3CDTF">2022-05-23T12:40:16Z</dcterms:created>
  <dcterms:modified xsi:type="dcterms:W3CDTF">2022-07-15T06:46:02Z</dcterms:modified>
</cp:coreProperties>
</file>