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9" r:id="rId11"/>
    <p:sldId id="264" r:id="rId12"/>
    <p:sldId id="266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8D14-458B-4639-BF67-28713726449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C0CC-3F0D-4BB4-A1C1-EE1EB57AF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575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8D14-458B-4639-BF67-28713726449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C0CC-3F0D-4BB4-A1C1-EE1EB57AF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184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8D14-458B-4639-BF67-28713726449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C0CC-3F0D-4BB4-A1C1-EE1EB57AF89E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707505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8D14-458B-4639-BF67-28713726449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C0CC-3F0D-4BB4-A1C1-EE1EB57AF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1526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8D14-458B-4639-BF67-28713726449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C0CC-3F0D-4BB4-A1C1-EE1EB57AF89E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4431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8D14-458B-4639-BF67-28713726449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C0CC-3F0D-4BB4-A1C1-EE1EB57AF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248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8D14-458B-4639-BF67-28713726449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C0CC-3F0D-4BB4-A1C1-EE1EB57AF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1082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8D14-458B-4639-BF67-28713726449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C0CC-3F0D-4BB4-A1C1-EE1EB57AF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97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8D14-458B-4639-BF67-28713726449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C0CC-3F0D-4BB4-A1C1-EE1EB57AF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151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8D14-458B-4639-BF67-28713726449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C0CC-3F0D-4BB4-A1C1-EE1EB57AF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561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8D14-458B-4639-BF67-28713726449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C0CC-3F0D-4BB4-A1C1-EE1EB57AF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955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8D14-458B-4639-BF67-28713726449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C0CC-3F0D-4BB4-A1C1-EE1EB57AF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968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8D14-458B-4639-BF67-28713726449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C0CC-3F0D-4BB4-A1C1-EE1EB57AF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926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8D14-458B-4639-BF67-28713726449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C0CC-3F0D-4BB4-A1C1-EE1EB57AF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0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8D14-458B-4639-BF67-28713726449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C0CC-3F0D-4BB4-A1C1-EE1EB57AF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536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A8D14-458B-4639-BF67-28713726449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3C0CC-3F0D-4BB4-A1C1-EE1EB57AF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900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AA8D14-458B-4639-BF67-287137264499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813C0CC-3F0D-4BB4-A1C1-EE1EB57AF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108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S5 Chemistry</a:t>
            </a:r>
            <a:endParaRPr 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Writing essay in Chemistry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7182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answer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 CaCO</a:t>
            </a:r>
            <a:r>
              <a:rPr lang="en-US" baseline="-25000" dirty="0"/>
              <a:t>3</a:t>
            </a:r>
            <a:r>
              <a:rPr lang="en-US" dirty="0"/>
              <a:t>(s) into 1M </a:t>
            </a:r>
            <a:r>
              <a:rPr lang="en-US" dirty="0" err="1"/>
              <a:t>HCl</a:t>
            </a:r>
            <a:r>
              <a:rPr lang="en-US" dirty="0"/>
              <a:t>.</a:t>
            </a:r>
          </a:p>
          <a:p>
            <a:r>
              <a:rPr lang="en-US" dirty="0"/>
              <a:t>Follow the progress of reaction by measuring the volume of gas by a gas syringe.</a:t>
            </a:r>
          </a:p>
          <a:p>
            <a:r>
              <a:rPr lang="en-US" dirty="0"/>
              <a:t>Dilute 1M </a:t>
            </a:r>
            <a:r>
              <a:rPr lang="en-US" dirty="0" err="1"/>
              <a:t>HCl</a:t>
            </a:r>
            <a:r>
              <a:rPr lang="en-US" dirty="0"/>
              <a:t> by distilled water.</a:t>
            </a:r>
          </a:p>
          <a:p>
            <a:r>
              <a:rPr lang="en-US" dirty="0"/>
              <a:t>Repeat the experiment with the diluted </a:t>
            </a:r>
            <a:r>
              <a:rPr lang="en-US" dirty="0" err="1"/>
              <a:t>HCl</a:t>
            </a:r>
            <a:r>
              <a:rPr lang="en-US" dirty="0"/>
              <a:t>, using the same amount of CaCO</a:t>
            </a:r>
            <a:r>
              <a:rPr lang="en-US" baseline="-25000" dirty="0"/>
              <a:t>3</a:t>
            </a:r>
            <a:r>
              <a:rPr lang="en-US" dirty="0"/>
              <a:t>(s) and temperature.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7072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 Summary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this lesson, you should have learnt the </a:t>
            </a:r>
            <a:r>
              <a:rPr lang="en-US" dirty="0"/>
              <a:t>skills and knowledge for writing Chemistry essays</a:t>
            </a:r>
            <a:r>
              <a:rPr lang="en-US" dirty="0" smtClean="0"/>
              <a:t>.</a:t>
            </a:r>
          </a:p>
          <a:p>
            <a:r>
              <a:rPr lang="en-US" dirty="0" smtClean="0"/>
              <a:t>Always self-reflect your own performance and adjust your learning strategies.</a:t>
            </a:r>
          </a:p>
          <a:p>
            <a:r>
              <a:rPr lang="en-US" dirty="0" smtClean="0"/>
              <a:t>If needed, search for available resources.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8307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6. Extended learning activities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students finish the compulsory Question 1.</a:t>
            </a:r>
          </a:p>
          <a:p>
            <a:r>
              <a:rPr lang="en-US" dirty="0" smtClean="0"/>
              <a:t>Depending on your learning progress, you may choose to finish either one of the challenging Question 2.</a:t>
            </a:r>
          </a:p>
          <a:p>
            <a:r>
              <a:rPr lang="en-US" dirty="0" smtClean="0"/>
              <a:t>Hand in your work next Wednesday.</a:t>
            </a:r>
          </a:p>
          <a:p>
            <a:r>
              <a:rPr lang="en-US" dirty="0" smtClean="0"/>
              <a:t>Remember to fill in the self-reflection form.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6164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621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students did not perform well in writing essays in Chemistry.</a:t>
            </a:r>
          </a:p>
          <a:p>
            <a:r>
              <a:rPr lang="en-US" dirty="0" smtClean="0"/>
              <a:t>Some students did not aware the importance of self-evaluation.  Corrections are not properly done after receiving the marks.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9034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 of this lesson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Read and learn from other students, then employ the skills and knowledge for writing Chemistry essays.</a:t>
            </a:r>
          </a:p>
          <a:p>
            <a:r>
              <a:rPr lang="en-US" dirty="0" smtClean="0"/>
              <a:t>Raise the awareness of self-evaluate your </a:t>
            </a:r>
            <a:r>
              <a:rPr lang="en-US" dirty="0" smtClean="0"/>
              <a:t>performance</a:t>
            </a:r>
          </a:p>
          <a:p>
            <a:r>
              <a:rPr lang="en-US" dirty="0" smtClean="0"/>
              <a:t>Develop appropriate strategies </a:t>
            </a:r>
            <a:r>
              <a:rPr lang="en-US" dirty="0" smtClean="0"/>
              <a:t>and adjust your learning progress for </a:t>
            </a:r>
            <a:r>
              <a:rPr lang="en-US" dirty="0" smtClean="0"/>
              <a:t>writing essays.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63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Pre-lessons tasks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Each student is given an essay type question (from 2014 DSE) and read 3 answer scripts (answered from students outside SFXS)</a:t>
            </a:r>
          </a:p>
          <a:p>
            <a:r>
              <a:rPr lang="en-US" dirty="0" smtClean="0"/>
              <a:t>Only 1 marking rubrics is focused.</a:t>
            </a:r>
          </a:p>
          <a:p>
            <a:r>
              <a:rPr lang="en-US" dirty="0" smtClean="0"/>
              <a:t>Comment on how the scripts are answered and give suggestions.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518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Expert group </a:t>
            </a:r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A1</a:t>
            </a:r>
            <a:r>
              <a:rPr lang="en-US" dirty="0" smtClean="0"/>
              <a:t>, B1, C1, D1 </a:t>
            </a:r>
            <a:r>
              <a:rPr lang="en-US" dirty="0" smtClean="0"/>
              <a:t>/ A2, B2, C2, D2…… etc. group together.  Each bench should have 4 students holding 4 different </a:t>
            </a:r>
            <a:r>
              <a:rPr lang="en-US" dirty="0" err="1" smtClean="0"/>
              <a:t>colours</a:t>
            </a:r>
            <a:r>
              <a:rPr lang="en-US" dirty="0" smtClean="0"/>
              <a:t> of paper.</a:t>
            </a:r>
          </a:p>
          <a:p>
            <a:r>
              <a:rPr lang="en-US" dirty="0" smtClean="0"/>
              <a:t>Discuss the common mistakes in your aspect of rubrics and give suggestions on how to write a good answer.</a:t>
            </a:r>
          </a:p>
        </p:txBody>
      </p:sp>
    </p:spTree>
    <p:extLst>
      <p:ext uri="{BB962C8B-B14F-4D97-AF65-F5344CB8AC3E}">
        <p14:creationId xmlns:p14="http://schemas.microsoft.com/office/powerpoint/2010/main" val="30278510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Home group </a:t>
            </a:r>
            <a:r>
              <a:rPr lang="en-US" dirty="0" smtClean="0"/>
              <a:t>discussion 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Return to your home group. (A1,A2,A3,A4,A5 should sit together with same </a:t>
            </a:r>
            <a:r>
              <a:rPr lang="en-US" dirty="0" err="1" smtClean="0"/>
              <a:t>coloured</a:t>
            </a:r>
            <a:r>
              <a:rPr lang="en-US" dirty="0" smtClean="0"/>
              <a:t> paper.)</a:t>
            </a:r>
          </a:p>
          <a:p>
            <a:r>
              <a:rPr lang="en-US" dirty="0" smtClean="0"/>
              <a:t>Present </a:t>
            </a:r>
            <a:r>
              <a:rPr lang="en-US" dirty="0"/>
              <a:t>your given rubric(s) to your group members verbally and ensure </a:t>
            </a:r>
            <a:r>
              <a:rPr lang="en-US" dirty="0" smtClean="0"/>
              <a:t>your </a:t>
            </a:r>
            <a:r>
              <a:rPr lang="en-US" dirty="0"/>
              <a:t>groupmates </a:t>
            </a:r>
            <a:r>
              <a:rPr lang="en-US" dirty="0" smtClean="0"/>
              <a:t>knowing </a:t>
            </a:r>
            <a:r>
              <a:rPr lang="en-US" dirty="0"/>
              <a:t>all </a:t>
            </a:r>
            <a:r>
              <a:rPr lang="en-US" dirty="0" smtClean="0"/>
              <a:t>rubrics.</a:t>
            </a:r>
            <a:endParaRPr lang="en-US" dirty="0"/>
          </a:p>
          <a:p>
            <a:r>
              <a:rPr lang="en-US" dirty="0" smtClean="0"/>
              <a:t>Suggest improvements for writing the essay.</a:t>
            </a:r>
          </a:p>
          <a:p>
            <a:r>
              <a:rPr lang="en-US" dirty="0" smtClean="0"/>
              <a:t>Evaluate your own learning strategies for further improvement.</a:t>
            </a:r>
          </a:p>
        </p:txBody>
      </p:sp>
    </p:spTree>
    <p:extLst>
      <p:ext uri="{BB962C8B-B14F-4D97-AF65-F5344CB8AC3E}">
        <p14:creationId xmlns:p14="http://schemas.microsoft.com/office/powerpoint/2010/main" val="28062113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answer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By heating oxide of silver directly, silver can be obtained, while copper and </a:t>
            </a:r>
            <a:r>
              <a:rPr lang="en-US" dirty="0" smtClean="0"/>
              <a:t>magnesium cannot </a:t>
            </a:r>
            <a:r>
              <a:rPr lang="en-US" dirty="0"/>
              <a:t>be obtained by similar method.</a:t>
            </a:r>
          </a:p>
          <a:p>
            <a:r>
              <a:rPr lang="en-US" dirty="0" smtClean="0"/>
              <a:t>By </a:t>
            </a:r>
            <a:r>
              <a:rPr lang="en-US" dirty="0"/>
              <a:t>heating with charcoal / carbon / hydrogen/ carbon monoxide/ town gas, oxide of </a:t>
            </a:r>
            <a:r>
              <a:rPr lang="en-US" dirty="0" smtClean="0"/>
              <a:t>copper can </a:t>
            </a:r>
            <a:r>
              <a:rPr lang="en-US" dirty="0"/>
              <a:t>be reduced to copper, while magnesium cannot be obtained by similar method.</a:t>
            </a:r>
          </a:p>
          <a:p>
            <a:r>
              <a:rPr lang="en-US" dirty="0" smtClean="0"/>
              <a:t>Magnesium </a:t>
            </a:r>
            <a:r>
              <a:rPr lang="en-US" dirty="0"/>
              <a:t>can only be obtained by electrolysis of its oxide in molten state.	</a:t>
            </a:r>
            <a:endParaRPr lang="en-US" dirty="0" smtClean="0"/>
          </a:p>
          <a:p>
            <a:r>
              <a:rPr lang="en-US" dirty="0" smtClean="0"/>
              <a:t>As </a:t>
            </a:r>
            <a:r>
              <a:rPr lang="en-US" dirty="0"/>
              <a:t>more stable is the metal oxide, the more reactive is the metal. So, the order of reactivity </a:t>
            </a:r>
            <a:r>
              <a:rPr lang="en-US" dirty="0" smtClean="0"/>
              <a:t>is: magnesium </a:t>
            </a:r>
            <a:r>
              <a:rPr lang="en-US" dirty="0"/>
              <a:t>&gt; copper &gt; silver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6179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Individual work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Each student should work on the same essay.</a:t>
            </a:r>
          </a:p>
          <a:p>
            <a:r>
              <a:rPr lang="en-US" dirty="0" smtClean="0"/>
              <a:t>If you need help, you may open the SOS (Level 1) or SOS (Level 2) envelopes.</a:t>
            </a:r>
          </a:p>
          <a:p>
            <a:r>
              <a:rPr lang="en-US" dirty="0" smtClean="0"/>
              <a:t>After you have finished, obtain the marking rubrics from the teacher.</a:t>
            </a:r>
          </a:p>
          <a:p>
            <a:r>
              <a:rPr lang="en-US" dirty="0" smtClean="0"/>
              <a:t>Self mark your essay, then exchange to mark your group member’s essay.</a:t>
            </a:r>
          </a:p>
          <a:p>
            <a:r>
              <a:rPr lang="en-US" dirty="0" smtClean="0"/>
              <a:t>Give comments to your group member(s).</a:t>
            </a:r>
          </a:p>
          <a:p>
            <a:r>
              <a:rPr lang="en-US" dirty="0" smtClean="0"/>
              <a:t>Self-reflect on “Things I did well”.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236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4. Individual work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Read the answer scripts from students of other schools.</a:t>
            </a:r>
          </a:p>
          <a:p>
            <a:r>
              <a:rPr lang="en-US" dirty="0" smtClean="0"/>
              <a:t>Compare your performance with other students and suggest improvements</a:t>
            </a:r>
            <a:r>
              <a:rPr lang="en-US" dirty="0" smtClean="0"/>
              <a:t>.</a:t>
            </a:r>
          </a:p>
          <a:p>
            <a:r>
              <a:rPr lang="en-US" dirty="0" smtClean="0"/>
              <a:t>Evaluate the thing you did well and improve on the issues you did not do well.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187256"/>
      </p:ext>
    </p:extLst>
  </p:cSld>
  <p:clrMapOvr>
    <a:masterClrMapping/>
  </p:clrMapOvr>
</p:sld>
</file>

<file path=ppt/theme/theme1.xml><?xml version="1.0" encoding="utf-8"?>
<a:theme xmlns:a="http://schemas.openxmlformats.org/drawingml/2006/main" name="多面向">
  <a:themeElements>
    <a:clrScheme name="多面向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多面向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多面向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126</TotalTime>
  <Words>599</Words>
  <Application>Microsoft Office PowerPoint</Application>
  <PresentationFormat>寬螢幕</PresentationFormat>
  <Paragraphs>52</Paragraphs>
  <Slides>13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18" baseType="lpstr">
      <vt:lpstr>微軟正黑體</vt:lpstr>
      <vt:lpstr>Arial</vt:lpstr>
      <vt:lpstr>Trebuchet MS</vt:lpstr>
      <vt:lpstr>Wingdings 3</vt:lpstr>
      <vt:lpstr>多面向</vt:lpstr>
      <vt:lpstr>S5 Chemistry</vt:lpstr>
      <vt:lpstr>Background</vt:lpstr>
      <vt:lpstr>Purpose of this lesson</vt:lpstr>
      <vt:lpstr>1. Pre-lessons tasks</vt:lpstr>
      <vt:lpstr>2. Expert group discussion</vt:lpstr>
      <vt:lpstr>3. Home group discussion </vt:lpstr>
      <vt:lpstr>Sample answer</vt:lpstr>
      <vt:lpstr>4. Individual work</vt:lpstr>
      <vt:lpstr>4. Individual work</vt:lpstr>
      <vt:lpstr>Sample answer</vt:lpstr>
      <vt:lpstr>5. Summary</vt:lpstr>
      <vt:lpstr>6. Extended learning activities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S5 Chemistry</dc:title>
  <dc:creator>Wai Yeung Tang</dc:creator>
  <cp:lastModifiedBy>Wai Yeung Tang</cp:lastModifiedBy>
  <cp:revision>15</cp:revision>
  <dcterms:created xsi:type="dcterms:W3CDTF">2022-06-09T06:59:25Z</dcterms:created>
  <dcterms:modified xsi:type="dcterms:W3CDTF">2022-06-09T09:45:23Z</dcterms:modified>
</cp:coreProperties>
</file>