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6" r:id="rId2"/>
  </p:sldMasterIdLst>
  <p:notesMasterIdLst>
    <p:notesMasterId r:id="rId13"/>
  </p:notesMasterIdLst>
  <p:sldIdLst>
    <p:sldId id="265" r:id="rId3"/>
    <p:sldId id="257" r:id="rId4"/>
    <p:sldId id="258" r:id="rId5"/>
    <p:sldId id="266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85" d="100"/>
          <a:sy n="85" d="100"/>
        </p:scale>
        <p:origin x="30" y="27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24A96-83A3-45DB-B2EE-D7B7B4D057AE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B07F43-E58C-472D-BB83-4F56262EDB7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45832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BF81A0-ADA6-4623-BE4F-40CFB8BBCB3D}" type="slidenum">
              <a:rPr kumimoji="0" lang="en-US" altLang="zh-TW" sz="1200" b="0" i="0" u="none" strike="noStrike" kern="1200" cap="none" spc="0" normalizeH="0" baseline="0" noProof="0" smtClean="0">
                <a:ln>
                  <a:noFill/>
                </a:ln>
                <a:solidFill>
                  <a:srgbClr val="455F51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srgbClr val="455F51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9209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0049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9623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6403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6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467018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7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470079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8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077261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9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760517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10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40245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768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919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2390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769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32335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述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9398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是非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729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928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6093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 descr="一疊書"/>
          <p:cNvGrpSpPr/>
          <p:nvPr userDrawn="1"/>
        </p:nvGrpSpPr>
        <p:grpSpPr>
          <a:xfrm>
            <a:off x="0" y="0"/>
            <a:ext cx="12193747" cy="6858000"/>
            <a:chOff x="0" y="0"/>
            <a:chExt cx="12190572" cy="6858000"/>
          </a:xfrm>
        </p:grpSpPr>
        <p:sp>
          <p:nvSpPr>
            <p:cNvPr id="13" name="矩形 12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endParaRPr>
            </a:p>
          </p:txBody>
        </p:sp>
        <p:grpSp>
          <p:nvGrpSpPr>
            <p:cNvPr id="12" name="群組 11"/>
            <p:cNvGrpSpPr/>
            <p:nvPr/>
          </p:nvGrpSpPr>
          <p:grpSpPr>
            <a:xfrm>
              <a:off x="0" y="0"/>
              <a:ext cx="4726044" cy="6858000"/>
              <a:chOff x="0" y="0"/>
              <a:chExt cx="4726044" cy="6858000"/>
            </a:xfrm>
          </p:grpSpPr>
          <p:pic>
            <p:nvPicPr>
              <p:cNvPr id="9" name="圖片 8" descr="一疊書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4591594" cy="6858000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4588884" y="0"/>
                <a:ext cx="137160" cy="6858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89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TW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" panose="020B0604030504040204" pitchFamily="34" charset="-120"/>
                  <a:ea typeface="Microsoft JhengHei UI" panose="020B0604030504040204" pitchFamily="34" charset="-120"/>
                  <a:cs typeface="+mn-cs"/>
                </a:endParaRPr>
              </a:p>
            </p:txBody>
          </p: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880617" y="1498602"/>
            <a:ext cx="7010400" cy="3298825"/>
          </a:xfrm>
        </p:spPr>
        <p:txBody>
          <a:bodyPr rtlCol="0">
            <a:normAutofit/>
          </a:bodyPr>
          <a:lstStyle>
            <a:lvl1pPr algn="l">
              <a:lnSpc>
                <a:spcPct val="90000"/>
              </a:lnSpc>
              <a:defRPr sz="5400" b="0" cap="none" spc="0" baseline="0">
                <a:ln w="0"/>
                <a:solidFill>
                  <a:schemeClr val="tx2"/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4880617" y="4927600"/>
            <a:ext cx="7010400" cy="12446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 cap="none" spc="0">
                <a:ln w="0"/>
                <a:solidFill>
                  <a:schemeClr val="accent2">
                    <a:lumMod val="50000"/>
                  </a:schemeClr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72F4F08E-D20A-4136-A580-5268FDF0F876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11" name="投影片編號預留位置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0653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A4C44460-1451-4C6A-A5FC-9CB064733FE0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DA60BA0E-20D0-4E7C-B286-26C960A6788F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70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5274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章節標題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群組 11"/>
          <p:cNvGrpSpPr/>
          <p:nvPr/>
        </p:nvGrpSpPr>
        <p:grpSpPr>
          <a:xfrm>
            <a:off x="1620" y="0"/>
            <a:ext cx="12192127" cy="6858000"/>
            <a:chOff x="1620" y="0"/>
            <a:chExt cx="12188952" cy="6858000"/>
          </a:xfrm>
        </p:grpSpPr>
        <p:sp>
          <p:nvSpPr>
            <p:cNvPr id="4" name="矩形 3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endParaRPr>
            </a:p>
          </p:txBody>
        </p:sp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8818" y="0"/>
              <a:ext cx="4591594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481252" y="0"/>
              <a:ext cx="13716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455F51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endParaRPr>
            </a:p>
          </p:txBody>
        </p:sp>
      </p:grpSp>
      <p:pic>
        <p:nvPicPr>
          <p:cNvPr id="5" name="圖片 4" descr="一疊書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797" y="0"/>
            <a:ext cx="4592790" cy="6858000"/>
          </a:xfrm>
          <a:prstGeom prst="rect">
            <a:avLst/>
          </a:prstGeom>
        </p:spPr>
      </p:pic>
      <p:sp>
        <p:nvSpPr>
          <p:cNvPr id="7" name="標題 1"/>
          <p:cNvSpPr>
            <a:spLocks noGrp="1"/>
          </p:cNvSpPr>
          <p:nvPr>
            <p:ph type="ctrTitle"/>
          </p:nvPr>
        </p:nvSpPr>
        <p:spPr>
          <a:xfrm>
            <a:off x="237211" y="1498602"/>
            <a:ext cx="7010400" cy="3298825"/>
          </a:xfrm>
        </p:spPr>
        <p:txBody>
          <a:bodyPr rtlCol="0">
            <a:normAutofit/>
          </a:bodyPr>
          <a:lstStyle>
            <a:lvl1pPr algn="l">
              <a:lnSpc>
                <a:spcPct val="90000"/>
              </a:lnSpc>
              <a:defRPr sz="5400" b="0" cap="none" spc="0" baseline="0">
                <a:ln w="0"/>
                <a:solidFill>
                  <a:schemeClr val="tx2"/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8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237211" y="4927600"/>
            <a:ext cx="7010400" cy="12446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 cap="none" spc="0">
                <a:ln w="0"/>
                <a:solidFill>
                  <a:schemeClr val="accent2">
                    <a:lumMod val="50000"/>
                  </a:schemeClr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F98FF981-D1E5-4A7F-B641-0B1DA52770D2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698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sz="half" idx="1" hasCustomPrompt="1"/>
          </p:nvPr>
        </p:nvSpPr>
        <p:spPr>
          <a:xfrm>
            <a:off x="1117600" y="1701800"/>
            <a:ext cx="4978400" cy="4470400"/>
          </a:xfrm>
        </p:spPr>
        <p:txBody>
          <a:bodyPr rtlCol="0">
            <a:normAutofit/>
          </a:bodyPr>
          <a:lstStyle>
            <a:lvl1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 hasCustomPrompt="1"/>
          </p:nvPr>
        </p:nvSpPr>
        <p:spPr>
          <a:xfrm>
            <a:off x="6299200" y="1701800"/>
            <a:ext cx="4978400" cy="4470400"/>
          </a:xfrm>
        </p:spPr>
        <p:txBody>
          <a:bodyPr rtlCol="0">
            <a:normAutofit/>
          </a:bodyPr>
          <a:lstStyle>
            <a:lvl1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521623A9-5A80-445B-B991-391A770E7215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09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 hasCustomPrompt="1"/>
          </p:nvPr>
        </p:nvSpPr>
        <p:spPr>
          <a:xfrm>
            <a:off x="1121665" y="1608836"/>
            <a:ext cx="4974336" cy="51206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 hasCustomPrompt="1"/>
          </p:nvPr>
        </p:nvSpPr>
        <p:spPr>
          <a:xfrm>
            <a:off x="1117600" y="2209800"/>
            <a:ext cx="4978400" cy="3962400"/>
          </a:xfrm>
        </p:spPr>
        <p:txBody>
          <a:bodyPr rtlCol="0">
            <a:normAutofit/>
          </a:bodyPr>
          <a:lstStyle>
            <a:lvl1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 hasCustomPrompt="1"/>
          </p:nvPr>
        </p:nvSpPr>
        <p:spPr>
          <a:xfrm>
            <a:off x="6303264" y="1608836"/>
            <a:ext cx="4974336" cy="51206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 hasCustomPrompt="1"/>
          </p:nvPr>
        </p:nvSpPr>
        <p:spPr>
          <a:xfrm>
            <a:off x="6299200" y="2209800"/>
            <a:ext cx="4978400" cy="3962400"/>
          </a:xfrm>
        </p:spPr>
        <p:txBody>
          <a:bodyPr rtlCol="0">
            <a:normAutofit/>
          </a:bodyPr>
          <a:lstStyle>
            <a:lvl1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3FDC7AD-C86B-405C-ACEC-06AD2EBEB62E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577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1997A5CB-58FB-4618-B9B1-65B93A8FCE43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87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2F7E5824-72CE-4019-907B-F91C3A0324DE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43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62400" y="0"/>
            <a:ext cx="7924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+mn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5731" y="1701800"/>
            <a:ext cx="3352800" cy="2844800"/>
          </a:xfrm>
        </p:spPr>
        <p:txBody>
          <a:bodyPr rtlCol="0" anchor="b">
            <a:normAutofit/>
          </a:bodyPr>
          <a:lstStyle>
            <a:lvl1pPr algn="l">
              <a:defRPr sz="2000" b="1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 hasCustomPrompt="1"/>
          </p:nvPr>
        </p:nvSpPr>
        <p:spPr>
          <a:xfrm>
            <a:off x="4470401" y="482600"/>
            <a:ext cx="6807200" cy="5892800"/>
          </a:xfrm>
        </p:spPr>
        <p:txBody>
          <a:bodyPr rtlCol="0">
            <a:normAutofit/>
          </a:bodyPr>
          <a:lstStyle>
            <a:lvl1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 hasCustomPrompt="1"/>
          </p:nvPr>
        </p:nvSpPr>
        <p:spPr>
          <a:xfrm>
            <a:off x="455731" y="4648200"/>
            <a:ext cx="3352800" cy="17272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C7B9191D-7E85-430A-9D82-5703846DB74B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2DFBB78A-01B4-41F2-96B0-677A4A282832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7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82801" y="0"/>
            <a:ext cx="80264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JhengHei UI" panose="020B0604030504040204" pitchFamily="34" charset="-120"/>
              <a:ea typeface="Microsoft JhengHei UI" panose="020B0604030504040204" pitchFamily="34" charset="-120"/>
              <a:cs typeface="+mn-cs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38401" y="4800600"/>
            <a:ext cx="7315200" cy="762000"/>
          </a:xfrm>
        </p:spPr>
        <p:txBody>
          <a:bodyPr rtlCol="0" anchor="b">
            <a:normAutofit/>
          </a:bodyPr>
          <a:lstStyle>
            <a:lvl1pPr algn="l">
              <a:defRPr sz="2000" b="1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>
            <a:off x="2438401" y="279402"/>
            <a:ext cx="7315200" cy="4448175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 hasCustomPrompt="1"/>
          </p:nvPr>
        </p:nvSpPr>
        <p:spPr>
          <a:xfrm>
            <a:off x="2438401" y="5562600"/>
            <a:ext cx="7315200" cy="8128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680C0A29-CAE8-40E3-87D7-E0B82412118D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2DFBB78A-01B4-41F2-96B0-677A4A282832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15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5A9A0EFA-4ED2-4E42-85B4-36AAD3B55CFB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591C5AD9-787D-40FA-8A4D-16A055B9AF81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24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855200" y="274639"/>
            <a:ext cx="1422400" cy="5897561"/>
          </a:xfrm>
        </p:spPr>
        <p:txBody>
          <a:bodyPr vert="eaVert"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600" y="274639"/>
            <a:ext cx="8534401" cy="5897561"/>
          </a:xfrm>
        </p:spPr>
        <p:txBody>
          <a:bodyPr vert="eaVert"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DE7FFA87-9C44-471B-8045-6E38C2C79388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591C5AD9-787D-40FA-8A4D-16A055B9AF81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61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63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160705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974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0959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78718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1709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05927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image" Target="../media/image5.jp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F4288C-CEB4-494D-8BEB-74960210FE9A}" type="datetimeFigureOut">
              <a:rPr lang="zh-HK" altLang="en-US" smtClean="0"/>
              <a:t>18/5/2021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41AF931-9602-43A7-A62B-40D8CC7A19C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22872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1620" y="0"/>
            <a:ext cx="12192127" cy="6858000"/>
            <a:chOff x="1620" y="0"/>
            <a:chExt cx="12188952" cy="6858000"/>
          </a:xfrm>
        </p:grpSpPr>
        <p:sp>
          <p:nvSpPr>
            <p:cNvPr id="10" name="矩形 9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04721" y="0"/>
              <a:ext cx="11579384" cy="68580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TW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" panose="020B0604030504040204" pitchFamily="34" charset="-120"/>
                <a:ea typeface="Microsoft JhengHei UI" panose="020B0604030504040204" pitchFamily="34" charset="-120"/>
                <a:cs typeface="+mn-cs"/>
              </a:endParaRPr>
            </a:p>
          </p:txBody>
        </p:sp>
      </p:grpSp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117600" y="76200"/>
            <a:ext cx="1016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17600" y="1701800"/>
            <a:ext cx="1016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1117600" y="6400802"/>
            <a:ext cx="27432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6FD67D88-8A6E-4AD3-A03B-1E751EB602D6}" type="datetime1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5/18/2021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3908861" y="6400802"/>
            <a:ext cx="621792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r>
              <a:rPr lang="zh-TW" altLang="en-US" smtClean="0">
                <a:solidFill>
                  <a:srgbClr val="455F51">
                    <a:lumMod val="50000"/>
                  </a:srgbClr>
                </a:solidFill>
              </a:rPr>
              <a:t>新增頁尾</a:t>
            </a:r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169795" y="6400802"/>
            <a:ext cx="110780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defTabSz="1218987"/>
            <a:fld id="{EB37DED6-D4C7-42EE-AB49-D2E39E64FDE4}" type="slidenum">
              <a:rPr lang="en-US" altLang="zh-TW" smtClean="0">
                <a:solidFill>
                  <a:srgbClr val="455F51">
                    <a:lumMod val="50000"/>
                  </a:srgbClr>
                </a:solidFill>
              </a:rPr>
              <a:pPr defTabSz="1218987"/>
              <a:t>‹#›</a:t>
            </a:fld>
            <a:endParaRPr lang="zh-TW" altLang="en-US">
              <a:solidFill>
                <a:srgbClr val="455F5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903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b="0" kern="1200" cap="none" baseline="0">
          <a:solidFill>
            <a:schemeClr val="accent2">
              <a:lumMod val="50000"/>
            </a:schemeClr>
          </a:solidFill>
          <a:effectLst/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Clr>
          <a:schemeClr val="accent6">
            <a:lumMod val="50000"/>
          </a:schemeClr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8pPr>
      <a:lvl9pPr marL="3474112" indent="0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None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4943872" y="1628800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8987"/>
            <a:r>
              <a:rPr lang="en-US" altLang="zh-HK" sz="4800" dirty="0">
                <a:solidFill>
                  <a:prstClr val="black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One-sided </a:t>
            </a:r>
          </a:p>
          <a:p>
            <a:pPr algn="ctr" defTabSz="1218987"/>
            <a:r>
              <a:rPr lang="en-US" altLang="zh-HK" sz="4800" dirty="0">
                <a:solidFill>
                  <a:prstClr val="black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argumentative essay</a:t>
            </a:r>
            <a:endParaRPr lang="zh-HK" altLang="en-US" sz="4800" dirty="0">
              <a:solidFill>
                <a:prstClr val="black"/>
              </a:solidFill>
              <a:latin typeface="Adobe Gothic Std B" panose="020B0800000000000000" pitchFamily="34" charset="-128"/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746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616" y="672318"/>
            <a:ext cx="10977875" cy="1886117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6099" y="45059"/>
            <a:ext cx="4377425" cy="2052049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6725700" y="1183966"/>
            <a:ext cx="252028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HK" b="1" dirty="0">
                <a:solidFill>
                  <a:srgbClr val="0033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HK" dirty="0">
                <a:latin typeface="Calibri" panose="020F0502020204030204" pitchFamily="34" charset="0"/>
                <a:cs typeface="Calibri" panose="020F0502020204030204" pitchFamily="34" charset="0"/>
              </a:rPr>
              <a:t>(give </a:t>
            </a:r>
            <a:r>
              <a:rPr lang="en-US" altLang="zh-HK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reasons</a:t>
            </a:r>
            <a:r>
              <a:rPr lang="en-US" altLang="zh-HK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HK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examples &amp; data</a:t>
            </a:r>
            <a:r>
              <a:rPr lang="en-US" altLang="zh-HK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zh-HK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504" y="2552824"/>
            <a:ext cx="10913790" cy="3799584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9644806" y="2492331"/>
            <a:ext cx="920009" cy="4207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8" name="直線接點 7"/>
          <p:cNvCxnSpPr/>
          <p:nvPr/>
        </p:nvCxnSpPr>
        <p:spPr>
          <a:xfrm flipV="1">
            <a:off x="10535234" y="2916545"/>
            <a:ext cx="789548" cy="561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接點 41"/>
          <p:cNvCxnSpPr/>
          <p:nvPr/>
        </p:nvCxnSpPr>
        <p:spPr>
          <a:xfrm>
            <a:off x="775089" y="3310167"/>
            <a:ext cx="6568160" cy="164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圓角矩形 42"/>
          <p:cNvSpPr/>
          <p:nvPr/>
        </p:nvSpPr>
        <p:spPr>
          <a:xfrm>
            <a:off x="10198111" y="2977073"/>
            <a:ext cx="1285183" cy="4207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44" name="直線接點 43"/>
          <p:cNvCxnSpPr/>
          <p:nvPr/>
        </p:nvCxnSpPr>
        <p:spPr>
          <a:xfrm flipV="1">
            <a:off x="775088" y="3734273"/>
            <a:ext cx="7342315" cy="280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接點 44"/>
          <p:cNvCxnSpPr/>
          <p:nvPr/>
        </p:nvCxnSpPr>
        <p:spPr>
          <a:xfrm>
            <a:off x="3766056" y="4165453"/>
            <a:ext cx="6568160" cy="164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接點 45"/>
          <p:cNvCxnSpPr/>
          <p:nvPr/>
        </p:nvCxnSpPr>
        <p:spPr>
          <a:xfrm>
            <a:off x="775088" y="5815761"/>
            <a:ext cx="7476951" cy="16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圓角矩形 46"/>
          <p:cNvSpPr/>
          <p:nvPr/>
        </p:nvSpPr>
        <p:spPr>
          <a:xfrm>
            <a:off x="8104192" y="3400561"/>
            <a:ext cx="3463248" cy="420736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圓角矩形 47"/>
          <p:cNvSpPr/>
          <p:nvPr/>
        </p:nvSpPr>
        <p:spPr>
          <a:xfrm>
            <a:off x="631531" y="3784947"/>
            <a:ext cx="3134525" cy="396960"/>
          </a:xfrm>
          <a:prstGeom prst="round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9329124" y="2183492"/>
            <a:ext cx="37585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FF0000"/>
                </a:solidFill>
              </a:rPr>
              <a:t>1.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50" name="文字方塊 49"/>
          <p:cNvSpPr txBox="1"/>
          <p:nvPr/>
        </p:nvSpPr>
        <p:spPr>
          <a:xfrm>
            <a:off x="9822253" y="2961098"/>
            <a:ext cx="37585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b="1" dirty="0">
                <a:solidFill>
                  <a:srgbClr val="FF0000"/>
                </a:solidFill>
              </a:rPr>
              <a:t>2</a:t>
            </a:r>
            <a:r>
              <a:rPr lang="en-US" altLang="zh-HK" b="1" dirty="0" smtClean="0">
                <a:solidFill>
                  <a:srgbClr val="FF0000"/>
                </a:solidFill>
              </a:rPr>
              <a:t>.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51" name="文字方塊 50"/>
          <p:cNvSpPr txBox="1"/>
          <p:nvPr/>
        </p:nvSpPr>
        <p:spPr>
          <a:xfrm>
            <a:off x="7985840" y="3129510"/>
            <a:ext cx="375858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FF0000"/>
                </a:solidFill>
              </a:rPr>
              <a:t>3.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52" name="文字方塊 51"/>
          <p:cNvSpPr txBox="1"/>
          <p:nvPr/>
        </p:nvSpPr>
        <p:spPr>
          <a:xfrm>
            <a:off x="11014606" y="4777096"/>
            <a:ext cx="37585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FF0000"/>
                </a:solidFill>
              </a:rPr>
              <a:t>1.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cxnSp>
        <p:nvCxnSpPr>
          <p:cNvPr id="53" name="直線接點 52"/>
          <p:cNvCxnSpPr/>
          <p:nvPr/>
        </p:nvCxnSpPr>
        <p:spPr>
          <a:xfrm>
            <a:off x="775088" y="6214901"/>
            <a:ext cx="4795459" cy="232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 flipV="1">
            <a:off x="8540008" y="5820092"/>
            <a:ext cx="2943286" cy="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字方塊 56"/>
          <p:cNvSpPr txBox="1"/>
          <p:nvPr/>
        </p:nvSpPr>
        <p:spPr>
          <a:xfrm>
            <a:off x="8650234" y="5151044"/>
            <a:ext cx="37585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rgbClr val="FF0000"/>
                </a:solidFill>
              </a:rPr>
              <a:t>2.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66056" y="2251641"/>
            <a:ext cx="1415286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Reason 1</a:t>
            </a:r>
            <a:endParaRPr lang="zh-HK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58917" y="4709700"/>
            <a:ext cx="1415286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Reason 2</a:t>
            </a:r>
            <a:endParaRPr lang="zh-HK" altLang="en-US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98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" grpId="0" animBg="1"/>
      <p:bldP spid="43" grpId="0" animBg="1"/>
      <p:bldP spid="47" grpId="0" animBg="1"/>
      <p:bldP spid="48" grpId="0" animBg="1"/>
      <p:bldP spid="12" grpId="0" animBg="1"/>
      <p:bldP spid="50" grpId="0" animBg="1"/>
      <p:bldP spid="51" grpId="0" animBg="1"/>
      <p:bldP spid="52" grpId="0" animBg="1"/>
      <p:bldP spid="5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759868" y="569908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000" b="1" dirty="0"/>
              <a:t>Words associated with ‘</a:t>
            </a:r>
            <a:r>
              <a:rPr lang="en-US" altLang="zh-TW" sz="4000" b="1" dirty="0">
                <a:solidFill>
                  <a:schemeClr val="accent2">
                    <a:lumMod val="75000"/>
                  </a:schemeClr>
                </a:solidFill>
              </a:rPr>
              <a:t>argue</a:t>
            </a:r>
            <a:r>
              <a:rPr lang="en-US" altLang="zh-TW" sz="4000" b="1" dirty="0"/>
              <a:t>’</a:t>
            </a:r>
            <a:endParaRPr lang="zh-HK" altLang="en-US" sz="4000" b="1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7" y="1558196"/>
            <a:ext cx="5127083" cy="458333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6976" y="129041"/>
            <a:ext cx="2661495" cy="2231417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>
          <a:xfrm>
            <a:off x="556134" y="2000418"/>
            <a:ext cx="576064" cy="360040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圓角矩形 10"/>
          <p:cNvSpPr/>
          <p:nvPr/>
        </p:nvSpPr>
        <p:spPr>
          <a:xfrm>
            <a:off x="844166" y="4106979"/>
            <a:ext cx="2803563" cy="288032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圓角矩形 11"/>
          <p:cNvSpPr/>
          <p:nvPr/>
        </p:nvSpPr>
        <p:spPr>
          <a:xfrm>
            <a:off x="2279576" y="4437112"/>
            <a:ext cx="1584176" cy="288032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2035" y="2364140"/>
            <a:ext cx="5737278" cy="178121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4" name="圓角矩形 13"/>
          <p:cNvSpPr/>
          <p:nvPr/>
        </p:nvSpPr>
        <p:spPr>
          <a:xfrm>
            <a:off x="6016366" y="2924945"/>
            <a:ext cx="576064" cy="415045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2035" y="4368962"/>
            <a:ext cx="5781319" cy="180509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5" name="圓角矩形 14"/>
          <p:cNvSpPr/>
          <p:nvPr/>
        </p:nvSpPr>
        <p:spPr>
          <a:xfrm>
            <a:off x="6084782" y="5051681"/>
            <a:ext cx="936103" cy="360040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0229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892572" y="478346"/>
            <a:ext cx="11665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4800" b="1" dirty="0"/>
              <a:t>How many sides does </a:t>
            </a:r>
            <a:r>
              <a:rPr lang="en-US" altLang="zh-TW" sz="4800" b="1" u="sng" dirty="0"/>
              <a:t>a one-sided </a:t>
            </a:r>
            <a:r>
              <a:rPr lang="en-US" altLang="zh-TW" sz="4800" b="1" dirty="0"/>
              <a:t>argumentative essay contain?</a:t>
            </a:r>
            <a:endParaRPr lang="zh-HK" altLang="en-US" sz="4800" b="1" dirty="0"/>
          </a:p>
        </p:txBody>
      </p:sp>
      <p:sp>
        <p:nvSpPr>
          <p:cNvPr id="10" name="文字方塊 9"/>
          <p:cNvSpPr txBox="1"/>
          <p:nvPr/>
        </p:nvSpPr>
        <p:spPr>
          <a:xfrm>
            <a:off x="4161151" y="5437521"/>
            <a:ext cx="31183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b="1" dirty="0">
                <a:solidFill>
                  <a:srgbClr val="7030A0"/>
                </a:solidFill>
              </a:rPr>
              <a:t>One-sided</a:t>
            </a:r>
            <a:endParaRPr lang="zh-HK" altLang="en-US" sz="4800" b="1" dirty="0">
              <a:solidFill>
                <a:srgbClr val="7030A0"/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945" y="2109143"/>
            <a:ext cx="2088232" cy="3802272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0692" y="2167537"/>
            <a:ext cx="2546334" cy="3685483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5139785" y="3361639"/>
            <a:ext cx="1042273" cy="881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5400" b="1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endParaRPr lang="zh-HK" altLang="en-US" sz="5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8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625799" y="1829679"/>
            <a:ext cx="2580392" cy="3366085"/>
          </a:xfrm>
          <a:prstGeom prst="rect">
            <a:avLst/>
          </a:prstGeom>
        </p:spPr>
      </p:pic>
      <p:pic>
        <p:nvPicPr>
          <p:cNvPr id="3" name="圖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3846050" y="1307367"/>
            <a:ext cx="4154272" cy="4344414"/>
          </a:xfrm>
          <a:prstGeom prst="rect">
            <a:avLst/>
          </a:prstGeom>
        </p:spPr>
      </p:pic>
      <p:pic>
        <p:nvPicPr>
          <p:cNvPr id="4" name="圖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8728642" y="2068768"/>
            <a:ext cx="2409731" cy="23175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08824" y="4386324"/>
            <a:ext cx="1214342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Argue</a:t>
            </a:r>
            <a:endParaRPr lang="zh-HK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973330" y="545304"/>
            <a:ext cx="3671598" cy="6186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3600" b="1" dirty="0"/>
              <a:t>Vocabulary Input</a:t>
            </a:r>
            <a:endParaRPr lang="zh-HK" altLang="en-US" sz="3600" b="1" dirty="0"/>
          </a:p>
        </p:txBody>
      </p:sp>
      <p:sp>
        <p:nvSpPr>
          <p:cNvPr id="12" name="向右箭號 11"/>
          <p:cNvSpPr/>
          <p:nvPr/>
        </p:nvSpPr>
        <p:spPr>
          <a:xfrm>
            <a:off x="3070336" y="2975518"/>
            <a:ext cx="697046" cy="50405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向右箭號 12"/>
          <p:cNvSpPr/>
          <p:nvPr/>
        </p:nvSpPr>
        <p:spPr>
          <a:xfrm>
            <a:off x="8070141" y="3087900"/>
            <a:ext cx="655007" cy="50405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8553746" y="4521898"/>
            <a:ext cx="2998963" cy="523220"/>
          </a:xfrm>
          <a:prstGeom prst="rect">
            <a:avLst/>
          </a:prstGeom>
          <a:solidFill>
            <a:srgbClr val="92D050"/>
          </a:solidFill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Reach</a:t>
            </a:r>
            <a:r>
              <a:rPr lang="en-US" altLang="zh-HK" sz="28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en-US" altLang="zh-HK" sz="28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conclusion</a:t>
            </a:r>
            <a:endParaRPr lang="zh-HK" altLang="en-US" sz="2800" dirty="0">
              <a:solidFill>
                <a:schemeClr val="bg1"/>
              </a:solidFill>
            </a:endParaRPr>
          </a:p>
        </p:txBody>
      </p:sp>
      <p:cxnSp>
        <p:nvCxnSpPr>
          <p:cNvPr id="16" name="直線接點 15"/>
          <p:cNvCxnSpPr/>
          <p:nvPr/>
        </p:nvCxnSpPr>
        <p:spPr>
          <a:xfrm>
            <a:off x="5047994" y="2629426"/>
            <a:ext cx="2952328" cy="0"/>
          </a:xfrm>
          <a:prstGeom prst="line">
            <a:avLst/>
          </a:prstGeom>
          <a:ln w="381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圓角矩形 17"/>
          <p:cNvSpPr/>
          <p:nvPr/>
        </p:nvSpPr>
        <p:spPr>
          <a:xfrm>
            <a:off x="5228850" y="2667924"/>
            <a:ext cx="1074637" cy="36669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圓角矩形 18"/>
          <p:cNvSpPr/>
          <p:nvPr/>
        </p:nvSpPr>
        <p:spPr>
          <a:xfrm>
            <a:off x="6715555" y="2679587"/>
            <a:ext cx="1224136" cy="36669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3763640" y="1525339"/>
            <a:ext cx="3204356" cy="815356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099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方塊 6"/>
          <p:cNvSpPr txBox="1"/>
          <p:nvPr/>
        </p:nvSpPr>
        <p:spPr>
          <a:xfrm>
            <a:off x="936005" y="151981"/>
            <a:ext cx="2448272" cy="67710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dirty="0"/>
              <a:t>Scenario</a:t>
            </a:r>
            <a:endParaRPr lang="zh-HK" altLang="en-US" sz="4000" b="1" dirty="0"/>
          </a:p>
        </p:txBody>
      </p:sp>
      <p:sp>
        <p:nvSpPr>
          <p:cNvPr id="8" name="文字方塊 7"/>
          <p:cNvSpPr txBox="1"/>
          <p:nvPr/>
        </p:nvSpPr>
        <p:spPr>
          <a:xfrm>
            <a:off x="571674" y="1647721"/>
            <a:ext cx="770485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dirty="0"/>
              <a:t>Place:       In your classroom</a:t>
            </a:r>
            <a:endParaRPr lang="zh-HK" altLang="en-US" sz="4000" b="1" dirty="0"/>
          </a:p>
        </p:txBody>
      </p:sp>
      <p:sp>
        <p:nvSpPr>
          <p:cNvPr id="9" name="文字方塊 8"/>
          <p:cNvSpPr txBox="1"/>
          <p:nvPr/>
        </p:nvSpPr>
        <p:spPr>
          <a:xfrm>
            <a:off x="571674" y="2360518"/>
            <a:ext cx="1140875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dirty="0"/>
              <a:t>Time:       </a:t>
            </a:r>
            <a:r>
              <a:rPr lang="en-US" altLang="zh-TW" sz="4000" b="1" dirty="0" smtClean="0"/>
              <a:t>In </a:t>
            </a:r>
            <a:r>
              <a:rPr lang="en-US" altLang="zh-TW" sz="4000" b="1" dirty="0"/>
              <a:t>the English lesson yesterday</a:t>
            </a:r>
            <a:endParaRPr lang="zh-HK" altLang="en-US" sz="4000" b="1" dirty="0"/>
          </a:p>
        </p:txBody>
      </p:sp>
      <p:sp>
        <p:nvSpPr>
          <p:cNvPr id="10" name="文字方塊 9"/>
          <p:cNvSpPr txBox="1"/>
          <p:nvPr/>
        </p:nvSpPr>
        <p:spPr>
          <a:xfrm>
            <a:off x="695433" y="3164703"/>
            <a:ext cx="1116124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u="sng" dirty="0"/>
              <a:t>What happened</a:t>
            </a:r>
            <a:r>
              <a:rPr lang="en-US" altLang="zh-HK" sz="4000" b="1" dirty="0"/>
              <a:t>: </a:t>
            </a:r>
          </a:p>
          <a:p>
            <a:pPr>
              <a:lnSpc>
                <a:spcPct val="95000"/>
              </a:lnSpc>
            </a:pPr>
            <a:r>
              <a:rPr lang="en-US" altLang="zh-HK" sz="4000" b="1" dirty="0"/>
              <a:t>You got punished by Miss Cheng because </a:t>
            </a:r>
            <a:r>
              <a:rPr lang="en-US" altLang="zh-HK" sz="4000" b="1" dirty="0">
                <a:solidFill>
                  <a:srgbClr val="FF0000"/>
                </a:solidFill>
              </a:rPr>
              <a:t>you were caught using your mobile phone to check meanings of English words.</a:t>
            </a:r>
            <a:r>
              <a:rPr lang="zh-TW" altLang="en-US" sz="4000" b="1" dirty="0">
                <a:solidFill>
                  <a:srgbClr val="FF0000"/>
                </a:solidFill>
              </a:rPr>
              <a:t>　</a:t>
            </a:r>
            <a:endParaRPr lang="zh-HK" altLang="en-US" sz="4000" b="1" dirty="0">
              <a:solidFill>
                <a:srgbClr val="FF0000"/>
              </a:solidFill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8268" y="4964906"/>
            <a:ext cx="3433714" cy="1821657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506810" y="970613"/>
            <a:ext cx="68407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dirty="0"/>
              <a:t>Your role:  David, a student</a:t>
            </a:r>
            <a:endParaRPr lang="zh-HK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2516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369" y="1700808"/>
            <a:ext cx="113052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zh-TW" altLang="zh-HK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1083313" y="0"/>
            <a:ext cx="10167678" cy="12618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dirty="0"/>
              <a:t>You wrote to the school newsletter on </a:t>
            </a:r>
            <a:endParaRPr lang="en-US" altLang="zh-HK" sz="4000" b="1" dirty="0" smtClean="0"/>
          </a:p>
          <a:p>
            <a:pPr>
              <a:lnSpc>
                <a:spcPct val="95000"/>
              </a:lnSpc>
            </a:pPr>
            <a:r>
              <a:rPr lang="en-US" altLang="zh-HK" sz="4000" b="1" dirty="0" smtClean="0"/>
              <a:t>‘</a:t>
            </a:r>
            <a:r>
              <a:rPr lang="en-US" altLang="zh-HK" sz="4000" b="1" dirty="0"/>
              <a:t>Should students use mobile phones in class?’ </a:t>
            </a:r>
            <a:endParaRPr lang="zh-HK" altLang="en-US" sz="4000" b="1" u="sng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035" y="1205872"/>
            <a:ext cx="9105967" cy="578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42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911424" y="453777"/>
            <a:ext cx="5446514" cy="6186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600" b="1" dirty="0">
                <a:latin typeface="Calibri" panose="020F0502020204030204" pitchFamily="34" charset="0"/>
                <a:cs typeface="Calibri" panose="020F0502020204030204" pitchFamily="34" charset="0"/>
              </a:rPr>
              <a:t>Comprehension questions:</a:t>
            </a:r>
            <a:endParaRPr lang="zh-HK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13" y="2835256"/>
            <a:ext cx="10720001" cy="1888209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15" name="圓角矩形 14"/>
          <p:cNvSpPr/>
          <p:nvPr/>
        </p:nvSpPr>
        <p:spPr>
          <a:xfrm>
            <a:off x="5569780" y="3544390"/>
            <a:ext cx="5860421" cy="469940"/>
          </a:xfrm>
          <a:prstGeom prst="roundRect">
            <a:avLst/>
          </a:prstGeom>
          <a:solidFill>
            <a:srgbClr val="CB95E3">
              <a:alpha val="50000"/>
            </a:srgb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橢圓 22"/>
          <p:cNvSpPr/>
          <p:nvPr/>
        </p:nvSpPr>
        <p:spPr>
          <a:xfrm>
            <a:off x="6546655" y="3365890"/>
            <a:ext cx="695617" cy="7348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6" name="橢圓 25"/>
          <p:cNvSpPr/>
          <p:nvPr/>
        </p:nvSpPr>
        <p:spPr>
          <a:xfrm>
            <a:off x="8313985" y="3402363"/>
            <a:ext cx="3191985" cy="75399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050" y="1214435"/>
            <a:ext cx="10958490" cy="1434414"/>
          </a:xfrm>
          <a:prstGeom prst="rect">
            <a:avLst/>
          </a:prstGeom>
        </p:spPr>
      </p:pic>
      <p:sp>
        <p:nvSpPr>
          <p:cNvPr id="28" name="圓角矩形 27"/>
          <p:cNvSpPr/>
          <p:nvPr/>
        </p:nvSpPr>
        <p:spPr>
          <a:xfrm>
            <a:off x="5212338" y="1362192"/>
            <a:ext cx="1334317" cy="48170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29" name="直線接點 28"/>
          <p:cNvCxnSpPr/>
          <p:nvPr/>
        </p:nvCxnSpPr>
        <p:spPr>
          <a:xfrm>
            <a:off x="2448043" y="1843892"/>
            <a:ext cx="1012734" cy="0"/>
          </a:xfrm>
          <a:prstGeom prst="line">
            <a:avLst/>
          </a:prstGeom>
          <a:ln w="762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545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6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10560496" y="3947823"/>
            <a:ext cx="864096" cy="571929"/>
          </a:xfrm>
          <a:prstGeom prst="roundRect">
            <a:avLst/>
          </a:prstGeom>
          <a:solidFill>
            <a:srgbClr val="CB95E3">
              <a:alpha val="50000"/>
            </a:srgb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19" y="2455736"/>
            <a:ext cx="10983978" cy="2137996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354" y="757349"/>
            <a:ext cx="10835843" cy="1347152"/>
          </a:xfrm>
          <a:prstGeom prst="rect">
            <a:avLst/>
          </a:prstGeom>
        </p:spPr>
      </p:pic>
      <p:sp>
        <p:nvSpPr>
          <p:cNvPr id="12" name="圓角矩形 11"/>
          <p:cNvSpPr/>
          <p:nvPr/>
        </p:nvSpPr>
        <p:spPr>
          <a:xfrm>
            <a:off x="1042103" y="4042065"/>
            <a:ext cx="4485531" cy="537645"/>
          </a:xfrm>
          <a:prstGeom prst="roundRect">
            <a:avLst/>
          </a:prstGeom>
          <a:solidFill>
            <a:srgbClr val="CB95E3">
              <a:alpha val="50000"/>
            </a:srgb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橢圓 12"/>
          <p:cNvSpPr/>
          <p:nvPr/>
        </p:nvSpPr>
        <p:spPr>
          <a:xfrm>
            <a:off x="527323" y="4078336"/>
            <a:ext cx="443175" cy="465104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7030A0"/>
              </a:soli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150232" y="3583894"/>
            <a:ext cx="1723933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Reason 1</a:t>
            </a:r>
            <a:endParaRPr lang="zh-HK" altLang="en-US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圓角矩形 14"/>
          <p:cNvSpPr/>
          <p:nvPr/>
        </p:nvSpPr>
        <p:spPr>
          <a:xfrm>
            <a:off x="5896518" y="4005795"/>
            <a:ext cx="3924847" cy="537645"/>
          </a:xfrm>
          <a:prstGeom prst="roundRect">
            <a:avLst/>
          </a:prstGeom>
          <a:solidFill>
            <a:srgbClr val="CB95E3">
              <a:alpha val="50000"/>
            </a:srgb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矩形 15"/>
          <p:cNvSpPr/>
          <p:nvPr/>
        </p:nvSpPr>
        <p:spPr>
          <a:xfrm>
            <a:off x="6868482" y="3550101"/>
            <a:ext cx="1723933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Reason 2</a:t>
            </a:r>
            <a:endParaRPr lang="zh-HK" altLang="en-US" sz="32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3674568" y="1458779"/>
            <a:ext cx="57606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zh-HK" altLang="en-US" sz="4000" b="1" dirty="0">
                <a:solidFill>
                  <a:srgbClr val="FF0000"/>
                </a:solidFill>
                <a:sym typeface="Wingdings 2" panose="05020102010507070707" pitchFamily="18" charset="2"/>
              </a:rPr>
              <a:t></a:t>
            </a:r>
            <a:endParaRPr lang="zh-HK" alt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527323" y="4690987"/>
            <a:ext cx="285582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0070C0"/>
                </a:solidFill>
              </a:rPr>
              <a:t>=</a:t>
            </a:r>
            <a:r>
              <a:rPr lang="en-US" altLang="zh-HK" sz="2800" b="1" dirty="0" smtClean="0">
                <a:solidFill>
                  <a:srgbClr val="0070C0"/>
                </a:solidFill>
              </a:rPr>
              <a:t>because / since</a:t>
            </a:r>
            <a:endParaRPr lang="zh-HK" alt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92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/>
      <p:bldP spid="15" grpId="0" animBg="1"/>
      <p:bldP spid="16" grpId="0"/>
      <p:bldP spid="17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924945"/>
            <a:ext cx="10759208" cy="2801310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96" y="662690"/>
            <a:ext cx="10810968" cy="2091730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904895" y="1288349"/>
            <a:ext cx="9399368" cy="618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Mobile devices are excellent educational tools.</a:t>
            </a:r>
            <a:endParaRPr lang="zh-HK" alt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835538" y="2021384"/>
            <a:ext cx="7523021" cy="6186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They are convenient for our learning.</a:t>
            </a:r>
            <a:endParaRPr lang="zh-HK" altLang="en-US" sz="36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93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有機">
  <a:themeElements>
    <a:clrScheme name="有機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有機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有機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歡迎返校簡報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6628366_TF03460615" id="{EB443416-A907-4B6B-ACEF-D173A128654D}" vid="{2CBADC2C-1059-4964-A195-611A6487DD0B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147</Words>
  <Application>Microsoft Office PowerPoint</Application>
  <PresentationFormat>寬螢幕</PresentationFormat>
  <Paragraphs>42</Paragraphs>
  <Slides>10</Slides>
  <Notes>9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10</vt:i4>
      </vt:variant>
    </vt:vector>
  </HeadingPairs>
  <TitlesOfParts>
    <vt:vector size="22" baseType="lpstr">
      <vt:lpstr>Adobe Gothic Std B</vt:lpstr>
      <vt:lpstr>Microsoft JhengHei UI</vt:lpstr>
      <vt:lpstr>微軟正黑體</vt:lpstr>
      <vt:lpstr>新細明體</vt:lpstr>
      <vt:lpstr>Arial</vt:lpstr>
      <vt:lpstr>Calibri</vt:lpstr>
      <vt:lpstr>Century Gothic</vt:lpstr>
      <vt:lpstr>Garamond</vt:lpstr>
      <vt:lpstr>Times New Roman</vt:lpstr>
      <vt:lpstr>Wingdings 2</vt:lpstr>
      <vt:lpstr>有機</vt:lpstr>
      <vt:lpstr>歡迎返校簡報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23</cp:revision>
  <dcterms:created xsi:type="dcterms:W3CDTF">2021-05-14T21:22:58Z</dcterms:created>
  <dcterms:modified xsi:type="dcterms:W3CDTF">2021-05-18T13:39:27Z</dcterms:modified>
</cp:coreProperties>
</file>