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67.xml" ContentType="application/vnd.openxmlformats-officedocument.presentationml.notesSlide+xml"/>
  <Override PartName="/ppt/notesSlides/notesSlide68.xml" ContentType="application/vnd.openxmlformats-officedocument.presentationml.notesSlide+xml"/>
  <Override PartName="/ppt/notesSlides/notesSlide69.xml" ContentType="application/vnd.openxmlformats-officedocument.presentationml.notesSlide+xml"/>
  <Override PartName="/ppt/notesSlides/notesSlide70.xml" ContentType="application/vnd.openxmlformats-officedocument.presentationml.notesSlide+xml"/>
  <Override PartName="/ppt/notesSlides/notesSlide71.xml" ContentType="application/vnd.openxmlformats-officedocument.presentationml.notesSlide+xml"/>
  <Override PartName="/ppt/notesSlides/notesSlide72.xml" ContentType="application/vnd.openxmlformats-officedocument.presentationml.notesSlide+xml"/>
  <Override PartName="/ppt/notesSlides/notesSlide73.xml" ContentType="application/vnd.openxmlformats-officedocument.presentationml.notesSlide+xml"/>
  <Override PartName="/ppt/notesSlides/notesSlide74.xml" ContentType="application/vnd.openxmlformats-officedocument.presentationml.notesSlide+xml"/>
  <Override PartName="/ppt/notesSlides/notesSlide75.xml" ContentType="application/vnd.openxmlformats-officedocument.presentationml.notesSlide+xml"/>
  <Override PartName="/ppt/notesSlides/notesSlide76.xml" ContentType="application/vnd.openxmlformats-officedocument.presentationml.notesSlide+xml"/>
  <Override PartName="/ppt/notesSlides/notesSlide77.xml" ContentType="application/vnd.openxmlformats-officedocument.presentationml.notesSlide+xml"/>
  <Override PartName="/ppt/notesSlides/notesSlide78.xml" ContentType="application/vnd.openxmlformats-officedocument.presentationml.notesSlide+xml"/>
  <Override PartName="/ppt/notesSlides/notesSlide79.xml" ContentType="application/vnd.openxmlformats-officedocument.presentationml.notesSlide+xml"/>
  <Override PartName="/ppt/notesSlides/notesSlide80.xml" ContentType="application/vnd.openxmlformats-officedocument.presentationml.notesSlide+xml"/>
  <Override PartName="/ppt/notesSlides/notesSlide81.xml" ContentType="application/vnd.openxmlformats-officedocument.presentationml.notesSlide+xml"/>
  <Override PartName="/ppt/notesSlides/notesSlide82.xml" ContentType="application/vnd.openxmlformats-officedocument.presentationml.notesSlide+xml"/>
  <Override PartName="/ppt/notesSlides/notesSlide83.xml" ContentType="application/vnd.openxmlformats-officedocument.presentationml.notesSlide+xml"/>
  <Override PartName="/ppt/notesSlides/notesSlide84.xml" ContentType="application/vnd.openxmlformats-officedocument.presentationml.notesSlide+xml"/>
  <Override PartName="/ppt/notesSlides/notesSlide85.xml" ContentType="application/vnd.openxmlformats-officedocument.presentationml.notesSlide+xml"/>
  <Override PartName="/ppt/notesSlides/notesSlide86.xml" ContentType="application/vnd.openxmlformats-officedocument.presentationml.notesSlide+xml"/>
  <Override PartName="/ppt/notesSlides/notesSlide87.xml" ContentType="application/vnd.openxmlformats-officedocument.presentationml.notesSlide+xml"/>
  <Override PartName="/ppt/notesSlides/notesSlide88.xml" ContentType="application/vnd.openxmlformats-officedocument.presentationml.notesSlide+xml"/>
  <Override PartName="/ppt/notesSlides/notesSlide89.xml" ContentType="application/vnd.openxmlformats-officedocument.presentationml.notesSlide+xml"/>
  <Override PartName="/ppt/notesSlides/notesSlide90.xml" ContentType="application/vnd.openxmlformats-officedocument.presentationml.notesSlide+xml"/>
  <Override PartName="/ppt/notesSlides/notesSlide91.xml" ContentType="application/vnd.openxmlformats-officedocument.presentationml.notesSlide+xml"/>
  <Override PartName="/ppt/notesSlides/notesSlide9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1"/>
  </p:sldMasterIdLst>
  <p:notesMasterIdLst>
    <p:notesMasterId r:id="rId94"/>
  </p:notes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88" r:id="rId33"/>
    <p:sldId id="289" r:id="rId34"/>
    <p:sldId id="290" r:id="rId35"/>
    <p:sldId id="291" r:id="rId36"/>
    <p:sldId id="293" r:id="rId37"/>
    <p:sldId id="294" r:id="rId38"/>
    <p:sldId id="295" r:id="rId39"/>
    <p:sldId id="296" r:id="rId40"/>
    <p:sldId id="297" r:id="rId41"/>
    <p:sldId id="298" r:id="rId42"/>
    <p:sldId id="299" r:id="rId43"/>
    <p:sldId id="300" r:id="rId44"/>
    <p:sldId id="301" r:id="rId45"/>
    <p:sldId id="302" r:id="rId46"/>
    <p:sldId id="303" r:id="rId47"/>
    <p:sldId id="304" r:id="rId48"/>
    <p:sldId id="305" r:id="rId49"/>
    <p:sldId id="307" r:id="rId50"/>
    <p:sldId id="308" r:id="rId51"/>
    <p:sldId id="309" r:id="rId52"/>
    <p:sldId id="310" r:id="rId53"/>
    <p:sldId id="312" r:id="rId54"/>
    <p:sldId id="313" r:id="rId55"/>
    <p:sldId id="314" r:id="rId56"/>
    <p:sldId id="315" r:id="rId57"/>
    <p:sldId id="316" r:id="rId58"/>
    <p:sldId id="317" r:id="rId59"/>
    <p:sldId id="318" r:id="rId60"/>
    <p:sldId id="319" r:id="rId61"/>
    <p:sldId id="320" r:id="rId62"/>
    <p:sldId id="322" r:id="rId63"/>
    <p:sldId id="323" r:id="rId64"/>
    <p:sldId id="324" r:id="rId65"/>
    <p:sldId id="325" r:id="rId66"/>
    <p:sldId id="326" r:id="rId67"/>
    <p:sldId id="327" r:id="rId68"/>
    <p:sldId id="328" r:id="rId69"/>
    <p:sldId id="329" r:id="rId70"/>
    <p:sldId id="330" r:id="rId71"/>
    <p:sldId id="331" r:id="rId72"/>
    <p:sldId id="332" r:id="rId73"/>
    <p:sldId id="333" r:id="rId74"/>
    <p:sldId id="334" r:id="rId75"/>
    <p:sldId id="335" r:id="rId76"/>
    <p:sldId id="336" r:id="rId77"/>
    <p:sldId id="337" r:id="rId78"/>
    <p:sldId id="338" r:id="rId79"/>
    <p:sldId id="339" r:id="rId80"/>
    <p:sldId id="340" r:id="rId81"/>
    <p:sldId id="341" r:id="rId82"/>
    <p:sldId id="343" r:id="rId83"/>
    <p:sldId id="344" r:id="rId84"/>
    <p:sldId id="348" r:id="rId85"/>
    <p:sldId id="349" r:id="rId86"/>
    <p:sldId id="350" r:id="rId87"/>
    <p:sldId id="352" r:id="rId88"/>
    <p:sldId id="353" r:id="rId89"/>
    <p:sldId id="354" r:id="rId90"/>
    <p:sldId id="355" r:id="rId91"/>
    <p:sldId id="357" r:id="rId92"/>
    <p:sldId id="358" r:id="rId93"/>
  </p:sldIdLst>
  <p:sldSz cx="9144000" cy="6858000" type="screen4x3"/>
  <p:notesSz cx="6858000" cy="9144000"/>
  <p:embeddedFontLst>
    <p:embeddedFont>
      <p:font typeface="Arial Narrow" panose="020B0606020202030204" pitchFamily="34" charset="0"/>
      <p:regular r:id="rId95"/>
      <p:bold r:id="rId96"/>
      <p:italic r:id="rId97"/>
      <p:boldItalic r:id="rId98"/>
    </p:embeddedFont>
    <p:embeddedFont>
      <p:font typeface="Calibri" panose="020F0502020204030204" pitchFamily="34" charset="0"/>
      <p:regular r:id="rId99"/>
      <p:bold r:id="rId100"/>
      <p:italic r:id="rId101"/>
      <p:boldItalic r:id="rId102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000000"/>
          </p15:clr>
        </p15:guide>
        <p15:guide id="2" pos="2880">
          <p15:clr>
            <a:srgbClr val="000000"/>
          </p15:clr>
        </p15:guide>
      </p15:sldGuideLst>
    </p:ext>
    <p:ext uri="http://customooxmlschemas.google.com/">
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r:id="rId114" roundtripDataSignature="AMtx7mgoq/UjLyudhsgup597TaQ/cm35YA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2634DE5C-FA3F-43DF-BEDD-9D19C35C9FBC}">
  <a:tblStyle styleId="{2634DE5C-FA3F-43DF-BEDD-9D19C35C9FBC}" styleName="Table_0">
    <a:wholeTbl>
      <a:tcTxStyle b="off" i="off">
        <a:font>
          <a:latin typeface="Arial"/>
          <a:ea typeface="Arial"/>
          <a:cs typeface="Arial"/>
        </a:font>
        <a:srgbClr val="000000"/>
      </a:tcTxStyle>
      <a:tcStyle>
        <a:tcBdr/>
      </a:tcStyle>
    </a:wholeTbl>
    <a:band1H>
      <a:tcTxStyle b="off" i="off"/>
      <a:tcStyle>
        <a:tcBdr/>
      </a:tcStyle>
    </a:band1H>
    <a:band2H>
      <a:tcTxStyle b="off" i="off"/>
      <a:tcStyle>
        <a:tcBdr/>
      </a:tcStyle>
    </a:band2H>
    <a:band1V>
      <a:tcTxStyle b="off" i="off"/>
      <a:tcStyle>
        <a:tcBdr/>
      </a:tcStyle>
    </a:band1V>
    <a:band2V>
      <a:tcTxStyle b="off" i="off"/>
      <a:tcStyle>
        <a:tcBdr/>
      </a:tcStyle>
    </a:band2V>
    <a:lastCol>
      <a:tcTxStyle b="off" i="off"/>
      <a:tcStyle>
        <a:tcBdr/>
      </a:tcStyle>
    </a:lastCol>
    <a:firstCol>
      <a:tcTxStyle b="off" i="off"/>
      <a:tcStyle>
        <a:tcBdr/>
      </a:tcStyle>
    </a:firstCol>
    <a:lastRow>
      <a:tcTxStyle b="off" i="off"/>
      <a:tcStyle>
        <a:tcBdr/>
      </a:tcStyle>
    </a:lastRow>
    <a:seCell>
      <a:tcTxStyle b="off" i="off"/>
      <a:tcStyle>
        <a:tcBdr/>
      </a:tcStyle>
    </a:seCell>
    <a:swCell>
      <a:tcTxStyle b="off" i="off"/>
      <a:tcStyle>
        <a:tcBdr/>
      </a:tcStyle>
    </a:swCell>
    <a:firstRow>
      <a:tcTxStyle b="off" i="off"/>
      <a:tcStyle>
        <a:tcBdr/>
      </a:tcStyle>
    </a:firstRow>
    <a:neCell>
      <a:tcTxStyle b="off" i="off"/>
      <a:tcStyle>
        <a:tcBdr/>
      </a:tcStyle>
    </a:neCell>
    <a:nwCell>
      <a:tcTxStyle b="off" i="off"/>
      <a:tcStyle>
        <a:tcBdr/>
      </a:tcStyle>
    </a:nwCell>
  </a:tblStyle>
  <a:tblStyle styleId="{C9FA77C9-476B-4AFE-A14C-C94C052CF549}" styleName="Table_1">
    <a:wholeTbl>
      <a:tcTxStyle b="off" i="off"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 b="off" i="off"/>
      <a:tcStyle>
        <a:tcBdr/>
      </a:tcStyle>
    </a:band1H>
    <a:band2H>
      <a:tcTxStyle b="off" i="off"/>
      <a:tcStyle>
        <a:tcBdr/>
      </a:tcStyle>
    </a:band2H>
    <a:band1V>
      <a:tcTxStyle b="off" i="off"/>
      <a:tcStyle>
        <a:tcBdr/>
      </a:tcStyle>
    </a:band1V>
    <a:band2V>
      <a:tcTxStyle b="off" i="off"/>
      <a:tcStyle>
        <a:tcBdr/>
      </a:tcStyle>
    </a:band2V>
    <a:lastCol>
      <a:tcTxStyle b="off" i="off"/>
      <a:tcStyle>
        <a:tcBdr/>
      </a:tcStyle>
    </a:lastCol>
    <a:firstCol>
      <a:tcTxStyle b="off" i="off"/>
      <a:tcStyle>
        <a:tcBdr/>
      </a:tcStyle>
    </a:firstCol>
    <a:lastRow>
      <a:tcTxStyle b="off" i="off"/>
      <a:tcStyle>
        <a:tcBdr/>
      </a:tcStyle>
    </a:lastRow>
    <a:seCell>
      <a:tcTxStyle b="off" i="off"/>
      <a:tcStyle>
        <a:tcBdr/>
      </a:tcStyle>
    </a:seCell>
    <a:swCell>
      <a:tcTxStyle b="off" i="off"/>
      <a:tcStyle>
        <a:tcBdr/>
      </a:tcStyle>
    </a:swCell>
    <a:firstRow>
      <a:tcTxStyle b="off" i="off"/>
      <a:tcStyle>
        <a:tcBdr/>
      </a:tcStyle>
    </a:firstRow>
    <a:neCell>
      <a:tcTxStyle b="off" i="off"/>
      <a:tcStyle>
        <a:tcBdr/>
      </a:tcStyle>
    </a:neCell>
    <a:nwCell>
      <a:tcTxStyle b="off" i="off"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1" d="100"/>
          <a:sy n="101" d="100"/>
        </p:scale>
        <p:origin x="1230" y="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117" Type="http://schemas.openxmlformats.org/officeDocument/2006/relationships/theme" Target="theme/theme1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font" Target="fonts/font8.fntdata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font" Target="fonts/font1.fntdata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118" Type="http://schemas.openxmlformats.org/officeDocument/2006/relationships/tableStyles" Target="tableStyles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59" Type="http://schemas.openxmlformats.org/officeDocument/2006/relationships/slide" Target="slides/slide58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font" Target="fonts/font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14" Type="http://customschemas.google.com/relationships/presentationmetadata" Target="metadata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notesMaster" Target="notesMasters/notesMaster1.xml"/><Relationship Id="rId99" Type="http://schemas.openxmlformats.org/officeDocument/2006/relationships/font" Target="fonts/font5.fntdata"/><Relationship Id="rId101" Type="http://schemas.openxmlformats.org/officeDocument/2006/relationships/font" Target="fonts/font7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font" Target="fonts/font3.fntdata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5" Type="http://schemas.openxmlformats.org/officeDocument/2006/relationships/presProps" Target="presProps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font" Target="fonts/font6.fntdata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98" Type="http://schemas.openxmlformats.org/officeDocument/2006/relationships/font" Target="fonts/font4.fntdata"/><Relationship Id="rId3" Type="http://schemas.openxmlformats.org/officeDocument/2006/relationships/slide" Target="slides/slide2.xml"/><Relationship Id="rId25" Type="http://schemas.openxmlformats.org/officeDocument/2006/relationships/slide" Target="slides/slide24.xml"/><Relationship Id="rId46" Type="http://schemas.openxmlformats.org/officeDocument/2006/relationships/slide" Target="slides/slide45.xml"/><Relationship Id="rId67" Type="http://schemas.openxmlformats.org/officeDocument/2006/relationships/slide" Target="slides/slide66.xml"/><Relationship Id="rId116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7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7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7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7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7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7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7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7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0.xml"/><Relationship Id="rId1" Type="http://schemas.openxmlformats.org/officeDocument/2006/relationships/notesMaster" Target="../notesMasters/notesMaster1.xml"/></Relationships>
</file>

<file path=ppt/notesSlides/_rels/notesSlide8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1.xml"/><Relationship Id="rId1" Type="http://schemas.openxmlformats.org/officeDocument/2006/relationships/notesMaster" Target="../notesMasters/notesMaster1.xml"/></Relationships>
</file>

<file path=ppt/notesSlides/_rels/notesSlide8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2.xml"/><Relationship Id="rId1" Type="http://schemas.openxmlformats.org/officeDocument/2006/relationships/notesMaster" Target="../notesMasters/notesMaster1.xml"/></Relationships>
</file>

<file path=ppt/notesSlides/_rels/notesSlide8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3.xml"/><Relationship Id="rId1" Type="http://schemas.openxmlformats.org/officeDocument/2006/relationships/notesMaster" Target="../notesMasters/notesMaster1.xml"/></Relationships>
</file>

<file path=ppt/notesSlides/_rels/notesSlide8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4.xml"/><Relationship Id="rId1" Type="http://schemas.openxmlformats.org/officeDocument/2006/relationships/notesMaster" Target="../notesMasters/notesMaster1.xml"/></Relationships>
</file>

<file path=ppt/notesSlides/_rels/notesSlide8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5.xml"/><Relationship Id="rId1" Type="http://schemas.openxmlformats.org/officeDocument/2006/relationships/notesMaster" Target="../notesMasters/notesMaster1.xml"/></Relationships>
</file>

<file path=ppt/notesSlides/_rels/notesSlide8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6.xml"/><Relationship Id="rId1" Type="http://schemas.openxmlformats.org/officeDocument/2006/relationships/notesMaster" Target="../notesMasters/notesMaster1.xml"/></Relationships>
</file>

<file path=ppt/notesSlides/_rels/notesSlide8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7.xml"/><Relationship Id="rId1" Type="http://schemas.openxmlformats.org/officeDocument/2006/relationships/notesMaster" Target="../notesMasters/notesMaster1.xml"/></Relationships>
</file>

<file path=ppt/notesSlides/_rels/notesSlide8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8.xml"/><Relationship Id="rId1" Type="http://schemas.openxmlformats.org/officeDocument/2006/relationships/notesMaster" Target="../notesMasters/notesMaster1.xml"/></Relationships>
</file>

<file path=ppt/notesSlides/_rels/notesSlide8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0.xml"/><Relationship Id="rId1" Type="http://schemas.openxmlformats.org/officeDocument/2006/relationships/notesMaster" Target="../notesMasters/notesMaster1.xml"/></Relationships>
</file>

<file path=ppt/notesSlides/_rels/notesSlide9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1.xml"/><Relationship Id="rId1" Type="http://schemas.openxmlformats.org/officeDocument/2006/relationships/notesMaster" Target="../notesMasters/notesMaster1.xml"/></Relationships>
</file>

<file path=ppt/notesSlides/_rels/notesSlide9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92" name="Google Shape;92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Google Shape;206;p1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207" name="Google Shape;207;p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" name="Google Shape;212;p1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213" name="Google Shape;213;p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" name="Google Shape;220;p1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221" name="Google Shape;221;p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" name="Google Shape;231;p1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232" name="Google Shape;232;p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" name="Google Shape;241;p1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242" name="Google Shape;242;p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2" name="Google Shape;252;p1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253" name="Google Shape;253;p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" name="Google Shape;266;p1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267" name="Google Shape;267;p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7" name="Google Shape;277;p1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278" name="Google Shape;278;p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0" name="Google Shape;290;p1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291" name="Google Shape;291;p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3" name="Google Shape;303;p2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304" name="Google Shape;304;p2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Google Shape;113;p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114" name="Google Shape;114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" name="Google Shape;317;p2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318" name="Google Shape;318;p2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3" name="Google Shape;323;gd49b5ec09c_0_1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324" name="Google Shape;324;gd49b5ec09c_0_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9" name="Google Shape;329;p2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330" name="Google Shape;330;p2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6" name="Google Shape;336;gd4f6dbc1e4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337" name="Google Shape;337;gd4f6dbc1e4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2" name="Google Shape;342;p2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343" name="Google Shape;343;p2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7" name="Google Shape;347;gd8b6c46093_0_42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348" name="Google Shape;348;gd8b6c46093_0_42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4" name="Google Shape;354;gd8b6c46093_0_42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355" name="Google Shape;355;gd8b6c46093_0_42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1" name="Google Shape;361;p2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362" name="Google Shape;362;p2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" name="Google Shape;368;p3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369" name="Google Shape;369;p3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5" name="Google Shape;375;p6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376" name="Google Shape;376;p6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p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121" name="Google Shape;121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2" name="Google Shape;382;p2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383" name="Google Shape;383;p2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" name="Google Shape;410;p2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411" name="Google Shape;411;p2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" name="Google Shape;440;p3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441" name="Google Shape;441;p3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6" name="Google Shape;446;gd8b6c46093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47" name="Google Shape;447;gd8b6c46093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2" name="Google Shape;452;p6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453" name="Google Shape;453;p6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8" name="Google Shape;458;gd8b6c46093_0_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59" name="Google Shape;459;gd8b6c46093_0_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" name="Google Shape;471;gd8b6c46093_0_3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72" name="Google Shape;472;gd8b6c46093_0_31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7" name="Google Shape;477;gd8b6c46093_0_3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78" name="Google Shape;478;gd8b6c46093_0_31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3" name="Google Shape;483;gd9d61ddd95_0_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84" name="Google Shape;484;gd9d61ddd95_0_1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9" name="Google Shape;489;gd8b6c46093_0_4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90" name="Google Shape;490;gd8b6c46093_0_4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Google Shape;161;p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162" name="Google Shape;162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5" name="Google Shape;495;gd8b6c46093_0_33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96" name="Google Shape;496;gd8b6c46093_0_33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" name="Google Shape;501;gd8b6c46093_0_33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02" name="Google Shape;502;gd8b6c46093_0_33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7" name="Google Shape;507;gd8b6c46093_0_34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08" name="Google Shape;508;gd8b6c46093_0_34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3" name="Google Shape;513;gd9d61ddd95_0_2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14" name="Google Shape;514;gd9d61ddd95_0_2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9" name="Google Shape;519;gd8b6c46093_0_3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20" name="Google Shape;520;gd8b6c46093_0_3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6" name="Google Shape;526;gd9d61ddd95_0_2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27" name="Google Shape;527;gd9d61ddd95_0_2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" name="Google Shape;532;gd8b6c46093_0_3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33" name="Google Shape;533;gd8b6c46093_0_3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8" name="Google Shape;538;gd8b6c46093_0_37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39" name="Google Shape;539;gd8b6c46093_0_37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5" name="Google Shape;545;gd9d61ddd95_0_3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46" name="Google Shape;546;gd9d61ddd95_0_3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6" name="Google Shape;556;gd8b6c46093_0_2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57" name="Google Shape;557;gd8b6c46093_0_2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Google Shape;166;p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167" name="Google Shape;167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2" name="Google Shape;562;gd8b6c46093_0_38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63" name="Google Shape;563;gd8b6c46093_0_38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8" name="Google Shape;568;gd9d61ddd95_0_3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69" name="Google Shape;569;gd9d61ddd95_0_3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4" name="Google Shape;574;gd9d61ddd95_0_4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75" name="Google Shape;575;gd9d61ddd95_0_4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5" name="Google Shape;585;gd9d61ddd95_0_4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86" name="Google Shape;586;gd9d61ddd95_0_4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1" name="Google Shape;591;gd9d61ddd95_0_6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92" name="Google Shape;592;gd9d61ddd95_0_6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7" name="Google Shape;597;gd8b6c46093_0_2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98" name="Google Shape;598;gd8b6c46093_0_2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" name="Google Shape;604;gd9d61ddd95_0_6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05" name="Google Shape;605;gd9d61ddd95_0_6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0" name="Google Shape;610;gd8b6c46093_0_2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11" name="Google Shape;611;gd8b6c46093_0_2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6" name="Google Shape;616;p2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617" name="Google Shape;617;p2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3" name="Google Shape;653;gd8b6c46093_0_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54" name="Google Shape;654;gd8b6c46093_0_1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Google Shape;174;p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175" name="Google Shape;175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9" name="Google Shape;659;gd8b6c46093_0_40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60" name="Google Shape;660;gd8b6c46093_0_40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" name="Google Shape;665;gd8b6c46093_0_4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66" name="Google Shape;666;gd8b6c46093_0_41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8" name="Google Shape;678;p3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679" name="Google Shape;679;p3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4" name="Google Shape;684;p7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85" name="Google Shape;685;p7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1" name="Google Shape;691;p2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92" name="Google Shape;692;p2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1" name="Google Shape;701;p2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02" name="Google Shape;702;p2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8" name="Google Shape;708;p3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09" name="Google Shape;709;p3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8" name="Google Shape;718;p3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19" name="Google Shape;719;p3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6" name="Google Shape;726;p5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27" name="Google Shape;727;p5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3" name="Google Shape;733;p5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34" name="Google Shape;734;p5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Google Shape;183;p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184" name="Google Shape;184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0" name="Google Shape;740;p5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41" name="Google Shape;741;p5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" name="Google Shape;747;p5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48" name="Google Shape;748;p5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6" name="Google Shape;756;p5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57" name="Google Shape;757;p5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4" name="Google Shape;764;p5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65" name="Google Shape;765;p5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1" name="Google Shape;771;p6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72" name="Google Shape;772;p6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1" name="Google Shape;781;p6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82" name="Google Shape;782;p6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1" name="Google Shape;791;p6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792" name="Google Shape;792;p6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7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" name="Google Shape;798;p7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799" name="Google Shape;799;p7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7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5" name="Google Shape;805;p7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806" name="Google Shape;806;p7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7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2" name="Google Shape;812;p7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813" name="Google Shape;813;p7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Google Shape;190;p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191" name="Google Shape;191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8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" name="Google Shape;819;p6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820" name="Google Shape;820;p6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8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6" name="Google Shape;826;p3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827" name="Google Shape;827;p3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8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9" name="Google Shape;869;p7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870" name="Google Shape;870;p7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8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6" name="Google Shape;876;p7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877" name="Google Shape;877;p7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8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4" name="Google Shape;924;p8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925" name="Google Shape;925;p8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8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" name="Google Shape;931;p3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932" name="Google Shape;932;p3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8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7" name="Google Shape;937;p8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938" name="Google Shape;938;p8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8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0" name="Google Shape;950;gd7f595ec7a_0_2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951" name="Google Shape;951;gd7f595ec7a_0_2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8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7" name="Google Shape;957;gd7f595ec7a_0_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958" name="Google Shape;958;gd7f595ec7a_0_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8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4" name="Google Shape;964;gd7f595ec7a_0_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965" name="Google Shape;965;gd7f595ec7a_0_1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Google Shape;199;p1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200" name="Google Shape;200;p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9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1" name="Google Shape;971;gd7f595ec7a_0_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972" name="Google Shape;972;gd7f595ec7a_0_1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9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4" name="Google Shape;984;p3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985" name="Google Shape;985;p3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9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Google Shape;1025;p3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1026" name="Google Shape;1026;p3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41"/>
          <p:cNvSpPr txBox="1">
            <a:spLocks noGrp="1"/>
          </p:cNvSpPr>
          <p:nvPr>
            <p:ph type="ctrTitle"/>
          </p:nvPr>
        </p:nvSpPr>
        <p:spPr>
          <a:xfrm>
            <a:off x="685800" y="2286000"/>
            <a:ext cx="77724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" name="Google Shape;13;p41"/>
          <p:cNvSpPr txBox="1"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SzPts val="2720"/>
              <a:buFont typeface="Noto Sans Symbols"/>
              <a:buNone/>
              <a:defRPr/>
            </a:lvl1pPr>
            <a:lvl2pPr lvl="1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530"/>
              <a:buChar char="?"/>
              <a:defRPr/>
            </a:lvl2pPr>
            <a:lvl3pPr lvl="2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620"/>
              <a:buChar char="◼"/>
              <a:defRPr/>
            </a:lvl3pPr>
            <a:lvl4pPr lvl="3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620"/>
              <a:buChar char="?"/>
              <a:defRPr/>
            </a:lvl4pPr>
            <a:lvl5pPr lvl="4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620"/>
              <a:buChar char="◼"/>
              <a:defRPr/>
            </a:lvl5pPr>
            <a:lvl6pPr lvl="5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620"/>
              <a:buChar char="◼"/>
              <a:defRPr/>
            </a:lvl6pPr>
            <a:lvl7pPr lvl="6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620"/>
              <a:buChar char="◼"/>
              <a:defRPr/>
            </a:lvl7pPr>
            <a:lvl8pPr lvl="7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620"/>
              <a:buChar char="◼"/>
              <a:defRPr/>
            </a:lvl8pPr>
            <a:lvl9pPr lvl="8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620"/>
              <a:buChar char="◼"/>
              <a:defRPr/>
            </a:lvl9pPr>
          </a:lstStyle>
          <a:p>
            <a:endParaRPr/>
          </a:p>
        </p:txBody>
      </p:sp>
      <p:sp>
        <p:nvSpPr>
          <p:cNvPr id="14" name="Google Shape;14;p41"/>
          <p:cNvSpPr txBox="1">
            <a:spLocks noGrp="1"/>
          </p:cNvSpPr>
          <p:nvPr>
            <p:ph type="dt" idx="10"/>
          </p:nvPr>
        </p:nvSpPr>
        <p:spPr>
          <a:xfrm>
            <a:off x="301625" y="6245225"/>
            <a:ext cx="2289175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" name="Google Shape;15;p41"/>
          <p:cNvSpPr txBox="1">
            <a:spLocks noGrp="1"/>
          </p:cNvSpPr>
          <p:nvPr>
            <p:ph type="ft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" name="Google Shape;16;p41"/>
          <p:cNvSpPr txBox="1">
            <a:spLocks noGrp="1"/>
          </p:cNvSpPr>
          <p:nvPr>
            <p:ph type="sldNum" idx="12"/>
          </p:nvPr>
        </p:nvSpPr>
        <p:spPr>
          <a:xfrm>
            <a:off x="6553200" y="6245225"/>
            <a:ext cx="2289175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  <p:transition spd="slow">
    <p:push dir="r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OBJECT_WITH_CAPTION_TEXT">
    <p:spTree>
      <p:nvGrpSpPr>
        <p:cNvPr id="1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p50"/>
          <p:cNvSpPr txBox="1"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000" b="1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5" name="Google Shape;65;p50"/>
          <p:cNvSpPr txBox="1">
            <a:spLocks noGrp="1"/>
          </p:cNvSpPr>
          <p:nvPr>
            <p:ph type="body"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40132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SzPts val="2720"/>
              <a:buChar char="◼"/>
              <a:defRPr sz="3200"/>
            </a:lvl1pPr>
            <a:lvl2pPr marL="914400" lvl="1" indent="-37973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SzPts val="2380"/>
              <a:buChar char="?"/>
              <a:defRPr sz="2800"/>
            </a:lvl2pPr>
            <a:lvl3pPr marL="1371600" lvl="2" indent="-36576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SzPts val="2160"/>
              <a:buChar char="◼"/>
              <a:defRPr sz="2400"/>
            </a:lvl3pPr>
            <a:lvl4pPr marL="1828800" lvl="3" indent="-3429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1800"/>
              <a:buChar char="?"/>
              <a:defRPr sz="2000"/>
            </a:lvl4pPr>
            <a:lvl5pPr marL="2286000" lvl="4" indent="-3429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1800"/>
              <a:buChar char="◼"/>
              <a:defRPr sz="2000"/>
            </a:lvl5pPr>
            <a:lvl6pPr marL="2743200" lvl="5" indent="-3429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1800"/>
              <a:buChar char="◼"/>
              <a:defRPr sz="2000"/>
            </a:lvl6pPr>
            <a:lvl7pPr marL="3200400" lvl="6" indent="-3429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1800"/>
              <a:buChar char="◼"/>
              <a:defRPr sz="2000"/>
            </a:lvl7pPr>
            <a:lvl8pPr marL="3657600" lvl="7" indent="-3429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1800"/>
              <a:buChar char="◼"/>
              <a:defRPr sz="2000"/>
            </a:lvl8pPr>
            <a:lvl9pPr marL="4114800" lvl="8" indent="-3429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1800"/>
              <a:buChar char="◼"/>
              <a:defRPr sz="2000"/>
            </a:lvl9pPr>
          </a:lstStyle>
          <a:p>
            <a:endParaRPr/>
          </a:p>
        </p:txBody>
      </p:sp>
      <p:sp>
        <p:nvSpPr>
          <p:cNvPr id="66" name="Google Shape;66;p50"/>
          <p:cNvSpPr txBox="1">
            <a:spLocks noGrp="1"/>
          </p:cNvSpPr>
          <p:nvPr>
            <p:ph type="body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SzPts val="1190"/>
              <a:buNone/>
              <a:defRPr sz="1400"/>
            </a:lvl1pPr>
            <a:lvl2pPr marL="914400" lvl="1" indent="-228600" algn="l">
              <a:lnSpc>
                <a:spcPct val="100000"/>
              </a:lnSpc>
              <a:spcBef>
                <a:spcPts val="240"/>
              </a:spcBef>
              <a:spcAft>
                <a:spcPts val="0"/>
              </a:spcAft>
              <a:buSzPts val="1020"/>
              <a:buNone/>
              <a:defRPr sz="1200"/>
            </a:lvl2pPr>
            <a:lvl3pPr marL="1371600" lvl="2" indent="-22860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SzPts val="900"/>
              <a:buNone/>
              <a:defRPr sz="1000"/>
            </a:lvl3pPr>
            <a:lvl4pPr marL="1828800" lvl="3" indent="-228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SzPts val="810"/>
              <a:buNone/>
              <a:defRPr sz="900"/>
            </a:lvl4pPr>
            <a:lvl5pPr marL="2286000" lvl="4" indent="-228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SzPts val="810"/>
              <a:buNone/>
              <a:defRPr sz="900"/>
            </a:lvl5pPr>
            <a:lvl6pPr marL="2743200" lvl="5" indent="-228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SzPts val="810"/>
              <a:buNone/>
              <a:defRPr sz="900"/>
            </a:lvl6pPr>
            <a:lvl7pPr marL="3200400" lvl="6" indent="-228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SzPts val="810"/>
              <a:buNone/>
              <a:defRPr sz="900"/>
            </a:lvl7pPr>
            <a:lvl8pPr marL="3657600" lvl="7" indent="-228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SzPts val="810"/>
              <a:buNone/>
              <a:defRPr sz="900"/>
            </a:lvl8pPr>
            <a:lvl9pPr marL="4114800" lvl="8" indent="-228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SzPts val="810"/>
              <a:buNone/>
              <a:defRPr sz="900"/>
            </a:lvl9pPr>
          </a:lstStyle>
          <a:p>
            <a:endParaRPr/>
          </a:p>
        </p:txBody>
      </p:sp>
      <p:sp>
        <p:nvSpPr>
          <p:cNvPr id="67" name="Google Shape;67;p50"/>
          <p:cNvSpPr txBox="1">
            <a:spLocks noGrp="1"/>
          </p:cNvSpPr>
          <p:nvPr>
            <p:ph type="dt" idx="10"/>
          </p:nvPr>
        </p:nvSpPr>
        <p:spPr>
          <a:xfrm>
            <a:off x="301625" y="6245225"/>
            <a:ext cx="2289175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8" name="Google Shape;68;p50"/>
          <p:cNvSpPr txBox="1">
            <a:spLocks noGrp="1"/>
          </p:cNvSpPr>
          <p:nvPr>
            <p:ph type="ft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9" name="Google Shape;69;p50"/>
          <p:cNvSpPr txBox="1">
            <a:spLocks noGrp="1"/>
          </p:cNvSpPr>
          <p:nvPr>
            <p:ph type="sldNum" idx="12"/>
          </p:nvPr>
        </p:nvSpPr>
        <p:spPr>
          <a:xfrm>
            <a:off x="6553200" y="6245225"/>
            <a:ext cx="2289175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  <p:transition spd="slow">
    <p:push dir="r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p51"/>
          <p:cNvSpPr txBox="1">
            <a:spLocks noGrp="1"/>
          </p:cNvSpPr>
          <p:nvPr>
            <p:ph type="title"/>
          </p:nvPr>
        </p:nvSpPr>
        <p:spPr>
          <a:xfrm>
            <a:off x="301625" y="228600"/>
            <a:ext cx="854075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2" name="Google Shape;72;p51"/>
          <p:cNvSpPr txBox="1">
            <a:spLocks noGrp="1"/>
          </p:cNvSpPr>
          <p:nvPr>
            <p:ph type="dt" idx="10"/>
          </p:nvPr>
        </p:nvSpPr>
        <p:spPr>
          <a:xfrm>
            <a:off x="301625" y="6245225"/>
            <a:ext cx="2289175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3" name="Google Shape;73;p51"/>
          <p:cNvSpPr txBox="1">
            <a:spLocks noGrp="1"/>
          </p:cNvSpPr>
          <p:nvPr>
            <p:ph type="ft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4" name="Google Shape;74;p51"/>
          <p:cNvSpPr txBox="1">
            <a:spLocks noGrp="1"/>
          </p:cNvSpPr>
          <p:nvPr>
            <p:ph type="sldNum" idx="12"/>
          </p:nvPr>
        </p:nvSpPr>
        <p:spPr>
          <a:xfrm>
            <a:off x="6553200" y="6245225"/>
            <a:ext cx="2289175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  <p:transition spd="slow">
    <p:push dir="r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TWO_OBJECTS_WITH_TEXT">
    <p:spTree>
      <p:nvGrpSpPr>
        <p:cNvPr id="1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p52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7" name="Google Shape;77;p52"/>
          <p:cNvSpPr txBox="1"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SzPts val="2040"/>
              <a:buNone/>
              <a:defRPr sz="2400" b="1"/>
            </a:lvl1pPr>
            <a:lvl2pPr marL="914400" lvl="1" indent="-228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1700"/>
              <a:buNone/>
              <a:defRPr sz="2000" b="1"/>
            </a:lvl2pPr>
            <a:lvl3pPr marL="1371600" lvl="2" indent="-228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620"/>
              <a:buNone/>
              <a:defRPr sz="1800" b="1"/>
            </a:lvl3pPr>
            <a:lvl4pPr marL="1828800" lvl="3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SzPts val="1440"/>
              <a:buNone/>
              <a:defRPr sz="1600" b="1"/>
            </a:lvl4pPr>
            <a:lvl5pPr marL="2286000" lvl="4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SzPts val="1440"/>
              <a:buNone/>
              <a:defRPr sz="1600" b="1"/>
            </a:lvl5pPr>
            <a:lvl6pPr marL="2743200" lvl="5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SzPts val="1440"/>
              <a:buNone/>
              <a:defRPr sz="1600" b="1"/>
            </a:lvl6pPr>
            <a:lvl7pPr marL="3200400" lvl="6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SzPts val="1440"/>
              <a:buNone/>
              <a:defRPr sz="1600" b="1"/>
            </a:lvl7pPr>
            <a:lvl8pPr marL="3657600" lvl="7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SzPts val="1440"/>
              <a:buNone/>
              <a:defRPr sz="1600" b="1"/>
            </a:lvl8pPr>
            <a:lvl9pPr marL="4114800" lvl="8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SzPts val="1440"/>
              <a:buNone/>
              <a:defRPr sz="1600" b="1"/>
            </a:lvl9pPr>
          </a:lstStyle>
          <a:p>
            <a:endParaRPr/>
          </a:p>
        </p:txBody>
      </p:sp>
      <p:sp>
        <p:nvSpPr>
          <p:cNvPr id="78" name="Google Shape;78;p52"/>
          <p:cNvSpPr txBox="1">
            <a:spLocks noGrp="1"/>
          </p:cNvSpPr>
          <p:nvPr>
            <p:ph type="body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5814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SzPts val="2040"/>
              <a:buChar char="◼"/>
              <a:defRPr sz="2400"/>
            </a:lvl1pPr>
            <a:lvl2pPr marL="914400" lvl="1" indent="-33655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1700"/>
              <a:buChar char="?"/>
              <a:defRPr sz="2000"/>
            </a:lvl2pPr>
            <a:lvl3pPr marL="1371600" lvl="2" indent="-331469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620"/>
              <a:buChar char="◼"/>
              <a:defRPr sz="1800"/>
            </a:lvl3pPr>
            <a:lvl4pPr marL="1828800" lvl="3" indent="-320039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SzPts val="1440"/>
              <a:buChar char="?"/>
              <a:defRPr sz="1600"/>
            </a:lvl4pPr>
            <a:lvl5pPr marL="2286000" lvl="4" indent="-320039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SzPts val="1440"/>
              <a:buChar char="◼"/>
              <a:defRPr sz="1600"/>
            </a:lvl5pPr>
            <a:lvl6pPr marL="2743200" lvl="5" indent="-320039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SzPts val="1440"/>
              <a:buChar char="◼"/>
              <a:defRPr sz="1600"/>
            </a:lvl6pPr>
            <a:lvl7pPr marL="3200400" lvl="6" indent="-320039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SzPts val="1440"/>
              <a:buChar char="◼"/>
              <a:defRPr sz="1600"/>
            </a:lvl7pPr>
            <a:lvl8pPr marL="3657600" lvl="7" indent="-32004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SzPts val="1440"/>
              <a:buChar char="◼"/>
              <a:defRPr sz="1600"/>
            </a:lvl8pPr>
            <a:lvl9pPr marL="4114800" lvl="8" indent="-32004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SzPts val="1440"/>
              <a:buChar char="◼"/>
              <a:defRPr sz="1600"/>
            </a:lvl9pPr>
          </a:lstStyle>
          <a:p>
            <a:endParaRPr/>
          </a:p>
        </p:txBody>
      </p:sp>
      <p:sp>
        <p:nvSpPr>
          <p:cNvPr id="79" name="Google Shape;79;p52"/>
          <p:cNvSpPr txBox="1">
            <a:spLocks noGrp="1"/>
          </p:cNvSpPr>
          <p:nvPr>
            <p:ph type="body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SzPts val="2040"/>
              <a:buNone/>
              <a:defRPr sz="2400" b="1"/>
            </a:lvl1pPr>
            <a:lvl2pPr marL="914400" lvl="1" indent="-228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1700"/>
              <a:buNone/>
              <a:defRPr sz="2000" b="1"/>
            </a:lvl2pPr>
            <a:lvl3pPr marL="1371600" lvl="2" indent="-228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620"/>
              <a:buNone/>
              <a:defRPr sz="1800" b="1"/>
            </a:lvl3pPr>
            <a:lvl4pPr marL="1828800" lvl="3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SzPts val="1440"/>
              <a:buNone/>
              <a:defRPr sz="1600" b="1"/>
            </a:lvl4pPr>
            <a:lvl5pPr marL="2286000" lvl="4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SzPts val="1440"/>
              <a:buNone/>
              <a:defRPr sz="1600" b="1"/>
            </a:lvl5pPr>
            <a:lvl6pPr marL="2743200" lvl="5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SzPts val="1440"/>
              <a:buNone/>
              <a:defRPr sz="1600" b="1"/>
            </a:lvl6pPr>
            <a:lvl7pPr marL="3200400" lvl="6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SzPts val="1440"/>
              <a:buNone/>
              <a:defRPr sz="1600" b="1"/>
            </a:lvl7pPr>
            <a:lvl8pPr marL="3657600" lvl="7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SzPts val="1440"/>
              <a:buNone/>
              <a:defRPr sz="1600" b="1"/>
            </a:lvl8pPr>
            <a:lvl9pPr marL="4114800" lvl="8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SzPts val="1440"/>
              <a:buNone/>
              <a:defRPr sz="1600" b="1"/>
            </a:lvl9pPr>
          </a:lstStyle>
          <a:p>
            <a:endParaRPr/>
          </a:p>
        </p:txBody>
      </p:sp>
      <p:sp>
        <p:nvSpPr>
          <p:cNvPr id="80" name="Google Shape;80;p52"/>
          <p:cNvSpPr txBox="1">
            <a:spLocks noGrp="1"/>
          </p:cNvSpPr>
          <p:nvPr>
            <p:ph type="body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5814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SzPts val="2040"/>
              <a:buChar char="◼"/>
              <a:defRPr sz="2400"/>
            </a:lvl1pPr>
            <a:lvl2pPr marL="914400" lvl="1" indent="-33655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1700"/>
              <a:buChar char="?"/>
              <a:defRPr sz="2000"/>
            </a:lvl2pPr>
            <a:lvl3pPr marL="1371600" lvl="2" indent="-331469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620"/>
              <a:buChar char="◼"/>
              <a:defRPr sz="1800"/>
            </a:lvl3pPr>
            <a:lvl4pPr marL="1828800" lvl="3" indent="-320039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SzPts val="1440"/>
              <a:buChar char="?"/>
              <a:defRPr sz="1600"/>
            </a:lvl4pPr>
            <a:lvl5pPr marL="2286000" lvl="4" indent="-320039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SzPts val="1440"/>
              <a:buChar char="◼"/>
              <a:defRPr sz="1600"/>
            </a:lvl5pPr>
            <a:lvl6pPr marL="2743200" lvl="5" indent="-320039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SzPts val="1440"/>
              <a:buChar char="◼"/>
              <a:defRPr sz="1600"/>
            </a:lvl6pPr>
            <a:lvl7pPr marL="3200400" lvl="6" indent="-320039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SzPts val="1440"/>
              <a:buChar char="◼"/>
              <a:defRPr sz="1600"/>
            </a:lvl7pPr>
            <a:lvl8pPr marL="3657600" lvl="7" indent="-32004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SzPts val="1440"/>
              <a:buChar char="◼"/>
              <a:defRPr sz="1600"/>
            </a:lvl8pPr>
            <a:lvl9pPr marL="4114800" lvl="8" indent="-32004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SzPts val="1440"/>
              <a:buChar char="◼"/>
              <a:defRPr sz="1600"/>
            </a:lvl9pPr>
          </a:lstStyle>
          <a:p>
            <a:endParaRPr/>
          </a:p>
        </p:txBody>
      </p:sp>
      <p:sp>
        <p:nvSpPr>
          <p:cNvPr id="81" name="Google Shape;81;p52"/>
          <p:cNvSpPr txBox="1">
            <a:spLocks noGrp="1"/>
          </p:cNvSpPr>
          <p:nvPr>
            <p:ph type="dt" idx="10"/>
          </p:nvPr>
        </p:nvSpPr>
        <p:spPr>
          <a:xfrm>
            <a:off x="301625" y="6245225"/>
            <a:ext cx="2289175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2" name="Google Shape;82;p52"/>
          <p:cNvSpPr txBox="1">
            <a:spLocks noGrp="1"/>
          </p:cNvSpPr>
          <p:nvPr>
            <p:ph type="ft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3" name="Google Shape;83;p52"/>
          <p:cNvSpPr txBox="1">
            <a:spLocks noGrp="1"/>
          </p:cNvSpPr>
          <p:nvPr>
            <p:ph type="sldNum" idx="12"/>
          </p:nvPr>
        </p:nvSpPr>
        <p:spPr>
          <a:xfrm>
            <a:off x="6553200" y="6245225"/>
            <a:ext cx="2289175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  <p:transition spd="slow">
    <p:push dir="r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53"/>
          <p:cNvSpPr txBox="1"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4000" b="1" cap="none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6" name="Google Shape;86;p53"/>
          <p:cNvSpPr txBox="1"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1700"/>
              <a:buNone/>
              <a:defRPr sz="2000"/>
            </a:lvl1pPr>
            <a:lvl2pPr marL="914400" lvl="1" indent="-228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530"/>
              <a:buNone/>
              <a:defRPr sz="1800"/>
            </a:lvl2pPr>
            <a:lvl3pPr marL="1371600" lvl="2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SzPts val="1440"/>
              <a:buNone/>
              <a:defRPr sz="1600"/>
            </a:lvl3pPr>
            <a:lvl4pPr marL="1828800" lvl="3" indent="-2286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SzPts val="1260"/>
              <a:buNone/>
              <a:defRPr sz="1400"/>
            </a:lvl4pPr>
            <a:lvl5pPr marL="2286000" lvl="4" indent="-2286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SzPts val="1260"/>
              <a:buNone/>
              <a:defRPr sz="1400"/>
            </a:lvl5pPr>
            <a:lvl6pPr marL="2743200" lvl="5" indent="-2286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SzPts val="1260"/>
              <a:buNone/>
              <a:defRPr sz="1400"/>
            </a:lvl6pPr>
            <a:lvl7pPr marL="3200400" lvl="6" indent="-2286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SzPts val="1260"/>
              <a:buNone/>
              <a:defRPr sz="1400"/>
            </a:lvl7pPr>
            <a:lvl8pPr marL="3657600" lvl="7" indent="-2286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SzPts val="1260"/>
              <a:buNone/>
              <a:defRPr sz="1400"/>
            </a:lvl8pPr>
            <a:lvl9pPr marL="4114800" lvl="8" indent="-2286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SzPts val="1260"/>
              <a:buNone/>
              <a:defRPr sz="1400"/>
            </a:lvl9pPr>
          </a:lstStyle>
          <a:p>
            <a:endParaRPr/>
          </a:p>
        </p:txBody>
      </p:sp>
      <p:sp>
        <p:nvSpPr>
          <p:cNvPr id="87" name="Google Shape;87;p53"/>
          <p:cNvSpPr txBox="1">
            <a:spLocks noGrp="1"/>
          </p:cNvSpPr>
          <p:nvPr>
            <p:ph type="dt" idx="10"/>
          </p:nvPr>
        </p:nvSpPr>
        <p:spPr>
          <a:xfrm>
            <a:off x="301625" y="6245225"/>
            <a:ext cx="2289175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8" name="Google Shape;88;p53"/>
          <p:cNvSpPr txBox="1">
            <a:spLocks noGrp="1"/>
          </p:cNvSpPr>
          <p:nvPr>
            <p:ph type="ft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9" name="Google Shape;89;p53"/>
          <p:cNvSpPr txBox="1">
            <a:spLocks noGrp="1"/>
          </p:cNvSpPr>
          <p:nvPr>
            <p:ph type="sldNum" idx="12"/>
          </p:nvPr>
        </p:nvSpPr>
        <p:spPr>
          <a:xfrm>
            <a:off x="6553200" y="6245225"/>
            <a:ext cx="2289175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  <p:transition spd="slow">
    <p:push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42"/>
          <p:cNvSpPr txBox="1">
            <a:spLocks noGrp="1"/>
          </p:cNvSpPr>
          <p:nvPr>
            <p:ph type="title"/>
          </p:nvPr>
        </p:nvSpPr>
        <p:spPr>
          <a:xfrm>
            <a:off x="301625" y="228600"/>
            <a:ext cx="854075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42"/>
          <p:cNvSpPr txBox="1">
            <a:spLocks noGrp="1"/>
          </p:cNvSpPr>
          <p:nvPr>
            <p:ph type="body" idx="1"/>
          </p:nvPr>
        </p:nvSpPr>
        <p:spPr>
          <a:xfrm>
            <a:off x="301625" y="1600200"/>
            <a:ext cx="8540750" cy="44989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25755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530"/>
              <a:buChar char="◼"/>
              <a:defRPr/>
            </a:lvl1pPr>
            <a:lvl2pPr marL="914400" lvl="1" indent="-325755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530"/>
              <a:buChar char="?"/>
              <a:defRPr/>
            </a:lvl2pPr>
            <a:lvl3pPr marL="1371600" lvl="2" indent="-331469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620"/>
              <a:buChar char="◼"/>
              <a:defRPr/>
            </a:lvl3pPr>
            <a:lvl4pPr marL="1828800" lvl="3" indent="-331469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620"/>
              <a:buChar char="?"/>
              <a:defRPr/>
            </a:lvl4pPr>
            <a:lvl5pPr marL="2286000" lvl="4" indent="-33147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620"/>
              <a:buChar char="◼"/>
              <a:defRPr/>
            </a:lvl5pPr>
            <a:lvl6pPr marL="2743200" lvl="5" indent="-33147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620"/>
              <a:buChar char="◼"/>
              <a:defRPr/>
            </a:lvl6pPr>
            <a:lvl7pPr marL="3200400" lvl="6" indent="-33147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620"/>
              <a:buChar char="◼"/>
              <a:defRPr/>
            </a:lvl7pPr>
            <a:lvl8pPr marL="3657600" lvl="7" indent="-33147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620"/>
              <a:buChar char="◼"/>
              <a:defRPr/>
            </a:lvl8pPr>
            <a:lvl9pPr marL="4114800" lvl="8" indent="-33147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620"/>
              <a:buChar char="◼"/>
              <a:defRPr/>
            </a:lvl9pPr>
          </a:lstStyle>
          <a:p>
            <a:endParaRPr/>
          </a:p>
        </p:txBody>
      </p:sp>
      <p:sp>
        <p:nvSpPr>
          <p:cNvPr id="20" name="Google Shape;20;p42"/>
          <p:cNvSpPr txBox="1">
            <a:spLocks noGrp="1"/>
          </p:cNvSpPr>
          <p:nvPr>
            <p:ph type="dt" idx="10"/>
          </p:nvPr>
        </p:nvSpPr>
        <p:spPr>
          <a:xfrm>
            <a:off x="301625" y="6245225"/>
            <a:ext cx="2289175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" name="Google Shape;21;p42"/>
          <p:cNvSpPr txBox="1">
            <a:spLocks noGrp="1"/>
          </p:cNvSpPr>
          <p:nvPr>
            <p:ph type="ft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42"/>
          <p:cNvSpPr txBox="1">
            <a:spLocks noGrp="1"/>
          </p:cNvSpPr>
          <p:nvPr>
            <p:ph type="sldNum" idx="12"/>
          </p:nvPr>
        </p:nvSpPr>
        <p:spPr>
          <a:xfrm>
            <a:off x="6553200" y="6245225"/>
            <a:ext cx="2289175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  <p:transition spd="slow">
    <p:push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43"/>
          <p:cNvSpPr txBox="1">
            <a:spLocks noGrp="1"/>
          </p:cNvSpPr>
          <p:nvPr>
            <p:ph type="dt" idx="10"/>
          </p:nvPr>
        </p:nvSpPr>
        <p:spPr>
          <a:xfrm>
            <a:off x="301625" y="6245225"/>
            <a:ext cx="2289175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5" name="Google Shape;25;p43"/>
          <p:cNvSpPr txBox="1">
            <a:spLocks noGrp="1"/>
          </p:cNvSpPr>
          <p:nvPr>
            <p:ph type="ft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6" name="Google Shape;26;p43"/>
          <p:cNvSpPr txBox="1">
            <a:spLocks noGrp="1"/>
          </p:cNvSpPr>
          <p:nvPr>
            <p:ph type="sldNum" idx="12"/>
          </p:nvPr>
        </p:nvSpPr>
        <p:spPr>
          <a:xfrm>
            <a:off x="6553200" y="6245225"/>
            <a:ext cx="2289175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  <p:transition spd="slow">
    <p:push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" type="objOnly">
  <p:cSld name="OBJECT_ONLY"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44"/>
          <p:cNvSpPr txBox="1">
            <a:spLocks noGrp="1"/>
          </p:cNvSpPr>
          <p:nvPr>
            <p:ph type="body" idx="1"/>
          </p:nvPr>
        </p:nvSpPr>
        <p:spPr>
          <a:xfrm>
            <a:off x="301625" y="228600"/>
            <a:ext cx="8540750" cy="58705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25755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530"/>
              <a:buChar char="◼"/>
              <a:defRPr/>
            </a:lvl1pPr>
            <a:lvl2pPr marL="914400" lvl="1" indent="-325755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530"/>
              <a:buChar char="?"/>
              <a:defRPr/>
            </a:lvl2pPr>
            <a:lvl3pPr marL="1371600" lvl="2" indent="-331469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620"/>
              <a:buChar char="◼"/>
              <a:defRPr/>
            </a:lvl3pPr>
            <a:lvl4pPr marL="1828800" lvl="3" indent="-331469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620"/>
              <a:buChar char="?"/>
              <a:defRPr/>
            </a:lvl4pPr>
            <a:lvl5pPr marL="2286000" lvl="4" indent="-33147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620"/>
              <a:buChar char="◼"/>
              <a:defRPr/>
            </a:lvl5pPr>
            <a:lvl6pPr marL="2743200" lvl="5" indent="-33147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620"/>
              <a:buChar char="◼"/>
              <a:defRPr/>
            </a:lvl6pPr>
            <a:lvl7pPr marL="3200400" lvl="6" indent="-33147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620"/>
              <a:buChar char="◼"/>
              <a:defRPr/>
            </a:lvl7pPr>
            <a:lvl8pPr marL="3657600" lvl="7" indent="-33147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620"/>
              <a:buChar char="◼"/>
              <a:defRPr/>
            </a:lvl8pPr>
            <a:lvl9pPr marL="4114800" lvl="8" indent="-33147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620"/>
              <a:buChar char="◼"/>
              <a:defRPr/>
            </a:lvl9pPr>
          </a:lstStyle>
          <a:p>
            <a:endParaRPr/>
          </a:p>
        </p:txBody>
      </p:sp>
      <p:sp>
        <p:nvSpPr>
          <p:cNvPr id="29" name="Google Shape;29;p44"/>
          <p:cNvSpPr txBox="1">
            <a:spLocks noGrp="1"/>
          </p:cNvSpPr>
          <p:nvPr>
            <p:ph type="dt" idx="10"/>
          </p:nvPr>
        </p:nvSpPr>
        <p:spPr>
          <a:xfrm>
            <a:off x="301625" y="6245225"/>
            <a:ext cx="2289175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0" name="Google Shape;30;p44"/>
          <p:cNvSpPr txBox="1">
            <a:spLocks noGrp="1"/>
          </p:cNvSpPr>
          <p:nvPr>
            <p:ph type="ft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44"/>
          <p:cNvSpPr txBox="1">
            <a:spLocks noGrp="1"/>
          </p:cNvSpPr>
          <p:nvPr>
            <p:ph type="sldNum" idx="12"/>
          </p:nvPr>
        </p:nvSpPr>
        <p:spPr>
          <a:xfrm>
            <a:off x="6553200" y="6245225"/>
            <a:ext cx="2289175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  <p:transition spd="slow">
    <p:push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able" type="tbl">
  <p:cSld name="TABLE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45"/>
          <p:cNvSpPr txBox="1">
            <a:spLocks noGrp="1"/>
          </p:cNvSpPr>
          <p:nvPr>
            <p:ph type="title"/>
          </p:nvPr>
        </p:nvSpPr>
        <p:spPr>
          <a:xfrm>
            <a:off x="301625" y="228600"/>
            <a:ext cx="854075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4" name="Google Shape;34;p45"/>
          <p:cNvSpPr txBox="1">
            <a:spLocks noGrp="1"/>
          </p:cNvSpPr>
          <p:nvPr>
            <p:ph type="dt" idx="10"/>
          </p:nvPr>
        </p:nvSpPr>
        <p:spPr>
          <a:xfrm>
            <a:off x="301625" y="6245225"/>
            <a:ext cx="2289175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45"/>
          <p:cNvSpPr txBox="1">
            <a:spLocks noGrp="1"/>
          </p:cNvSpPr>
          <p:nvPr>
            <p:ph type="ft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6" name="Google Shape;36;p45"/>
          <p:cNvSpPr txBox="1">
            <a:spLocks noGrp="1"/>
          </p:cNvSpPr>
          <p:nvPr>
            <p:ph type="sldNum" idx="12"/>
          </p:nvPr>
        </p:nvSpPr>
        <p:spPr>
          <a:xfrm>
            <a:off x="6553200" y="6245225"/>
            <a:ext cx="2289175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  <p:transition spd="slow">
    <p:push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_OBJECTS">
    <p:spTree>
      <p:nvGrpSpPr>
        <p:cNvPr id="1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38;p46"/>
          <p:cNvSpPr txBox="1">
            <a:spLocks noGrp="1"/>
          </p:cNvSpPr>
          <p:nvPr>
            <p:ph type="title"/>
          </p:nvPr>
        </p:nvSpPr>
        <p:spPr>
          <a:xfrm>
            <a:off x="301625" y="228600"/>
            <a:ext cx="854075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9" name="Google Shape;39;p46"/>
          <p:cNvSpPr txBox="1">
            <a:spLocks noGrp="1"/>
          </p:cNvSpPr>
          <p:nvPr>
            <p:ph type="body" idx="1"/>
          </p:nvPr>
        </p:nvSpPr>
        <p:spPr>
          <a:xfrm>
            <a:off x="301625" y="1600200"/>
            <a:ext cx="4194175" cy="44989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7973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SzPts val="2380"/>
              <a:buChar char="◼"/>
              <a:defRPr sz="2800"/>
            </a:lvl1pPr>
            <a:lvl2pPr marL="914400" lvl="1" indent="-35814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SzPts val="2040"/>
              <a:buChar char="?"/>
              <a:defRPr sz="2400"/>
            </a:lvl2pPr>
            <a:lvl3pPr marL="1371600" lvl="2" indent="-3429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1800"/>
              <a:buChar char="◼"/>
              <a:defRPr sz="2000"/>
            </a:lvl3pPr>
            <a:lvl4pPr marL="1828800" lvl="3" indent="-331469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620"/>
              <a:buChar char="?"/>
              <a:defRPr sz="1800"/>
            </a:lvl4pPr>
            <a:lvl5pPr marL="2286000" lvl="4" indent="-33147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620"/>
              <a:buChar char="◼"/>
              <a:defRPr sz="1800"/>
            </a:lvl5pPr>
            <a:lvl6pPr marL="2743200" lvl="5" indent="-33147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620"/>
              <a:buChar char="◼"/>
              <a:defRPr sz="1800"/>
            </a:lvl6pPr>
            <a:lvl7pPr marL="3200400" lvl="6" indent="-33147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620"/>
              <a:buChar char="◼"/>
              <a:defRPr sz="1800"/>
            </a:lvl7pPr>
            <a:lvl8pPr marL="3657600" lvl="7" indent="-33147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620"/>
              <a:buChar char="◼"/>
              <a:defRPr sz="1800"/>
            </a:lvl8pPr>
            <a:lvl9pPr marL="4114800" lvl="8" indent="-33147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620"/>
              <a:buChar char="◼"/>
              <a:defRPr sz="1800"/>
            </a:lvl9pPr>
          </a:lstStyle>
          <a:p>
            <a:endParaRPr/>
          </a:p>
        </p:txBody>
      </p:sp>
      <p:sp>
        <p:nvSpPr>
          <p:cNvPr id="40" name="Google Shape;40;p46"/>
          <p:cNvSpPr txBox="1">
            <a:spLocks noGrp="1"/>
          </p:cNvSpPr>
          <p:nvPr>
            <p:ph type="body" idx="2"/>
          </p:nvPr>
        </p:nvSpPr>
        <p:spPr>
          <a:xfrm>
            <a:off x="4648200" y="1600200"/>
            <a:ext cx="4194175" cy="44989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7973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SzPts val="2380"/>
              <a:buChar char="◼"/>
              <a:defRPr sz="2800"/>
            </a:lvl1pPr>
            <a:lvl2pPr marL="914400" lvl="1" indent="-35814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SzPts val="2040"/>
              <a:buChar char="?"/>
              <a:defRPr sz="2400"/>
            </a:lvl2pPr>
            <a:lvl3pPr marL="1371600" lvl="2" indent="-3429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1800"/>
              <a:buChar char="◼"/>
              <a:defRPr sz="2000"/>
            </a:lvl3pPr>
            <a:lvl4pPr marL="1828800" lvl="3" indent="-331469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620"/>
              <a:buChar char="?"/>
              <a:defRPr sz="1800"/>
            </a:lvl4pPr>
            <a:lvl5pPr marL="2286000" lvl="4" indent="-33147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620"/>
              <a:buChar char="◼"/>
              <a:defRPr sz="1800"/>
            </a:lvl5pPr>
            <a:lvl6pPr marL="2743200" lvl="5" indent="-33147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620"/>
              <a:buChar char="◼"/>
              <a:defRPr sz="1800"/>
            </a:lvl6pPr>
            <a:lvl7pPr marL="3200400" lvl="6" indent="-33147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620"/>
              <a:buChar char="◼"/>
              <a:defRPr sz="1800"/>
            </a:lvl7pPr>
            <a:lvl8pPr marL="3657600" lvl="7" indent="-33147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620"/>
              <a:buChar char="◼"/>
              <a:defRPr sz="1800"/>
            </a:lvl8pPr>
            <a:lvl9pPr marL="4114800" lvl="8" indent="-33147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620"/>
              <a:buChar char="◼"/>
              <a:defRPr sz="1800"/>
            </a:lvl9pPr>
          </a:lstStyle>
          <a:p>
            <a:endParaRPr/>
          </a:p>
        </p:txBody>
      </p:sp>
      <p:sp>
        <p:nvSpPr>
          <p:cNvPr id="41" name="Google Shape;41;p46"/>
          <p:cNvSpPr txBox="1">
            <a:spLocks noGrp="1"/>
          </p:cNvSpPr>
          <p:nvPr>
            <p:ph type="dt" idx="10"/>
          </p:nvPr>
        </p:nvSpPr>
        <p:spPr>
          <a:xfrm>
            <a:off x="301625" y="6245225"/>
            <a:ext cx="2289175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2" name="Google Shape;42;p46"/>
          <p:cNvSpPr txBox="1">
            <a:spLocks noGrp="1"/>
          </p:cNvSpPr>
          <p:nvPr>
            <p:ph type="ft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3" name="Google Shape;43;p46"/>
          <p:cNvSpPr txBox="1">
            <a:spLocks noGrp="1"/>
          </p:cNvSpPr>
          <p:nvPr>
            <p:ph type="sldNum" idx="12"/>
          </p:nvPr>
        </p:nvSpPr>
        <p:spPr>
          <a:xfrm>
            <a:off x="6553200" y="6245225"/>
            <a:ext cx="2289175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  <p:transition spd="slow">
    <p:push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_TITLE_AND_VERTICAL_TEXT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47"/>
          <p:cNvSpPr txBox="1">
            <a:spLocks noGrp="1"/>
          </p:cNvSpPr>
          <p:nvPr>
            <p:ph type="title"/>
          </p:nvPr>
        </p:nvSpPr>
        <p:spPr>
          <a:xfrm rot="5400000">
            <a:off x="4839494" y="2096294"/>
            <a:ext cx="5870575" cy="2135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6" name="Google Shape;46;p47"/>
          <p:cNvSpPr txBox="1">
            <a:spLocks noGrp="1"/>
          </p:cNvSpPr>
          <p:nvPr>
            <p:ph type="body" idx="1"/>
          </p:nvPr>
        </p:nvSpPr>
        <p:spPr>
          <a:xfrm rot="5400000">
            <a:off x="492919" y="37306"/>
            <a:ext cx="5870575" cy="62531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25755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530"/>
              <a:buChar char="◼"/>
              <a:defRPr/>
            </a:lvl1pPr>
            <a:lvl2pPr marL="914400" lvl="1" indent="-325755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530"/>
              <a:buChar char="?"/>
              <a:defRPr/>
            </a:lvl2pPr>
            <a:lvl3pPr marL="1371600" lvl="2" indent="-331469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620"/>
              <a:buChar char="◼"/>
              <a:defRPr/>
            </a:lvl3pPr>
            <a:lvl4pPr marL="1828800" lvl="3" indent="-331469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620"/>
              <a:buChar char="?"/>
              <a:defRPr/>
            </a:lvl4pPr>
            <a:lvl5pPr marL="2286000" lvl="4" indent="-33147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620"/>
              <a:buChar char="◼"/>
              <a:defRPr/>
            </a:lvl5pPr>
            <a:lvl6pPr marL="2743200" lvl="5" indent="-33147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620"/>
              <a:buChar char="◼"/>
              <a:defRPr/>
            </a:lvl6pPr>
            <a:lvl7pPr marL="3200400" lvl="6" indent="-33147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620"/>
              <a:buChar char="◼"/>
              <a:defRPr/>
            </a:lvl7pPr>
            <a:lvl8pPr marL="3657600" lvl="7" indent="-33147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620"/>
              <a:buChar char="◼"/>
              <a:defRPr/>
            </a:lvl8pPr>
            <a:lvl9pPr marL="4114800" lvl="8" indent="-33147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620"/>
              <a:buChar char="◼"/>
              <a:defRPr/>
            </a:lvl9pPr>
          </a:lstStyle>
          <a:p>
            <a:endParaRPr/>
          </a:p>
        </p:txBody>
      </p:sp>
      <p:sp>
        <p:nvSpPr>
          <p:cNvPr id="47" name="Google Shape;47;p47"/>
          <p:cNvSpPr txBox="1">
            <a:spLocks noGrp="1"/>
          </p:cNvSpPr>
          <p:nvPr>
            <p:ph type="dt" idx="10"/>
          </p:nvPr>
        </p:nvSpPr>
        <p:spPr>
          <a:xfrm>
            <a:off x="301625" y="6245225"/>
            <a:ext cx="2289175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47"/>
          <p:cNvSpPr txBox="1">
            <a:spLocks noGrp="1"/>
          </p:cNvSpPr>
          <p:nvPr>
            <p:ph type="ft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9" name="Google Shape;49;p47"/>
          <p:cNvSpPr txBox="1">
            <a:spLocks noGrp="1"/>
          </p:cNvSpPr>
          <p:nvPr>
            <p:ph type="sldNum" idx="12"/>
          </p:nvPr>
        </p:nvSpPr>
        <p:spPr>
          <a:xfrm>
            <a:off x="6553200" y="6245225"/>
            <a:ext cx="2289175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  <p:transition spd="slow">
    <p:push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VERTICAL_TEXT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48"/>
          <p:cNvSpPr txBox="1">
            <a:spLocks noGrp="1"/>
          </p:cNvSpPr>
          <p:nvPr>
            <p:ph type="title"/>
          </p:nvPr>
        </p:nvSpPr>
        <p:spPr>
          <a:xfrm>
            <a:off x="301625" y="228600"/>
            <a:ext cx="854075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2" name="Google Shape;52;p48"/>
          <p:cNvSpPr txBox="1">
            <a:spLocks noGrp="1"/>
          </p:cNvSpPr>
          <p:nvPr>
            <p:ph type="body" idx="1"/>
          </p:nvPr>
        </p:nvSpPr>
        <p:spPr>
          <a:xfrm rot="5400000">
            <a:off x="2322512" y="-420687"/>
            <a:ext cx="4498975" cy="85407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25755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530"/>
              <a:buChar char="◼"/>
              <a:defRPr/>
            </a:lvl1pPr>
            <a:lvl2pPr marL="914400" lvl="1" indent="-325755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530"/>
              <a:buChar char="?"/>
              <a:defRPr/>
            </a:lvl2pPr>
            <a:lvl3pPr marL="1371600" lvl="2" indent="-331469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620"/>
              <a:buChar char="◼"/>
              <a:defRPr/>
            </a:lvl3pPr>
            <a:lvl4pPr marL="1828800" lvl="3" indent="-331469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620"/>
              <a:buChar char="?"/>
              <a:defRPr/>
            </a:lvl4pPr>
            <a:lvl5pPr marL="2286000" lvl="4" indent="-33147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620"/>
              <a:buChar char="◼"/>
              <a:defRPr/>
            </a:lvl5pPr>
            <a:lvl6pPr marL="2743200" lvl="5" indent="-33147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620"/>
              <a:buChar char="◼"/>
              <a:defRPr/>
            </a:lvl6pPr>
            <a:lvl7pPr marL="3200400" lvl="6" indent="-33147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620"/>
              <a:buChar char="◼"/>
              <a:defRPr/>
            </a:lvl7pPr>
            <a:lvl8pPr marL="3657600" lvl="7" indent="-33147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620"/>
              <a:buChar char="◼"/>
              <a:defRPr/>
            </a:lvl8pPr>
            <a:lvl9pPr marL="4114800" lvl="8" indent="-33147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620"/>
              <a:buChar char="◼"/>
              <a:defRPr/>
            </a:lvl9pPr>
          </a:lstStyle>
          <a:p>
            <a:endParaRPr/>
          </a:p>
        </p:txBody>
      </p:sp>
      <p:sp>
        <p:nvSpPr>
          <p:cNvPr id="53" name="Google Shape;53;p48"/>
          <p:cNvSpPr txBox="1">
            <a:spLocks noGrp="1"/>
          </p:cNvSpPr>
          <p:nvPr>
            <p:ph type="dt" idx="10"/>
          </p:nvPr>
        </p:nvSpPr>
        <p:spPr>
          <a:xfrm>
            <a:off x="301625" y="6245225"/>
            <a:ext cx="2289175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4" name="Google Shape;54;p48"/>
          <p:cNvSpPr txBox="1">
            <a:spLocks noGrp="1"/>
          </p:cNvSpPr>
          <p:nvPr>
            <p:ph type="ft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5" name="Google Shape;55;p48"/>
          <p:cNvSpPr txBox="1">
            <a:spLocks noGrp="1"/>
          </p:cNvSpPr>
          <p:nvPr>
            <p:ph type="sldNum" idx="12"/>
          </p:nvPr>
        </p:nvSpPr>
        <p:spPr>
          <a:xfrm>
            <a:off x="6553200" y="6245225"/>
            <a:ext cx="2289175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  <p:transition spd="slow">
    <p:push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_WITH_CAPTION_TEXT"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49"/>
          <p:cNvSpPr txBox="1"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000" b="1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8" name="Google Shape;58;p49"/>
          <p:cNvSpPr>
            <a:spLocks noGrp="1"/>
          </p:cNvSpPr>
          <p:nvPr>
            <p:ph type="pic" idx="2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folHlink"/>
              </a:buClr>
              <a:buSzPts val="2720"/>
              <a:buFont typeface="Noto Sans Symbols"/>
              <a:buNone/>
              <a:defRPr sz="3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hlink"/>
              </a:buClr>
              <a:buSzPts val="2380"/>
              <a:buFont typeface="Noto Sans Symbols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folHlink"/>
              </a:buClr>
              <a:buSzPts val="2160"/>
              <a:buFont typeface="Noto Sans Symbols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hlink"/>
              </a:buClr>
              <a:buSzPts val="1800"/>
              <a:buFont typeface="Noto Sans Symbols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folHlink"/>
              </a:buClr>
              <a:buSzPts val="1800"/>
              <a:buFont typeface="Noto Sans Symbols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folHlink"/>
              </a:buClr>
              <a:buSzPts val="1800"/>
              <a:buFont typeface="Noto Sans Symbols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folHlink"/>
              </a:buClr>
              <a:buSzPts val="1800"/>
              <a:buFont typeface="Noto Sans Symbols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folHlink"/>
              </a:buClr>
              <a:buSzPts val="1800"/>
              <a:buFont typeface="Noto Sans Symbols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folHlink"/>
              </a:buClr>
              <a:buSzPts val="1800"/>
              <a:buFont typeface="Noto Sans Symbols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9" name="Google Shape;59;p49"/>
          <p:cNvSpPr txBox="1">
            <a:spLocks noGrp="1"/>
          </p:cNvSpPr>
          <p:nvPr>
            <p:ph type="body" idx="1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SzPts val="1190"/>
              <a:buNone/>
              <a:defRPr sz="1400"/>
            </a:lvl1pPr>
            <a:lvl2pPr marL="914400" lvl="1" indent="-228600" algn="l">
              <a:lnSpc>
                <a:spcPct val="100000"/>
              </a:lnSpc>
              <a:spcBef>
                <a:spcPts val="240"/>
              </a:spcBef>
              <a:spcAft>
                <a:spcPts val="0"/>
              </a:spcAft>
              <a:buSzPts val="1020"/>
              <a:buNone/>
              <a:defRPr sz="1200"/>
            </a:lvl2pPr>
            <a:lvl3pPr marL="1371600" lvl="2" indent="-22860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SzPts val="900"/>
              <a:buNone/>
              <a:defRPr sz="1000"/>
            </a:lvl3pPr>
            <a:lvl4pPr marL="1828800" lvl="3" indent="-228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SzPts val="810"/>
              <a:buNone/>
              <a:defRPr sz="900"/>
            </a:lvl4pPr>
            <a:lvl5pPr marL="2286000" lvl="4" indent="-228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SzPts val="810"/>
              <a:buNone/>
              <a:defRPr sz="900"/>
            </a:lvl5pPr>
            <a:lvl6pPr marL="2743200" lvl="5" indent="-228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SzPts val="810"/>
              <a:buNone/>
              <a:defRPr sz="900"/>
            </a:lvl6pPr>
            <a:lvl7pPr marL="3200400" lvl="6" indent="-228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SzPts val="810"/>
              <a:buNone/>
              <a:defRPr sz="900"/>
            </a:lvl7pPr>
            <a:lvl8pPr marL="3657600" lvl="7" indent="-228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SzPts val="810"/>
              <a:buNone/>
              <a:defRPr sz="900"/>
            </a:lvl8pPr>
            <a:lvl9pPr marL="4114800" lvl="8" indent="-228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SzPts val="810"/>
              <a:buNone/>
              <a:defRPr sz="900"/>
            </a:lvl9pPr>
          </a:lstStyle>
          <a:p>
            <a:endParaRPr/>
          </a:p>
        </p:txBody>
      </p:sp>
      <p:sp>
        <p:nvSpPr>
          <p:cNvPr id="60" name="Google Shape;60;p49"/>
          <p:cNvSpPr txBox="1">
            <a:spLocks noGrp="1"/>
          </p:cNvSpPr>
          <p:nvPr>
            <p:ph type="dt" idx="10"/>
          </p:nvPr>
        </p:nvSpPr>
        <p:spPr>
          <a:xfrm>
            <a:off x="301625" y="6245225"/>
            <a:ext cx="2289175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1" name="Google Shape;61;p49"/>
          <p:cNvSpPr txBox="1">
            <a:spLocks noGrp="1"/>
          </p:cNvSpPr>
          <p:nvPr>
            <p:ph type="ft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2" name="Google Shape;62;p49"/>
          <p:cNvSpPr txBox="1">
            <a:spLocks noGrp="1"/>
          </p:cNvSpPr>
          <p:nvPr>
            <p:ph type="sldNum" idx="12"/>
          </p:nvPr>
        </p:nvSpPr>
        <p:spPr>
          <a:xfrm>
            <a:off x="6553200" y="6245225"/>
            <a:ext cx="2289175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  <p:transition spd="slow">
    <p:push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5">
            <a:alphaModFix/>
          </a:blip>
          <a:stretch>
            <a:fillRect/>
          </a:stretch>
        </a:blip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40"/>
          <p:cNvSpPr txBox="1">
            <a:spLocks noGrp="1"/>
          </p:cNvSpPr>
          <p:nvPr>
            <p:ph type="title"/>
          </p:nvPr>
        </p:nvSpPr>
        <p:spPr>
          <a:xfrm>
            <a:off x="301625" y="228600"/>
            <a:ext cx="854075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" name="Google Shape;7;p40"/>
          <p:cNvSpPr txBox="1">
            <a:spLocks noGrp="1"/>
          </p:cNvSpPr>
          <p:nvPr>
            <p:ph type="body" idx="1"/>
          </p:nvPr>
        </p:nvSpPr>
        <p:spPr>
          <a:xfrm>
            <a:off x="301625" y="1600200"/>
            <a:ext cx="8540750" cy="44989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401320"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folHlink"/>
              </a:buClr>
              <a:buSzPts val="2720"/>
              <a:buFont typeface="Noto Sans Symbols"/>
              <a:buChar char="◼"/>
              <a:defRPr sz="3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7973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hlink"/>
              </a:buClr>
              <a:buSzPts val="2380"/>
              <a:buFont typeface="Noto Sans Symbols"/>
              <a:buChar char="🙣"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6576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folHlink"/>
              </a:buClr>
              <a:buSzPts val="2160"/>
              <a:buFont typeface="Noto Sans Symbols"/>
              <a:buChar char="◼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hlink"/>
              </a:buClr>
              <a:buSzPts val="1800"/>
              <a:buFont typeface="Noto Sans Symbols"/>
              <a:buChar char="🙣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folHlink"/>
              </a:buClr>
              <a:buSzPts val="1800"/>
              <a:buFont typeface="Noto Sans Symbols"/>
              <a:buChar char="◼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folHlink"/>
              </a:buClr>
              <a:buSzPts val="1800"/>
              <a:buFont typeface="Noto Sans Symbols"/>
              <a:buChar char="◼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folHlink"/>
              </a:buClr>
              <a:buSzPts val="1800"/>
              <a:buFont typeface="Noto Sans Symbols"/>
              <a:buChar char="◼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folHlink"/>
              </a:buClr>
              <a:buSzPts val="1800"/>
              <a:buFont typeface="Noto Sans Symbols"/>
              <a:buChar char="◼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folHlink"/>
              </a:buClr>
              <a:buSzPts val="1800"/>
              <a:buFont typeface="Noto Sans Symbols"/>
              <a:buChar char="◼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" name="Google Shape;8;p40"/>
          <p:cNvSpPr txBox="1">
            <a:spLocks noGrp="1"/>
          </p:cNvSpPr>
          <p:nvPr>
            <p:ph type="dt" idx="10"/>
          </p:nvPr>
        </p:nvSpPr>
        <p:spPr>
          <a:xfrm>
            <a:off x="301625" y="6245225"/>
            <a:ext cx="2289175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9" name="Google Shape;9;p40"/>
          <p:cNvSpPr txBox="1">
            <a:spLocks noGrp="1"/>
          </p:cNvSpPr>
          <p:nvPr>
            <p:ph type="ft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0" name="Google Shape;10;p40"/>
          <p:cNvSpPr txBox="1">
            <a:spLocks noGrp="1"/>
          </p:cNvSpPr>
          <p:nvPr>
            <p:ph type="sldNum" idx="12"/>
          </p:nvPr>
        </p:nvSpPr>
        <p:spPr>
          <a:xfrm>
            <a:off x="6553200" y="6245225"/>
            <a:ext cx="2289175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>
              <a:solidFill>
                <a:srgbClr val="000000"/>
              </a:solidFill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ransition>
    <p:push dir="r"/>
  </p:transition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3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5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5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5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5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5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5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5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5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5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5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1.pn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5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5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5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5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5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5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5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5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5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5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5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5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5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5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5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5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5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5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67.xml"/><Relationship Id="rId1" Type="http://schemas.openxmlformats.org/officeDocument/2006/relationships/slideLayout" Target="../slideLayouts/slideLayout5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68.xml"/><Relationship Id="rId1" Type="http://schemas.openxmlformats.org/officeDocument/2006/relationships/slideLayout" Target="../slideLayouts/slideLayout5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69.xml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70.xml"/><Relationship Id="rId1" Type="http://schemas.openxmlformats.org/officeDocument/2006/relationships/slideLayout" Target="../slideLayouts/slideLayout5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71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48.png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72.xml"/><Relationship Id="rId1" Type="http://schemas.openxmlformats.org/officeDocument/2006/relationships/slideLayout" Target="../slideLayouts/slideLayout5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73.xml"/><Relationship Id="rId1" Type="http://schemas.openxmlformats.org/officeDocument/2006/relationships/slideLayout" Target="../slideLayouts/slideLayout5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notesSlide" Target="../notesSlides/notesSlide74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53.png"/><Relationship Id="rId4" Type="http://schemas.openxmlformats.org/officeDocument/2006/relationships/image" Target="../media/image52.png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notesSlide" Target="../notesSlides/notesSlide75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53.png"/><Relationship Id="rId4" Type="http://schemas.openxmlformats.org/officeDocument/2006/relationships/image" Target="../media/image52.png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76.xml"/><Relationship Id="rId1" Type="http://schemas.openxmlformats.org/officeDocument/2006/relationships/slideLayout" Target="../slideLayouts/slideLayout5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7.xml"/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8.xml"/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9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g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notesSlide" Target="../notesSlides/notesSlide80.xml"/><Relationship Id="rId1" Type="http://schemas.openxmlformats.org/officeDocument/2006/relationships/slideLayout" Target="../slideLayouts/slideLayout4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1.xml"/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2.xml"/><Relationship Id="rId1" Type="http://schemas.openxmlformats.org/officeDocument/2006/relationships/slideLayout" Target="../slideLayouts/slideLayout4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3.xml"/><Relationship Id="rId1" Type="http://schemas.openxmlformats.org/officeDocument/2006/relationships/slideLayout" Target="../slideLayouts/slideLayout4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4.xml"/><Relationship Id="rId1" Type="http://schemas.openxmlformats.org/officeDocument/2006/relationships/slideLayout" Target="../slideLayouts/slideLayout2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5.xml"/><Relationship Id="rId1" Type="http://schemas.openxmlformats.org/officeDocument/2006/relationships/slideLayout" Target="../slideLayouts/slideLayout2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6.xml"/><Relationship Id="rId1" Type="http://schemas.openxmlformats.org/officeDocument/2006/relationships/slideLayout" Target="../slideLayouts/slideLayout2.xml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notesSlide" Target="../notesSlides/notesSlide87.xml"/><Relationship Id="rId1" Type="http://schemas.openxmlformats.org/officeDocument/2006/relationships/slideLayout" Target="../slideLayouts/slideLayout2.xml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notesSlide" Target="../notesSlides/notesSlide88.xml"/><Relationship Id="rId1" Type="http://schemas.openxmlformats.org/officeDocument/2006/relationships/slideLayout" Target="../slideLayouts/slideLayout2.xml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notesSlide" Target="../notesSlides/notesSlide89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notesSlide" Target="../notesSlides/notesSlide90.xml"/><Relationship Id="rId1" Type="http://schemas.openxmlformats.org/officeDocument/2006/relationships/slideLayout" Target="../slideLayouts/slideLayout2.xml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1.xml"/><Relationship Id="rId1" Type="http://schemas.openxmlformats.org/officeDocument/2006/relationships/slideLayout" Target="../slideLayouts/slideLayout2.xml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2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p1"/>
          <p:cNvSpPr txBox="1">
            <a:spLocks noGrp="1"/>
          </p:cNvSpPr>
          <p:nvPr>
            <p:ph type="subTitle" idx="1"/>
          </p:nvPr>
        </p:nvSpPr>
        <p:spPr>
          <a:xfrm>
            <a:off x="1189037" y="2997200"/>
            <a:ext cx="6400800" cy="175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380"/>
              <a:buNone/>
            </a:pPr>
            <a:r>
              <a:rPr lang="en-US" sz="2800" b="1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Secondary School</a:t>
            </a:r>
            <a:endParaRPr/>
          </a:p>
          <a:p>
            <a:pPr marL="0" lvl="0" indent="0" algn="ctr" rtl="0">
              <a:lnSpc>
                <a:spcPct val="80000"/>
              </a:lnSpc>
              <a:spcBef>
                <a:spcPts val="560"/>
              </a:spcBef>
              <a:spcAft>
                <a:spcPts val="0"/>
              </a:spcAft>
              <a:buSzPts val="2380"/>
              <a:buNone/>
            </a:pPr>
            <a:endParaRPr sz="2800" b="1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 algn="ctr" rtl="0">
              <a:lnSpc>
                <a:spcPct val="80000"/>
              </a:lnSpc>
              <a:spcBef>
                <a:spcPts val="560"/>
              </a:spcBef>
              <a:spcAft>
                <a:spcPts val="0"/>
              </a:spcAft>
              <a:buSzPts val="2380"/>
              <a:buNone/>
            </a:pPr>
            <a:r>
              <a:rPr lang="en-US" sz="2800" b="1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Integrated Science</a:t>
            </a:r>
            <a:endParaRPr/>
          </a:p>
          <a:p>
            <a:pPr marL="0" lvl="0" indent="0" algn="ctr" rtl="0">
              <a:lnSpc>
                <a:spcPct val="80000"/>
              </a:lnSpc>
              <a:spcBef>
                <a:spcPts val="560"/>
              </a:spcBef>
              <a:spcAft>
                <a:spcPts val="0"/>
              </a:spcAft>
              <a:buSzPts val="2380"/>
              <a:buNone/>
            </a:pPr>
            <a:r>
              <a:rPr lang="en-US" sz="2800" b="1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&lt;Energy Changes&gt;</a:t>
            </a:r>
            <a:endParaRPr/>
          </a:p>
          <a:p>
            <a:pPr marL="0" lvl="0" indent="0" algn="ctr" rtl="0">
              <a:lnSpc>
                <a:spcPct val="80000"/>
              </a:lnSpc>
              <a:spcBef>
                <a:spcPts val="560"/>
              </a:spcBef>
              <a:spcAft>
                <a:spcPts val="0"/>
              </a:spcAft>
              <a:buSzPts val="2380"/>
              <a:buNone/>
            </a:pPr>
            <a:endParaRPr sz="2800" b="1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 algn="ctr" rtl="0">
              <a:lnSpc>
                <a:spcPct val="80000"/>
              </a:lnSpc>
              <a:spcBef>
                <a:spcPts val="560"/>
              </a:spcBef>
              <a:spcAft>
                <a:spcPts val="0"/>
              </a:spcAft>
              <a:buSzPts val="2380"/>
              <a:buNone/>
            </a:pPr>
            <a:r>
              <a:rPr lang="en-US" sz="2800" b="1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26/4/2021 – 28/5/2021</a:t>
            </a:r>
            <a:endParaRPr/>
          </a:p>
        </p:txBody>
      </p:sp>
      <p:sp>
        <p:nvSpPr>
          <p:cNvPr id="95" name="Google Shape;95;p1"/>
          <p:cNvSpPr txBox="1"/>
          <p:nvPr/>
        </p:nvSpPr>
        <p:spPr>
          <a:xfrm>
            <a:off x="755650" y="476250"/>
            <a:ext cx="7632700" cy="20621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folHlink"/>
              </a:buClr>
              <a:buSzPts val="2800"/>
              <a:buFont typeface="Arial"/>
              <a:buNone/>
            </a:pPr>
            <a:r>
              <a:rPr lang="en-US" sz="2800" b="1" i="0" u="none" strike="noStrike" cap="none">
                <a:solidFill>
                  <a:schemeClr val="folHlink"/>
                </a:solidFill>
                <a:latin typeface="Arial"/>
                <a:ea typeface="Arial"/>
                <a:cs typeface="Arial"/>
                <a:sym typeface="Arial"/>
              </a:rPr>
              <a:t>Effective Lesson Observation and Evaluation – A Whole School Approach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</a:pPr>
            <a:endParaRPr sz="3600" b="1" i="0" u="none" strike="noStrike" cap="none">
              <a:solidFill>
                <a:schemeClr val="folHlink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folHlink"/>
              </a:buClr>
              <a:buSzPts val="3600"/>
              <a:buFont typeface="Arial"/>
              <a:buNone/>
            </a:pPr>
            <a:r>
              <a:rPr lang="en-US" sz="3600" b="1" i="0" u="none" strike="noStrike" cap="none">
                <a:solidFill>
                  <a:schemeClr val="folHlink"/>
                </a:solidFill>
                <a:latin typeface="Arial"/>
                <a:ea typeface="Arial"/>
                <a:cs typeface="Arial"/>
                <a:sym typeface="Arial"/>
              </a:rPr>
              <a:t>Group Presentation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ransition>
    <p:push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" name="Google Shape;209;p11"/>
          <p:cNvSpPr txBox="1">
            <a:spLocks noGrp="1"/>
          </p:cNvSpPr>
          <p:nvPr>
            <p:ph type="body" idx="1"/>
          </p:nvPr>
        </p:nvSpPr>
        <p:spPr>
          <a:xfrm>
            <a:off x="301625" y="1600200"/>
            <a:ext cx="8540750" cy="44989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marR="0" lvl="0" indent="-17018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folHlink"/>
              </a:buClr>
              <a:buSzPts val="2720"/>
              <a:buFont typeface="Noto Sans Symbols"/>
              <a:buNone/>
            </a:pPr>
            <a:endParaRPr sz="32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10" name="Google Shape;210;p1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971550" y="22225"/>
            <a:ext cx="6985000" cy="68135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push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" name="Google Shape;215;p12"/>
          <p:cNvSpPr txBox="1"/>
          <p:nvPr/>
        </p:nvSpPr>
        <p:spPr>
          <a:xfrm>
            <a:off x="381000" y="3141662"/>
            <a:ext cx="8151812" cy="26003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just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r>
              <a:rPr lang="en-US"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Different forms of energy: </a:t>
            </a:r>
            <a:r>
              <a:rPr lang="en-US" sz="18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Basic</a:t>
            </a:r>
            <a:r>
              <a:rPr lang="en-US"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 prior knowledge</a:t>
            </a:r>
            <a:endParaRPr sz="2400" b="0" i="0" u="none" strike="noStrike" cap="non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just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r>
              <a:rPr lang="en-US"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Energy conversion: </a:t>
            </a:r>
            <a:r>
              <a:rPr lang="en-US" sz="18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Key</a:t>
            </a:r>
            <a:r>
              <a:rPr lang="en-US"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 in concept construction</a:t>
            </a:r>
            <a:endParaRPr sz="2400" b="0" i="0" u="none" strike="noStrike" cap="non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just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r>
              <a:rPr lang="en-US"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Energy conversion efficiency: </a:t>
            </a:r>
            <a:r>
              <a:rPr lang="en-US" sz="18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High order </a:t>
            </a:r>
            <a:r>
              <a:rPr lang="en-US"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knowledge</a:t>
            </a:r>
            <a:endParaRPr sz="2400" b="0" i="0" u="none" strike="noStrike" cap="non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just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r>
              <a:rPr lang="en-US"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Heat transfer process: </a:t>
            </a:r>
            <a:r>
              <a:rPr lang="en-US"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Closely related to </a:t>
            </a:r>
            <a:r>
              <a:rPr lang="en-US" sz="18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daily life</a:t>
            </a:r>
            <a:endParaRPr sz="2400" b="1" i="0" u="none" strike="noStrike" cap="non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just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r>
              <a:rPr lang="en-US"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Energy sources: </a:t>
            </a:r>
            <a:r>
              <a:rPr lang="en-US"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Important </a:t>
            </a:r>
            <a:r>
              <a:rPr lang="en-US" sz="18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substantiable development</a:t>
            </a:r>
            <a:r>
              <a:rPr lang="en-US"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 issue for future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6" name="Google Shape;216;p12"/>
          <p:cNvSpPr txBox="1"/>
          <p:nvPr/>
        </p:nvSpPr>
        <p:spPr>
          <a:xfrm>
            <a:off x="2339975" y="260350"/>
            <a:ext cx="6696075" cy="17113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290512" marR="0" lvl="0" indent="-290512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2800"/>
              <a:buFont typeface="Arial Narrow"/>
              <a:buChar char="•"/>
            </a:pPr>
            <a:r>
              <a:rPr lang="en-US" sz="2800" b="1" i="0" u="none" strike="noStrike" cap="none">
                <a:solidFill>
                  <a:srgbClr val="FF0000"/>
                </a:solidFill>
                <a:latin typeface="Arial Narrow"/>
                <a:ea typeface="Arial Narrow"/>
                <a:cs typeface="Arial Narrow"/>
                <a:sym typeface="Arial Narrow"/>
              </a:rPr>
              <a:t>Which topic is most worth studying?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290512" marR="0" lvl="0" indent="-290512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2800"/>
              <a:buFont typeface="Arial Narrow"/>
              <a:buChar char="•"/>
            </a:pPr>
            <a:r>
              <a:rPr lang="en-US" sz="2800" b="1" i="0" u="none" strike="noStrike" cap="none">
                <a:solidFill>
                  <a:srgbClr val="FF0000"/>
                </a:solidFill>
                <a:latin typeface="Arial Narrow"/>
                <a:ea typeface="Arial Narrow"/>
                <a:cs typeface="Arial Narrow"/>
                <a:sym typeface="Arial Narrow"/>
              </a:rPr>
              <a:t>What do you expect the students to learn on the topic?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7" name="Google Shape;217;p12"/>
          <p:cNvSpPr txBox="1"/>
          <p:nvPr/>
        </p:nvSpPr>
        <p:spPr>
          <a:xfrm>
            <a:off x="381000" y="1971675"/>
            <a:ext cx="8382000" cy="10017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484187" marR="0" lvl="0" indent="-484187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006600"/>
              </a:buClr>
              <a:buSzPts val="2400"/>
              <a:buFont typeface="Arial Narrow"/>
              <a:buNone/>
            </a:pPr>
            <a:r>
              <a:rPr lang="en-US" sz="2400" b="0" i="0" u="none" strike="noStrike" cap="none">
                <a:solidFill>
                  <a:srgbClr val="006600"/>
                </a:solidFill>
                <a:latin typeface="Arial Narrow"/>
                <a:ea typeface="Arial Narrow"/>
                <a:cs typeface="Arial Narrow"/>
                <a:sym typeface="Arial Narrow"/>
              </a:rPr>
              <a:t>V2: Variation in </a:t>
            </a:r>
            <a:r>
              <a:rPr lang="en-US" sz="2400" b="0" i="0" u="sng" strike="noStrike" cap="none">
                <a:solidFill>
                  <a:srgbClr val="FF0000"/>
                </a:solidFill>
                <a:latin typeface="Arial Narrow"/>
                <a:ea typeface="Arial Narrow"/>
                <a:cs typeface="Arial Narrow"/>
                <a:sym typeface="Arial Narrow"/>
              </a:rPr>
              <a:t>teachers’ understanding of what the most worthwhile object of learning is</a:t>
            </a:r>
            <a:r>
              <a:rPr lang="en-US" sz="2400" b="0" i="0" u="none" strike="noStrike" cap="none">
                <a:solidFill>
                  <a:srgbClr val="FF0000"/>
                </a:solidFill>
                <a:latin typeface="Arial Narrow"/>
                <a:ea typeface="Arial Narrow"/>
                <a:cs typeface="Arial Narrow"/>
                <a:sym typeface="Arial Narrow"/>
              </a:rPr>
              <a:t> </a:t>
            </a:r>
            <a:r>
              <a:rPr lang="en-US" sz="2400" b="0" i="0" u="none" strike="noStrike" cap="none">
                <a:solidFill>
                  <a:srgbClr val="006600"/>
                </a:solidFill>
                <a:latin typeface="Arial Narrow"/>
                <a:ea typeface="Arial Narrow"/>
                <a:cs typeface="Arial Narrow"/>
                <a:sym typeface="Arial Narrow"/>
              </a:rPr>
              <a:t>&amp; ways of handling it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8" name="Google Shape;218;p12"/>
          <p:cNvSpPr/>
          <p:nvPr/>
        </p:nvSpPr>
        <p:spPr>
          <a:xfrm>
            <a:off x="533400" y="485775"/>
            <a:ext cx="1524000" cy="1219200"/>
          </a:xfrm>
          <a:custGeom>
            <a:avLst/>
            <a:gdLst/>
            <a:ahLst/>
            <a:cxnLst/>
            <a:rect l="l" t="t" r="r" b="b"/>
            <a:pathLst>
              <a:path w="21600" h="21600" extrusionOk="0">
                <a:moveTo>
                  <a:pt x="19790" y="3240"/>
                </a:moveTo>
                <a:cubicBezTo>
                  <a:pt x="10981" y="3240"/>
                  <a:pt x="9171" y="3240"/>
                  <a:pt x="9050" y="3086"/>
                </a:cubicBezTo>
                <a:cubicBezTo>
                  <a:pt x="9050" y="2931"/>
                  <a:pt x="8930" y="2777"/>
                  <a:pt x="8930" y="2469"/>
                </a:cubicBezTo>
                <a:cubicBezTo>
                  <a:pt x="8930" y="2160"/>
                  <a:pt x="8809" y="1851"/>
                  <a:pt x="8688" y="1389"/>
                </a:cubicBezTo>
                <a:cubicBezTo>
                  <a:pt x="8568" y="1080"/>
                  <a:pt x="8326" y="771"/>
                  <a:pt x="8085" y="463"/>
                </a:cubicBezTo>
                <a:cubicBezTo>
                  <a:pt x="7723" y="154"/>
                  <a:pt x="7361" y="0"/>
                  <a:pt x="7361" y="0"/>
                </a:cubicBezTo>
                <a:cubicBezTo>
                  <a:pt x="7361" y="0"/>
                  <a:pt x="2293" y="0"/>
                  <a:pt x="2051" y="154"/>
                </a:cubicBezTo>
                <a:cubicBezTo>
                  <a:pt x="1689" y="309"/>
                  <a:pt x="1448" y="463"/>
                  <a:pt x="1327" y="771"/>
                </a:cubicBezTo>
                <a:cubicBezTo>
                  <a:pt x="1207" y="1080"/>
                  <a:pt x="1086" y="1389"/>
                  <a:pt x="965" y="1697"/>
                </a:cubicBezTo>
                <a:cubicBezTo>
                  <a:pt x="845" y="2160"/>
                  <a:pt x="724" y="2314"/>
                  <a:pt x="724" y="2469"/>
                </a:cubicBezTo>
                <a:cubicBezTo>
                  <a:pt x="603" y="2623"/>
                  <a:pt x="603" y="2777"/>
                  <a:pt x="483" y="2931"/>
                </a:cubicBezTo>
                <a:cubicBezTo>
                  <a:pt x="483" y="3086"/>
                  <a:pt x="362" y="3240"/>
                  <a:pt x="241" y="3240"/>
                </a:cubicBezTo>
                <a:lnTo>
                  <a:pt x="0" y="3394"/>
                </a:lnTo>
                <a:lnTo>
                  <a:pt x="0" y="3703"/>
                </a:lnTo>
                <a:lnTo>
                  <a:pt x="0" y="10800"/>
                </a:lnTo>
                <a:lnTo>
                  <a:pt x="0" y="21600"/>
                </a:lnTo>
                <a:lnTo>
                  <a:pt x="10981" y="21600"/>
                </a:lnTo>
                <a:lnTo>
                  <a:pt x="21600" y="21600"/>
                </a:lnTo>
                <a:lnTo>
                  <a:pt x="21600" y="10800"/>
                </a:lnTo>
                <a:lnTo>
                  <a:pt x="21600" y="5246"/>
                </a:lnTo>
                <a:lnTo>
                  <a:pt x="21600" y="4783"/>
                </a:lnTo>
                <a:cubicBezTo>
                  <a:pt x="21479" y="4320"/>
                  <a:pt x="21359" y="4011"/>
                  <a:pt x="21117" y="3703"/>
                </a:cubicBezTo>
                <a:cubicBezTo>
                  <a:pt x="20876" y="3549"/>
                  <a:pt x="20514" y="3394"/>
                  <a:pt x="20152" y="3240"/>
                </a:cubicBezTo>
                <a:lnTo>
                  <a:pt x="19790" y="3240"/>
                </a:lnTo>
                <a:close/>
              </a:path>
            </a:pathLst>
          </a:custGeom>
          <a:solidFill>
            <a:srgbClr val="FFFFCC"/>
          </a:solidFill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  <a:effectLst>
            <a:outerShdw blurRad="63500" dist="107763" dir="2700000">
              <a:srgbClr val="808080"/>
            </a:outerShdw>
          </a:effectLst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00FF"/>
              </a:buClr>
              <a:buSzPts val="1600"/>
              <a:buFont typeface="Arial Narrow"/>
              <a:buNone/>
            </a:pPr>
            <a:r>
              <a:rPr lang="en-US" sz="1600" b="0" i="0" u="none" strike="noStrike" cap="none">
                <a:solidFill>
                  <a:srgbClr val="6600FF"/>
                </a:solidFill>
                <a:latin typeface="Arial Narrow"/>
                <a:ea typeface="Arial Narrow"/>
                <a:cs typeface="Arial Narrow"/>
                <a:sym typeface="Arial Narrow"/>
              </a:rPr>
              <a:t>Select a topic for study 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C0000"/>
              </a:buClr>
              <a:buSzPts val="1600"/>
              <a:buFont typeface="Arial Narrow"/>
              <a:buNone/>
            </a:pPr>
            <a:r>
              <a:rPr lang="en-US" sz="1600" b="1" i="0" u="none" strike="noStrike" cap="none">
                <a:solidFill>
                  <a:srgbClr val="CC0000"/>
                </a:solidFill>
                <a:latin typeface="Arial Narrow"/>
                <a:ea typeface="Arial Narrow"/>
                <a:cs typeface="Arial Narrow"/>
                <a:sym typeface="Arial Narrow"/>
              </a:rPr>
              <a:t>(V2)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ransition>
    <p:push dir="r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" name="Google Shape;223;p13"/>
          <p:cNvSpPr txBox="1"/>
          <p:nvPr/>
        </p:nvSpPr>
        <p:spPr>
          <a:xfrm>
            <a:off x="381000" y="2944812"/>
            <a:ext cx="8151812" cy="26003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just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r>
              <a:rPr lang="en-US"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Different forms of energy: </a:t>
            </a:r>
            <a:r>
              <a:rPr lang="en-US" sz="18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Basic</a:t>
            </a:r>
            <a:r>
              <a:rPr lang="en-US"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 prior knowledge</a:t>
            </a:r>
            <a:endParaRPr sz="2400" b="0" i="0" u="none" strike="noStrike" cap="non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just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r>
              <a:rPr lang="en-US"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Energy conversion: </a:t>
            </a:r>
            <a:r>
              <a:rPr lang="en-US" sz="18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Key</a:t>
            </a:r>
            <a:r>
              <a:rPr lang="en-US"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 in concept construction</a:t>
            </a:r>
            <a:endParaRPr sz="2400" b="0" i="0" u="none" strike="noStrike" cap="non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just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r>
              <a:rPr lang="en-US"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Energy conversion efficiency: </a:t>
            </a:r>
            <a:r>
              <a:rPr lang="en-US" sz="18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High order </a:t>
            </a:r>
            <a:r>
              <a:rPr lang="en-US"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knowledge</a:t>
            </a:r>
            <a:endParaRPr sz="2400" b="0" i="0" u="none" strike="noStrike" cap="non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just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r>
              <a:rPr lang="en-US"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Heat transfer process: </a:t>
            </a:r>
            <a:r>
              <a:rPr lang="en-US"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Closely related to </a:t>
            </a:r>
            <a:r>
              <a:rPr lang="en-US" sz="18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daily life</a:t>
            </a:r>
            <a:endParaRPr sz="2400" b="1" i="0" u="none" strike="noStrike" cap="non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just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r>
              <a:rPr lang="en-US"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Energy sources: </a:t>
            </a:r>
            <a:r>
              <a:rPr lang="en-US"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Important </a:t>
            </a:r>
            <a:r>
              <a:rPr lang="en-US" sz="18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substantiable development</a:t>
            </a:r>
            <a:r>
              <a:rPr lang="en-US"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 issue for future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4" name="Google Shape;224;p13"/>
          <p:cNvSpPr/>
          <p:nvPr/>
        </p:nvSpPr>
        <p:spPr>
          <a:xfrm>
            <a:off x="414337" y="3678237"/>
            <a:ext cx="5789612" cy="574675"/>
          </a:xfrm>
          <a:prstGeom prst="roundRect">
            <a:avLst>
              <a:gd name="adj" fmla="val 16667"/>
            </a:avLst>
          </a:prstGeom>
          <a:solidFill>
            <a:srgbClr val="FFFF99">
              <a:alpha val="48235"/>
            </a:srgbClr>
          </a:solidFill>
          <a:ln w="38100" cap="flat" cmpd="sng">
            <a:solidFill>
              <a:srgbClr val="C0000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25" name="Google Shape;225;p13" descr="Golden Stars Png Download - Transparent Background Star Png, Png Download  is free transparent png image. To expl… | Transparent background, Golden  star, Transparent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078537" y="3602037"/>
            <a:ext cx="869950" cy="725487"/>
          </a:xfrm>
          <a:prstGeom prst="rect">
            <a:avLst/>
          </a:prstGeom>
          <a:noFill/>
          <a:ln>
            <a:noFill/>
          </a:ln>
        </p:spPr>
      </p:pic>
      <p:sp>
        <p:nvSpPr>
          <p:cNvPr id="226" name="Google Shape;226;p13"/>
          <p:cNvSpPr/>
          <p:nvPr/>
        </p:nvSpPr>
        <p:spPr>
          <a:xfrm>
            <a:off x="7092950" y="3357562"/>
            <a:ext cx="869950" cy="847725"/>
          </a:xfrm>
          <a:prstGeom prst="curvedLeftArrow">
            <a:avLst>
              <a:gd name="adj1" fmla="val 10800"/>
              <a:gd name="adj2" fmla="val 18900"/>
              <a:gd name="adj3" fmla="val 5262"/>
            </a:avLst>
          </a:prstGeom>
          <a:solidFill>
            <a:schemeClr val="accent1"/>
          </a:solidFill>
          <a:ln w="25400" cap="flat" cmpd="sng">
            <a:solidFill>
              <a:srgbClr val="BCBC6F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7" name="Google Shape;227;p13"/>
          <p:cNvSpPr txBox="1"/>
          <p:nvPr/>
        </p:nvSpPr>
        <p:spPr>
          <a:xfrm>
            <a:off x="2339975" y="230187"/>
            <a:ext cx="6696075" cy="1712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290512" marR="0" lvl="0" indent="-290512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2800"/>
              <a:buFont typeface="Arial Narrow"/>
              <a:buChar char="•"/>
            </a:pPr>
            <a:r>
              <a:rPr lang="en-US" sz="2800" b="1" i="0" u="none" strike="noStrike" cap="none">
                <a:solidFill>
                  <a:srgbClr val="FF0000"/>
                </a:solidFill>
                <a:latin typeface="Arial Narrow"/>
                <a:ea typeface="Arial Narrow"/>
                <a:cs typeface="Arial Narrow"/>
                <a:sym typeface="Arial Narrow"/>
              </a:rPr>
              <a:t>Which topic is most worth studying?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290512" marR="0" lvl="0" indent="-290512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2800"/>
              <a:buFont typeface="Arial Narrow"/>
              <a:buChar char="•"/>
            </a:pPr>
            <a:r>
              <a:rPr lang="en-US" sz="2800" b="1" i="0" u="none" strike="noStrike" cap="none">
                <a:solidFill>
                  <a:srgbClr val="FF0000"/>
                </a:solidFill>
                <a:latin typeface="Arial Narrow"/>
                <a:ea typeface="Arial Narrow"/>
                <a:cs typeface="Arial Narrow"/>
                <a:sym typeface="Arial Narrow"/>
              </a:rPr>
              <a:t>What do you expect the students to learn on the topic?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8" name="Google Shape;228;p13"/>
          <p:cNvSpPr txBox="1"/>
          <p:nvPr/>
        </p:nvSpPr>
        <p:spPr>
          <a:xfrm>
            <a:off x="381000" y="1943100"/>
            <a:ext cx="8382000" cy="10017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484187" marR="0" lvl="0" indent="-484187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006600"/>
              </a:buClr>
              <a:buSzPts val="2400"/>
              <a:buFont typeface="Arial Narrow"/>
              <a:buNone/>
            </a:pPr>
            <a:r>
              <a:rPr lang="en-US" sz="2400" b="0" i="0" u="none" strike="noStrike" cap="none">
                <a:solidFill>
                  <a:srgbClr val="006600"/>
                </a:solidFill>
                <a:latin typeface="Arial Narrow"/>
                <a:ea typeface="Arial Narrow"/>
                <a:cs typeface="Arial Narrow"/>
                <a:sym typeface="Arial Narrow"/>
              </a:rPr>
              <a:t>V2: Variation in </a:t>
            </a:r>
            <a:r>
              <a:rPr lang="en-US" sz="2400" b="0" i="0" u="sng" strike="noStrike" cap="none">
                <a:solidFill>
                  <a:srgbClr val="FF0000"/>
                </a:solidFill>
                <a:latin typeface="Arial Narrow"/>
                <a:ea typeface="Arial Narrow"/>
                <a:cs typeface="Arial Narrow"/>
                <a:sym typeface="Arial Narrow"/>
              </a:rPr>
              <a:t>teachers’ understanding of what the most worthwhile object of learning is</a:t>
            </a:r>
            <a:r>
              <a:rPr lang="en-US" sz="2400" b="0" i="0" u="none" strike="noStrike" cap="none">
                <a:solidFill>
                  <a:srgbClr val="FF0000"/>
                </a:solidFill>
                <a:latin typeface="Arial Narrow"/>
                <a:ea typeface="Arial Narrow"/>
                <a:cs typeface="Arial Narrow"/>
                <a:sym typeface="Arial Narrow"/>
              </a:rPr>
              <a:t> </a:t>
            </a:r>
            <a:r>
              <a:rPr lang="en-US" sz="2400" b="0" i="0" u="none" strike="noStrike" cap="none">
                <a:solidFill>
                  <a:srgbClr val="006600"/>
                </a:solidFill>
                <a:latin typeface="Arial Narrow"/>
                <a:ea typeface="Arial Narrow"/>
                <a:cs typeface="Arial Narrow"/>
                <a:sym typeface="Arial Narrow"/>
              </a:rPr>
              <a:t>&amp; ways of handling it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9" name="Google Shape;229;p13"/>
          <p:cNvSpPr/>
          <p:nvPr/>
        </p:nvSpPr>
        <p:spPr>
          <a:xfrm>
            <a:off x="533400" y="457200"/>
            <a:ext cx="1524000" cy="1219200"/>
          </a:xfrm>
          <a:custGeom>
            <a:avLst/>
            <a:gdLst/>
            <a:ahLst/>
            <a:cxnLst/>
            <a:rect l="l" t="t" r="r" b="b"/>
            <a:pathLst>
              <a:path w="21600" h="21600" extrusionOk="0">
                <a:moveTo>
                  <a:pt x="19790" y="3240"/>
                </a:moveTo>
                <a:cubicBezTo>
                  <a:pt x="10981" y="3240"/>
                  <a:pt x="9171" y="3240"/>
                  <a:pt x="9050" y="3086"/>
                </a:cubicBezTo>
                <a:cubicBezTo>
                  <a:pt x="9050" y="2931"/>
                  <a:pt x="8930" y="2777"/>
                  <a:pt x="8930" y="2469"/>
                </a:cubicBezTo>
                <a:cubicBezTo>
                  <a:pt x="8930" y="2160"/>
                  <a:pt x="8809" y="1851"/>
                  <a:pt x="8688" y="1389"/>
                </a:cubicBezTo>
                <a:cubicBezTo>
                  <a:pt x="8568" y="1080"/>
                  <a:pt x="8326" y="771"/>
                  <a:pt x="8085" y="463"/>
                </a:cubicBezTo>
                <a:cubicBezTo>
                  <a:pt x="7723" y="154"/>
                  <a:pt x="7361" y="0"/>
                  <a:pt x="7361" y="0"/>
                </a:cubicBezTo>
                <a:cubicBezTo>
                  <a:pt x="7361" y="0"/>
                  <a:pt x="2293" y="0"/>
                  <a:pt x="2051" y="154"/>
                </a:cubicBezTo>
                <a:cubicBezTo>
                  <a:pt x="1689" y="309"/>
                  <a:pt x="1448" y="463"/>
                  <a:pt x="1327" y="771"/>
                </a:cubicBezTo>
                <a:cubicBezTo>
                  <a:pt x="1207" y="1080"/>
                  <a:pt x="1086" y="1389"/>
                  <a:pt x="965" y="1697"/>
                </a:cubicBezTo>
                <a:cubicBezTo>
                  <a:pt x="845" y="2160"/>
                  <a:pt x="724" y="2314"/>
                  <a:pt x="724" y="2469"/>
                </a:cubicBezTo>
                <a:cubicBezTo>
                  <a:pt x="603" y="2623"/>
                  <a:pt x="603" y="2777"/>
                  <a:pt x="483" y="2931"/>
                </a:cubicBezTo>
                <a:cubicBezTo>
                  <a:pt x="483" y="3086"/>
                  <a:pt x="362" y="3240"/>
                  <a:pt x="241" y="3240"/>
                </a:cubicBezTo>
                <a:lnTo>
                  <a:pt x="0" y="3394"/>
                </a:lnTo>
                <a:lnTo>
                  <a:pt x="0" y="3703"/>
                </a:lnTo>
                <a:lnTo>
                  <a:pt x="0" y="10800"/>
                </a:lnTo>
                <a:lnTo>
                  <a:pt x="0" y="21600"/>
                </a:lnTo>
                <a:lnTo>
                  <a:pt x="10981" y="21600"/>
                </a:lnTo>
                <a:lnTo>
                  <a:pt x="21600" y="21600"/>
                </a:lnTo>
                <a:lnTo>
                  <a:pt x="21600" y="10800"/>
                </a:lnTo>
                <a:lnTo>
                  <a:pt x="21600" y="5246"/>
                </a:lnTo>
                <a:lnTo>
                  <a:pt x="21600" y="4783"/>
                </a:lnTo>
                <a:cubicBezTo>
                  <a:pt x="21479" y="4320"/>
                  <a:pt x="21359" y="4011"/>
                  <a:pt x="21117" y="3703"/>
                </a:cubicBezTo>
                <a:cubicBezTo>
                  <a:pt x="20876" y="3549"/>
                  <a:pt x="20514" y="3394"/>
                  <a:pt x="20152" y="3240"/>
                </a:cubicBezTo>
                <a:lnTo>
                  <a:pt x="19790" y="3240"/>
                </a:lnTo>
                <a:close/>
              </a:path>
            </a:pathLst>
          </a:custGeom>
          <a:solidFill>
            <a:srgbClr val="FFFFCC"/>
          </a:solidFill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  <a:effectLst>
            <a:outerShdw blurRad="63500" dist="107763" dir="2700000">
              <a:srgbClr val="808080"/>
            </a:outerShdw>
          </a:effectLst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00FF"/>
              </a:buClr>
              <a:buSzPts val="1600"/>
              <a:buFont typeface="Arial Narrow"/>
              <a:buNone/>
            </a:pPr>
            <a:r>
              <a:rPr lang="en-US" sz="1600" b="0" i="0" u="none" strike="noStrike" cap="none">
                <a:solidFill>
                  <a:srgbClr val="6600FF"/>
                </a:solidFill>
                <a:latin typeface="Arial Narrow"/>
                <a:ea typeface="Arial Narrow"/>
                <a:cs typeface="Arial Narrow"/>
                <a:sym typeface="Arial Narrow"/>
              </a:rPr>
              <a:t>Select a topic for study 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C0000"/>
              </a:buClr>
              <a:buSzPts val="1600"/>
              <a:buFont typeface="Arial Narrow"/>
              <a:buNone/>
            </a:pPr>
            <a:r>
              <a:rPr lang="en-US" sz="1600" b="1" i="0" u="none" strike="noStrike" cap="none">
                <a:solidFill>
                  <a:srgbClr val="CC0000"/>
                </a:solidFill>
                <a:latin typeface="Arial Narrow"/>
                <a:ea typeface="Arial Narrow"/>
                <a:cs typeface="Arial Narrow"/>
                <a:sym typeface="Arial Narrow"/>
              </a:rPr>
              <a:t>(V2)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ransition>
    <p:push dir="r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" name="Google Shape;234;p14"/>
          <p:cNvSpPr/>
          <p:nvPr/>
        </p:nvSpPr>
        <p:spPr>
          <a:xfrm>
            <a:off x="533400" y="457200"/>
            <a:ext cx="1524000" cy="1219200"/>
          </a:xfrm>
          <a:custGeom>
            <a:avLst/>
            <a:gdLst/>
            <a:ahLst/>
            <a:cxnLst/>
            <a:rect l="l" t="t" r="r" b="b"/>
            <a:pathLst>
              <a:path w="21600" h="21600" extrusionOk="0">
                <a:moveTo>
                  <a:pt x="19790" y="3240"/>
                </a:moveTo>
                <a:cubicBezTo>
                  <a:pt x="10981" y="3240"/>
                  <a:pt x="9171" y="3240"/>
                  <a:pt x="9050" y="3086"/>
                </a:cubicBezTo>
                <a:cubicBezTo>
                  <a:pt x="9050" y="2931"/>
                  <a:pt x="8930" y="2777"/>
                  <a:pt x="8930" y="2469"/>
                </a:cubicBezTo>
                <a:cubicBezTo>
                  <a:pt x="8930" y="2160"/>
                  <a:pt x="8809" y="1851"/>
                  <a:pt x="8688" y="1389"/>
                </a:cubicBezTo>
                <a:cubicBezTo>
                  <a:pt x="8568" y="1080"/>
                  <a:pt x="8326" y="771"/>
                  <a:pt x="8085" y="463"/>
                </a:cubicBezTo>
                <a:cubicBezTo>
                  <a:pt x="7723" y="154"/>
                  <a:pt x="7361" y="0"/>
                  <a:pt x="7361" y="0"/>
                </a:cubicBezTo>
                <a:cubicBezTo>
                  <a:pt x="7361" y="0"/>
                  <a:pt x="2293" y="0"/>
                  <a:pt x="2051" y="154"/>
                </a:cubicBezTo>
                <a:cubicBezTo>
                  <a:pt x="1689" y="309"/>
                  <a:pt x="1448" y="463"/>
                  <a:pt x="1327" y="771"/>
                </a:cubicBezTo>
                <a:cubicBezTo>
                  <a:pt x="1207" y="1080"/>
                  <a:pt x="1086" y="1389"/>
                  <a:pt x="965" y="1697"/>
                </a:cubicBezTo>
                <a:cubicBezTo>
                  <a:pt x="845" y="2160"/>
                  <a:pt x="724" y="2314"/>
                  <a:pt x="724" y="2469"/>
                </a:cubicBezTo>
                <a:cubicBezTo>
                  <a:pt x="603" y="2623"/>
                  <a:pt x="603" y="2777"/>
                  <a:pt x="483" y="2931"/>
                </a:cubicBezTo>
                <a:cubicBezTo>
                  <a:pt x="483" y="3086"/>
                  <a:pt x="362" y="3240"/>
                  <a:pt x="241" y="3240"/>
                </a:cubicBezTo>
                <a:lnTo>
                  <a:pt x="0" y="3394"/>
                </a:lnTo>
                <a:lnTo>
                  <a:pt x="0" y="3703"/>
                </a:lnTo>
                <a:lnTo>
                  <a:pt x="0" y="10800"/>
                </a:lnTo>
                <a:lnTo>
                  <a:pt x="0" y="21600"/>
                </a:lnTo>
                <a:lnTo>
                  <a:pt x="10981" y="21600"/>
                </a:lnTo>
                <a:lnTo>
                  <a:pt x="21600" y="21600"/>
                </a:lnTo>
                <a:lnTo>
                  <a:pt x="21600" y="10800"/>
                </a:lnTo>
                <a:lnTo>
                  <a:pt x="21600" y="5246"/>
                </a:lnTo>
                <a:lnTo>
                  <a:pt x="21600" y="4783"/>
                </a:lnTo>
                <a:cubicBezTo>
                  <a:pt x="21479" y="4320"/>
                  <a:pt x="21359" y="4011"/>
                  <a:pt x="21117" y="3703"/>
                </a:cubicBezTo>
                <a:cubicBezTo>
                  <a:pt x="20876" y="3549"/>
                  <a:pt x="20514" y="3394"/>
                  <a:pt x="20152" y="3240"/>
                </a:cubicBezTo>
                <a:lnTo>
                  <a:pt x="19790" y="3240"/>
                </a:lnTo>
                <a:close/>
              </a:path>
            </a:pathLst>
          </a:custGeom>
          <a:solidFill>
            <a:srgbClr val="FFFFCC"/>
          </a:solidFill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  <a:effectLst>
            <a:outerShdw blurRad="63500" dist="107763" dir="2700000">
              <a:srgbClr val="808080"/>
            </a:outerShdw>
          </a:effectLst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Font typeface="Arial Narrow"/>
              <a:buNone/>
            </a:pPr>
            <a:r>
              <a:rPr lang="en-US" sz="1600" b="0" i="0" u="none" strike="noStrike" cap="none">
                <a:solidFill>
                  <a:schemeClr val="lt2"/>
                </a:solidFill>
                <a:latin typeface="Arial Narrow"/>
                <a:ea typeface="Arial Narrow"/>
                <a:cs typeface="Arial Narrow"/>
                <a:sym typeface="Arial Narrow"/>
              </a:rPr>
              <a:t>Select a topic for study 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Font typeface="Arial Narrow"/>
              <a:buNone/>
            </a:pPr>
            <a:r>
              <a:rPr lang="en-US" sz="1600" b="1" i="0" u="none" strike="noStrike" cap="none">
                <a:solidFill>
                  <a:schemeClr val="lt2"/>
                </a:solidFill>
                <a:latin typeface="Arial Narrow"/>
                <a:ea typeface="Arial Narrow"/>
                <a:cs typeface="Arial Narrow"/>
                <a:sym typeface="Arial Narrow"/>
              </a:rPr>
              <a:t>(V2)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5" name="Google Shape;235;p14"/>
          <p:cNvSpPr/>
          <p:nvPr/>
        </p:nvSpPr>
        <p:spPr>
          <a:xfrm>
            <a:off x="2139950" y="1160462"/>
            <a:ext cx="287337" cy="288925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FF0000"/>
          </a:solidFill>
          <a:ln w="12700" cap="sq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6" name="Google Shape;236;p14"/>
          <p:cNvSpPr/>
          <p:nvPr/>
        </p:nvSpPr>
        <p:spPr>
          <a:xfrm>
            <a:off x="2590800" y="403225"/>
            <a:ext cx="1581150" cy="1349375"/>
          </a:xfrm>
          <a:custGeom>
            <a:avLst/>
            <a:gdLst/>
            <a:ahLst/>
            <a:cxnLst/>
            <a:rect l="l" t="t" r="r" b="b"/>
            <a:pathLst>
              <a:path w="21600" h="21600" extrusionOk="0">
                <a:moveTo>
                  <a:pt x="19790" y="3240"/>
                </a:moveTo>
                <a:cubicBezTo>
                  <a:pt x="10981" y="3240"/>
                  <a:pt x="9171" y="3240"/>
                  <a:pt x="9050" y="3086"/>
                </a:cubicBezTo>
                <a:cubicBezTo>
                  <a:pt x="9050" y="2931"/>
                  <a:pt x="8930" y="2777"/>
                  <a:pt x="8930" y="2469"/>
                </a:cubicBezTo>
                <a:cubicBezTo>
                  <a:pt x="8930" y="2160"/>
                  <a:pt x="8809" y="1851"/>
                  <a:pt x="8688" y="1389"/>
                </a:cubicBezTo>
                <a:cubicBezTo>
                  <a:pt x="8568" y="1080"/>
                  <a:pt x="8326" y="771"/>
                  <a:pt x="8085" y="463"/>
                </a:cubicBezTo>
                <a:cubicBezTo>
                  <a:pt x="7723" y="154"/>
                  <a:pt x="7361" y="0"/>
                  <a:pt x="7361" y="0"/>
                </a:cubicBezTo>
                <a:cubicBezTo>
                  <a:pt x="7361" y="0"/>
                  <a:pt x="2293" y="0"/>
                  <a:pt x="2051" y="154"/>
                </a:cubicBezTo>
                <a:cubicBezTo>
                  <a:pt x="1689" y="309"/>
                  <a:pt x="1448" y="463"/>
                  <a:pt x="1327" y="771"/>
                </a:cubicBezTo>
                <a:cubicBezTo>
                  <a:pt x="1207" y="1080"/>
                  <a:pt x="1086" y="1389"/>
                  <a:pt x="965" y="1697"/>
                </a:cubicBezTo>
                <a:cubicBezTo>
                  <a:pt x="845" y="2160"/>
                  <a:pt x="724" y="2314"/>
                  <a:pt x="724" y="2469"/>
                </a:cubicBezTo>
                <a:cubicBezTo>
                  <a:pt x="603" y="2623"/>
                  <a:pt x="603" y="2777"/>
                  <a:pt x="483" y="2931"/>
                </a:cubicBezTo>
                <a:cubicBezTo>
                  <a:pt x="483" y="3086"/>
                  <a:pt x="362" y="3240"/>
                  <a:pt x="241" y="3240"/>
                </a:cubicBezTo>
                <a:lnTo>
                  <a:pt x="0" y="3394"/>
                </a:lnTo>
                <a:lnTo>
                  <a:pt x="0" y="3703"/>
                </a:lnTo>
                <a:lnTo>
                  <a:pt x="0" y="10800"/>
                </a:lnTo>
                <a:lnTo>
                  <a:pt x="0" y="21600"/>
                </a:lnTo>
                <a:lnTo>
                  <a:pt x="10981" y="21600"/>
                </a:lnTo>
                <a:lnTo>
                  <a:pt x="21600" y="21600"/>
                </a:lnTo>
                <a:lnTo>
                  <a:pt x="21600" y="10800"/>
                </a:lnTo>
                <a:lnTo>
                  <a:pt x="21600" y="5246"/>
                </a:lnTo>
                <a:lnTo>
                  <a:pt x="21600" y="4783"/>
                </a:lnTo>
                <a:cubicBezTo>
                  <a:pt x="21479" y="4320"/>
                  <a:pt x="21359" y="4011"/>
                  <a:pt x="21117" y="3703"/>
                </a:cubicBezTo>
                <a:cubicBezTo>
                  <a:pt x="20876" y="3549"/>
                  <a:pt x="20514" y="3394"/>
                  <a:pt x="20152" y="3240"/>
                </a:cubicBezTo>
                <a:lnTo>
                  <a:pt x="19790" y="3240"/>
                </a:lnTo>
                <a:close/>
              </a:path>
            </a:pathLst>
          </a:custGeom>
          <a:solidFill>
            <a:srgbClr val="FFFFCC"/>
          </a:solidFill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  <a:effectLst>
            <a:outerShdw blurRad="63500" dist="107763" dir="2700000">
              <a:srgbClr val="808080"/>
            </a:outerShdw>
          </a:effectLst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00FF"/>
              </a:buClr>
              <a:buSzPts val="1600"/>
              <a:buFont typeface="Arial Narrow"/>
              <a:buNone/>
            </a:pPr>
            <a:r>
              <a:rPr lang="en-US" sz="1600" b="0" i="0" u="none" strike="noStrike" cap="none">
                <a:solidFill>
                  <a:srgbClr val="6600FF"/>
                </a:solidFill>
                <a:latin typeface="Arial Narrow"/>
                <a:ea typeface="Arial Narrow"/>
                <a:cs typeface="Arial Narrow"/>
                <a:sym typeface="Arial Narrow"/>
              </a:rPr>
              <a:t>Identify a tentative object of learning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C0000"/>
              </a:buClr>
              <a:buSzPts val="1600"/>
              <a:buFont typeface="Arial Narrow"/>
              <a:buNone/>
            </a:pPr>
            <a:r>
              <a:rPr lang="en-US" sz="1600" b="1" i="0" u="none" strike="noStrike" cap="none">
                <a:solidFill>
                  <a:srgbClr val="CC0000"/>
                </a:solidFill>
                <a:latin typeface="Arial Narrow"/>
                <a:ea typeface="Arial Narrow"/>
                <a:cs typeface="Arial Narrow"/>
                <a:sym typeface="Arial Narrow"/>
              </a:rPr>
              <a:t>(V2)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7" name="Google Shape;237;p14"/>
          <p:cNvSpPr/>
          <p:nvPr/>
        </p:nvSpPr>
        <p:spPr>
          <a:xfrm>
            <a:off x="4291012" y="1165225"/>
            <a:ext cx="287337" cy="288925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FF0000"/>
          </a:solidFill>
          <a:ln w="12700" cap="sq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8" name="Google Shape;238;p14"/>
          <p:cNvSpPr txBox="1"/>
          <p:nvPr/>
        </p:nvSpPr>
        <p:spPr>
          <a:xfrm>
            <a:off x="574675" y="1989137"/>
            <a:ext cx="6911975" cy="15700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Calibri"/>
              <a:buNone/>
            </a:pPr>
            <a:r>
              <a:rPr lang="en-US" sz="3200" b="1" i="0" u="sng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Prior knowledge</a:t>
            </a:r>
            <a:r>
              <a:rPr lang="en-US" sz="3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:</a:t>
            </a:r>
            <a:endParaRPr sz="3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-203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AutoNum type="arabicPeriod"/>
            </a:pPr>
            <a:r>
              <a:rPr lang="en-US" sz="3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Identification of and understand the  different forms of energy.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39" name="Google Shape;239;p14"/>
          <p:cNvPicPr preferRelativeResize="0"/>
          <p:nvPr/>
        </p:nvPicPr>
        <p:blipFill rotWithShape="1">
          <a:blip r:embed="rId3">
            <a:alphaModFix/>
          </a:blip>
          <a:srcRect l="-4841" b="-2927"/>
          <a:stretch/>
        </p:blipFill>
        <p:spPr>
          <a:xfrm>
            <a:off x="1712912" y="3640137"/>
            <a:ext cx="5559425" cy="321786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push dir="r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" name="Google Shape;244;p15"/>
          <p:cNvSpPr/>
          <p:nvPr/>
        </p:nvSpPr>
        <p:spPr>
          <a:xfrm>
            <a:off x="533400" y="457200"/>
            <a:ext cx="1524000" cy="1219200"/>
          </a:xfrm>
          <a:custGeom>
            <a:avLst/>
            <a:gdLst/>
            <a:ahLst/>
            <a:cxnLst/>
            <a:rect l="l" t="t" r="r" b="b"/>
            <a:pathLst>
              <a:path w="21600" h="21600" extrusionOk="0">
                <a:moveTo>
                  <a:pt x="19790" y="3240"/>
                </a:moveTo>
                <a:cubicBezTo>
                  <a:pt x="10981" y="3240"/>
                  <a:pt x="9171" y="3240"/>
                  <a:pt x="9050" y="3086"/>
                </a:cubicBezTo>
                <a:cubicBezTo>
                  <a:pt x="9050" y="2931"/>
                  <a:pt x="8930" y="2777"/>
                  <a:pt x="8930" y="2469"/>
                </a:cubicBezTo>
                <a:cubicBezTo>
                  <a:pt x="8930" y="2160"/>
                  <a:pt x="8809" y="1851"/>
                  <a:pt x="8688" y="1389"/>
                </a:cubicBezTo>
                <a:cubicBezTo>
                  <a:pt x="8568" y="1080"/>
                  <a:pt x="8326" y="771"/>
                  <a:pt x="8085" y="463"/>
                </a:cubicBezTo>
                <a:cubicBezTo>
                  <a:pt x="7723" y="154"/>
                  <a:pt x="7361" y="0"/>
                  <a:pt x="7361" y="0"/>
                </a:cubicBezTo>
                <a:cubicBezTo>
                  <a:pt x="7361" y="0"/>
                  <a:pt x="2293" y="0"/>
                  <a:pt x="2051" y="154"/>
                </a:cubicBezTo>
                <a:cubicBezTo>
                  <a:pt x="1689" y="309"/>
                  <a:pt x="1448" y="463"/>
                  <a:pt x="1327" y="771"/>
                </a:cubicBezTo>
                <a:cubicBezTo>
                  <a:pt x="1207" y="1080"/>
                  <a:pt x="1086" y="1389"/>
                  <a:pt x="965" y="1697"/>
                </a:cubicBezTo>
                <a:cubicBezTo>
                  <a:pt x="845" y="2160"/>
                  <a:pt x="724" y="2314"/>
                  <a:pt x="724" y="2469"/>
                </a:cubicBezTo>
                <a:cubicBezTo>
                  <a:pt x="603" y="2623"/>
                  <a:pt x="603" y="2777"/>
                  <a:pt x="483" y="2931"/>
                </a:cubicBezTo>
                <a:cubicBezTo>
                  <a:pt x="483" y="3086"/>
                  <a:pt x="362" y="3240"/>
                  <a:pt x="241" y="3240"/>
                </a:cubicBezTo>
                <a:lnTo>
                  <a:pt x="0" y="3394"/>
                </a:lnTo>
                <a:lnTo>
                  <a:pt x="0" y="3703"/>
                </a:lnTo>
                <a:lnTo>
                  <a:pt x="0" y="10800"/>
                </a:lnTo>
                <a:lnTo>
                  <a:pt x="0" y="21600"/>
                </a:lnTo>
                <a:lnTo>
                  <a:pt x="10981" y="21600"/>
                </a:lnTo>
                <a:lnTo>
                  <a:pt x="21600" y="21600"/>
                </a:lnTo>
                <a:lnTo>
                  <a:pt x="21600" y="10800"/>
                </a:lnTo>
                <a:lnTo>
                  <a:pt x="21600" y="5246"/>
                </a:lnTo>
                <a:lnTo>
                  <a:pt x="21600" y="4783"/>
                </a:lnTo>
                <a:cubicBezTo>
                  <a:pt x="21479" y="4320"/>
                  <a:pt x="21359" y="4011"/>
                  <a:pt x="21117" y="3703"/>
                </a:cubicBezTo>
                <a:cubicBezTo>
                  <a:pt x="20876" y="3549"/>
                  <a:pt x="20514" y="3394"/>
                  <a:pt x="20152" y="3240"/>
                </a:cubicBezTo>
                <a:lnTo>
                  <a:pt x="19790" y="3240"/>
                </a:lnTo>
                <a:close/>
              </a:path>
            </a:pathLst>
          </a:custGeom>
          <a:solidFill>
            <a:srgbClr val="FFFFCC"/>
          </a:solidFill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  <a:effectLst>
            <a:outerShdw blurRad="63500" dist="107763" dir="2700000">
              <a:srgbClr val="808080"/>
            </a:outerShdw>
          </a:effectLst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Font typeface="Arial Narrow"/>
              <a:buNone/>
            </a:pPr>
            <a:r>
              <a:rPr lang="en-US" sz="1600" b="0" i="0" u="none" strike="noStrike" cap="none">
                <a:solidFill>
                  <a:schemeClr val="lt2"/>
                </a:solidFill>
                <a:latin typeface="Arial Narrow"/>
                <a:ea typeface="Arial Narrow"/>
                <a:cs typeface="Arial Narrow"/>
                <a:sym typeface="Arial Narrow"/>
              </a:rPr>
              <a:t>Select a topic for study 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Font typeface="Arial Narrow"/>
              <a:buNone/>
            </a:pPr>
            <a:r>
              <a:rPr lang="en-US" sz="1600" b="1" i="0" u="none" strike="noStrike" cap="none">
                <a:solidFill>
                  <a:schemeClr val="lt2"/>
                </a:solidFill>
                <a:latin typeface="Arial Narrow"/>
                <a:ea typeface="Arial Narrow"/>
                <a:cs typeface="Arial Narrow"/>
                <a:sym typeface="Arial Narrow"/>
              </a:rPr>
              <a:t>(V2)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45" name="Google Shape;245;p15"/>
          <p:cNvSpPr/>
          <p:nvPr/>
        </p:nvSpPr>
        <p:spPr>
          <a:xfrm>
            <a:off x="2139950" y="1160462"/>
            <a:ext cx="287337" cy="288925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FF0000"/>
          </a:solidFill>
          <a:ln w="12700" cap="sq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46" name="Google Shape;246;p15"/>
          <p:cNvSpPr/>
          <p:nvPr/>
        </p:nvSpPr>
        <p:spPr>
          <a:xfrm>
            <a:off x="2590800" y="403225"/>
            <a:ext cx="1581150" cy="1349375"/>
          </a:xfrm>
          <a:custGeom>
            <a:avLst/>
            <a:gdLst/>
            <a:ahLst/>
            <a:cxnLst/>
            <a:rect l="l" t="t" r="r" b="b"/>
            <a:pathLst>
              <a:path w="21600" h="21600" extrusionOk="0">
                <a:moveTo>
                  <a:pt x="19790" y="3240"/>
                </a:moveTo>
                <a:cubicBezTo>
                  <a:pt x="10981" y="3240"/>
                  <a:pt x="9171" y="3240"/>
                  <a:pt x="9050" y="3086"/>
                </a:cubicBezTo>
                <a:cubicBezTo>
                  <a:pt x="9050" y="2931"/>
                  <a:pt x="8930" y="2777"/>
                  <a:pt x="8930" y="2469"/>
                </a:cubicBezTo>
                <a:cubicBezTo>
                  <a:pt x="8930" y="2160"/>
                  <a:pt x="8809" y="1851"/>
                  <a:pt x="8688" y="1389"/>
                </a:cubicBezTo>
                <a:cubicBezTo>
                  <a:pt x="8568" y="1080"/>
                  <a:pt x="8326" y="771"/>
                  <a:pt x="8085" y="463"/>
                </a:cubicBezTo>
                <a:cubicBezTo>
                  <a:pt x="7723" y="154"/>
                  <a:pt x="7361" y="0"/>
                  <a:pt x="7361" y="0"/>
                </a:cubicBezTo>
                <a:cubicBezTo>
                  <a:pt x="7361" y="0"/>
                  <a:pt x="2293" y="0"/>
                  <a:pt x="2051" y="154"/>
                </a:cubicBezTo>
                <a:cubicBezTo>
                  <a:pt x="1689" y="309"/>
                  <a:pt x="1448" y="463"/>
                  <a:pt x="1327" y="771"/>
                </a:cubicBezTo>
                <a:cubicBezTo>
                  <a:pt x="1207" y="1080"/>
                  <a:pt x="1086" y="1389"/>
                  <a:pt x="965" y="1697"/>
                </a:cubicBezTo>
                <a:cubicBezTo>
                  <a:pt x="845" y="2160"/>
                  <a:pt x="724" y="2314"/>
                  <a:pt x="724" y="2469"/>
                </a:cubicBezTo>
                <a:cubicBezTo>
                  <a:pt x="603" y="2623"/>
                  <a:pt x="603" y="2777"/>
                  <a:pt x="483" y="2931"/>
                </a:cubicBezTo>
                <a:cubicBezTo>
                  <a:pt x="483" y="3086"/>
                  <a:pt x="362" y="3240"/>
                  <a:pt x="241" y="3240"/>
                </a:cubicBezTo>
                <a:lnTo>
                  <a:pt x="0" y="3394"/>
                </a:lnTo>
                <a:lnTo>
                  <a:pt x="0" y="3703"/>
                </a:lnTo>
                <a:lnTo>
                  <a:pt x="0" y="10800"/>
                </a:lnTo>
                <a:lnTo>
                  <a:pt x="0" y="21600"/>
                </a:lnTo>
                <a:lnTo>
                  <a:pt x="10981" y="21600"/>
                </a:lnTo>
                <a:lnTo>
                  <a:pt x="21600" y="21600"/>
                </a:lnTo>
                <a:lnTo>
                  <a:pt x="21600" y="10800"/>
                </a:lnTo>
                <a:lnTo>
                  <a:pt x="21600" y="5246"/>
                </a:lnTo>
                <a:lnTo>
                  <a:pt x="21600" y="4783"/>
                </a:lnTo>
                <a:cubicBezTo>
                  <a:pt x="21479" y="4320"/>
                  <a:pt x="21359" y="4011"/>
                  <a:pt x="21117" y="3703"/>
                </a:cubicBezTo>
                <a:cubicBezTo>
                  <a:pt x="20876" y="3549"/>
                  <a:pt x="20514" y="3394"/>
                  <a:pt x="20152" y="3240"/>
                </a:cubicBezTo>
                <a:lnTo>
                  <a:pt x="19790" y="3240"/>
                </a:lnTo>
                <a:close/>
              </a:path>
            </a:pathLst>
          </a:custGeom>
          <a:solidFill>
            <a:srgbClr val="FFFFCC"/>
          </a:solidFill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  <a:effectLst>
            <a:outerShdw blurRad="63500" dist="107763" dir="2700000">
              <a:srgbClr val="808080"/>
            </a:outerShdw>
          </a:effectLst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00FF"/>
              </a:buClr>
              <a:buSzPts val="1600"/>
              <a:buFont typeface="Arial Narrow"/>
              <a:buNone/>
            </a:pPr>
            <a:r>
              <a:rPr lang="en-US" sz="1600" b="0" i="0" u="none" strike="noStrike" cap="none">
                <a:solidFill>
                  <a:srgbClr val="6600FF"/>
                </a:solidFill>
                <a:latin typeface="Arial Narrow"/>
                <a:ea typeface="Arial Narrow"/>
                <a:cs typeface="Arial Narrow"/>
                <a:sym typeface="Arial Narrow"/>
              </a:rPr>
              <a:t>Identify a tentative object of learning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C0000"/>
              </a:buClr>
              <a:buSzPts val="1600"/>
              <a:buFont typeface="Arial Narrow"/>
              <a:buNone/>
            </a:pPr>
            <a:r>
              <a:rPr lang="en-US" sz="1600" b="1" i="0" u="none" strike="noStrike" cap="none">
                <a:solidFill>
                  <a:srgbClr val="CC0000"/>
                </a:solidFill>
                <a:latin typeface="Arial Narrow"/>
                <a:ea typeface="Arial Narrow"/>
                <a:cs typeface="Arial Narrow"/>
                <a:sym typeface="Arial Narrow"/>
              </a:rPr>
              <a:t>(V2)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47" name="Google Shape;247;p15"/>
          <p:cNvSpPr/>
          <p:nvPr/>
        </p:nvSpPr>
        <p:spPr>
          <a:xfrm>
            <a:off x="4291012" y="1165225"/>
            <a:ext cx="287337" cy="288925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FF0000"/>
          </a:solidFill>
          <a:ln w="12700" cap="sq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48" name="Google Shape;248;p15"/>
          <p:cNvSpPr txBox="1"/>
          <p:nvPr/>
        </p:nvSpPr>
        <p:spPr>
          <a:xfrm>
            <a:off x="258762" y="1844675"/>
            <a:ext cx="8064500" cy="1200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Calibri"/>
              <a:buNone/>
            </a:pPr>
            <a:r>
              <a:rPr lang="en-US" sz="2400" b="1" i="0" u="sng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Learning difficulties of students</a:t>
            </a:r>
            <a:r>
              <a:rPr lang="en-US"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:</a:t>
            </a:r>
            <a:endParaRPr sz="24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-152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AutoNum type="arabicPeriod"/>
            </a:pPr>
            <a:r>
              <a:rPr lang="en-US"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Mixed up the concept of identification of Chemical energy vs Electrical energy in a battery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49" name="Google Shape;249;p15" descr="Diagram&#10;&#10;Description automatically generated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58762" y="3398837"/>
            <a:ext cx="5194300" cy="3111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50" name="Google Shape;250;p15" descr="Diagram&#10;&#10;Description automatically generated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5508625" y="2997200"/>
            <a:ext cx="3352800" cy="364013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push dir="r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5" name="Google Shape;255;p16"/>
          <p:cNvSpPr/>
          <p:nvPr/>
        </p:nvSpPr>
        <p:spPr>
          <a:xfrm>
            <a:off x="533400" y="457200"/>
            <a:ext cx="1524000" cy="1219200"/>
          </a:xfrm>
          <a:custGeom>
            <a:avLst/>
            <a:gdLst/>
            <a:ahLst/>
            <a:cxnLst/>
            <a:rect l="l" t="t" r="r" b="b"/>
            <a:pathLst>
              <a:path w="21600" h="21600" extrusionOk="0">
                <a:moveTo>
                  <a:pt x="19790" y="3240"/>
                </a:moveTo>
                <a:cubicBezTo>
                  <a:pt x="10981" y="3240"/>
                  <a:pt x="9171" y="3240"/>
                  <a:pt x="9050" y="3086"/>
                </a:cubicBezTo>
                <a:cubicBezTo>
                  <a:pt x="9050" y="2931"/>
                  <a:pt x="8930" y="2777"/>
                  <a:pt x="8930" y="2469"/>
                </a:cubicBezTo>
                <a:cubicBezTo>
                  <a:pt x="8930" y="2160"/>
                  <a:pt x="8809" y="1851"/>
                  <a:pt x="8688" y="1389"/>
                </a:cubicBezTo>
                <a:cubicBezTo>
                  <a:pt x="8568" y="1080"/>
                  <a:pt x="8326" y="771"/>
                  <a:pt x="8085" y="463"/>
                </a:cubicBezTo>
                <a:cubicBezTo>
                  <a:pt x="7723" y="154"/>
                  <a:pt x="7361" y="0"/>
                  <a:pt x="7361" y="0"/>
                </a:cubicBezTo>
                <a:cubicBezTo>
                  <a:pt x="7361" y="0"/>
                  <a:pt x="2293" y="0"/>
                  <a:pt x="2051" y="154"/>
                </a:cubicBezTo>
                <a:cubicBezTo>
                  <a:pt x="1689" y="309"/>
                  <a:pt x="1448" y="463"/>
                  <a:pt x="1327" y="771"/>
                </a:cubicBezTo>
                <a:cubicBezTo>
                  <a:pt x="1207" y="1080"/>
                  <a:pt x="1086" y="1389"/>
                  <a:pt x="965" y="1697"/>
                </a:cubicBezTo>
                <a:cubicBezTo>
                  <a:pt x="845" y="2160"/>
                  <a:pt x="724" y="2314"/>
                  <a:pt x="724" y="2469"/>
                </a:cubicBezTo>
                <a:cubicBezTo>
                  <a:pt x="603" y="2623"/>
                  <a:pt x="603" y="2777"/>
                  <a:pt x="483" y="2931"/>
                </a:cubicBezTo>
                <a:cubicBezTo>
                  <a:pt x="483" y="3086"/>
                  <a:pt x="362" y="3240"/>
                  <a:pt x="241" y="3240"/>
                </a:cubicBezTo>
                <a:lnTo>
                  <a:pt x="0" y="3394"/>
                </a:lnTo>
                <a:lnTo>
                  <a:pt x="0" y="3703"/>
                </a:lnTo>
                <a:lnTo>
                  <a:pt x="0" y="10800"/>
                </a:lnTo>
                <a:lnTo>
                  <a:pt x="0" y="21600"/>
                </a:lnTo>
                <a:lnTo>
                  <a:pt x="10981" y="21600"/>
                </a:lnTo>
                <a:lnTo>
                  <a:pt x="21600" y="21600"/>
                </a:lnTo>
                <a:lnTo>
                  <a:pt x="21600" y="10800"/>
                </a:lnTo>
                <a:lnTo>
                  <a:pt x="21600" y="5246"/>
                </a:lnTo>
                <a:lnTo>
                  <a:pt x="21600" y="4783"/>
                </a:lnTo>
                <a:cubicBezTo>
                  <a:pt x="21479" y="4320"/>
                  <a:pt x="21359" y="4011"/>
                  <a:pt x="21117" y="3703"/>
                </a:cubicBezTo>
                <a:cubicBezTo>
                  <a:pt x="20876" y="3549"/>
                  <a:pt x="20514" y="3394"/>
                  <a:pt x="20152" y="3240"/>
                </a:cubicBezTo>
                <a:lnTo>
                  <a:pt x="19790" y="3240"/>
                </a:lnTo>
                <a:close/>
              </a:path>
            </a:pathLst>
          </a:custGeom>
          <a:solidFill>
            <a:srgbClr val="FFFFCC"/>
          </a:solidFill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  <a:effectLst>
            <a:outerShdw blurRad="63500" dist="107763" dir="2700000">
              <a:srgbClr val="808080"/>
            </a:outerShdw>
          </a:effectLst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Font typeface="Arial Narrow"/>
              <a:buNone/>
            </a:pPr>
            <a:r>
              <a:rPr lang="en-US" sz="1600" b="0" i="0" u="none" strike="noStrike" cap="none">
                <a:solidFill>
                  <a:schemeClr val="lt2"/>
                </a:solidFill>
                <a:latin typeface="Arial Narrow"/>
                <a:ea typeface="Arial Narrow"/>
                <a:cs typeface="Arial Narrow"/>
                <a:sym typeface="Arial Narrow"/>
              </a:rPr>
              <a:t>Select a topic for study 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Font typeface="Arial Narrow"/>
              <a:buNone/>
            </a:pPr>
            <a:r>
              <a:rPr lang="en-US" sz="1600" b="1" i="0" u="none" strike="noStrike" cap="none">
                <a:solidFill>
                  <a:schemeClr val="lt2"/>
                </a:solidFill>
                <a:latin typeface="Arial Narrow"/>
                <a:ea typeface="Arial Narrow"/>
                <a:cs typeface="Arial Narrow"/>
                <a:sym typeface="Arial Narrow"/>
              </a:rPr>
              <a:t>(V2)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6" name="Google Shape;256;p16"/>
          <p:cNvSpPr/>
          <p:nvPr/>
        </p:nvSpPr>
        <p:spPr>
          <a:xfrm>
            <a:off x="2139950" y="1160462"/>
            <a:ext cx="287337" cy="288925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FF0000"/>
          </a:solidFill>
          <a:ln w="12700" cap="sq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7" name="Google Shape;257;p16"/>
          <p:cNvSpPr/>
          <p:nvPr/>
        </p:nvSpPr>
        <p:spPr>
          <a:xfrm>
            <a:off x="2590800" y="403225"/>
            <a:ext cx="1581150" cy="1349375"/>
          </a:xfrm>
          <a:custGeom>
            <a:avLst/>
            <a:gdLst/>
            <a:ahLst/>
            <a:cxnLst/>
            <a:rect l="l" t="t" r="r" b="b"/>
            <a:pathLst>
              <a:path w="21600" h="21600" extrusionOk="0">
                <a:moveTo>
                  <a:pt x="19790" y="3240"/>
                </a:moveTo>
                <a:cubicBezTo>
                  <a:pt x="10981" y="3240"/>
                  <a:pt x="9171" y="3240"/>
                  <a:pt x="9050" y="3086"/>
                </a:cubicBezTo>
                <a:cubicBezTo>
                  <a:pt x="9050" y="2931"/>
                  <a:pt x="8930" y="2777"/>
                  <a:pt x="8930" y="2469"/>
                </a:cubicBezTo>
                <a:cubicBezTo>
                  <a:pt x="8930" y="2160"/>
                  <a:pt x="8809" y="1851"/>
                  <a:pt x="8688" y="1389"/>
                </a:cubicBezTo>
                <a:cubicBezTo>
                  <a:pt x="8568" y="1080"/>
                  <a:pt x="8326" y="771"/>
                  <a:pt x="8085" y="463"/>
                </a:cubicBezTo>
                <a:cubicBezTo>
                  <a:pt x="7723" y="154"/>
                  <a:pt x="7361" y="0"/>
                  <a:pt x="7361" y="0"/>
                </a:cubicBezTo>
                <a:cubicBezTo>
                  <a:pt x="7361" y="0"/>
                  <a:pt x="2293" y="0"/>
                  <a:pt x="2051" y="154"/>
                </a:cubicBezTo>
                <a:cubicBezTo>
                  <a:pt x="1689" y="309"/>
                  <a:pt x="1448" y="463"/>
                  <a:pt x="1327" y="771"/>
                </a:cubicBezTo>
                <a:cubicBezTo>
                  <a:pt x="1207" y="1080"/>
                  <a:pt x="1086" y="1389"/>
                  <a:pt x="965" y="1697"/>
                </a:cubicBezTo>
                <a:cubicBezTo>
                  <a:pt x="845" y="2160"/>
                  <a:pt x="724" y="2314"/>
                  <a:pt x="724" y="2469"/>
                </a:cubicBezTo>
                <a:cubicBezTo>
                  <a:pt x="603" y="2623"/>
                  <a:pt x="603" y="2777"/>
                  <a:pt x="483" y="2931"/>
                </a:cubicBezTo>
                <a:cubicBezTo>
                  <a:pt x="483" y="3086"/>
                  <a:pt x="362" y="3240"/>
                  <a:pt x="241" y="3240"/>
                </a:cubicBezTo>
                <a:lnTo>
                  <a:pt x="0" y="3394"/>
                </a:lnTo>
                <a:lnTo>
                  <a:pt x="0" y="3703"/>
                </a:lnTo>
                <a:lnTo>
                  <a:pt x="0" y="10800"/>
                </a:lnTo>
                <a:lnTo>
                  <a:pt x="0" y="21600"/>
                </a:lnTo>
                <a:lnTo>
                  <a:pt x="10981" y="21600"/>
                </a:lnTo>
                <a:lnTo>
                  <a:pt x="21600" y="21600"/>
                </a:lnTo>
                <a:lnTo>
                  <a:pt x="21600" y="10800"/>
                </a:lnTo>
                <a:lnTo>
                  <a:pt x="21600" y="5246"/>
                </a:lnTo>
                <a:lnTo>
                  <a:pt x="21600" y="4783"/>
                </a:lnTo>
                <a:cubicBezTo>
                  <a:pt x="21479" y="4320"/>
                  <a:pt x="21359" y="4011"/>
                  <a:pt x="21117" y="3703"/>
                </a:cubicBezTo>
                <a:cubicBezTo>
                  <a:pt x="20876" y="3549"/>
                  <a:pt x="20514" y="3394"/>
                  <a:pt x="20152" y="3240"/>
                </a:cubicBezTo>
                <a:lnTo>
                  <a:pt x="19790" y="3240"/>
                </a:lnTo>
                <a:close/>
              </a:path>
            </a:pathLst>
          </a:custGeom>
          <a:solidFill>
            <a:srgbClr val="FFFFCC"/>
          </a:solidFill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  <a:effectLst>
            <a:outerShdw blurRad="63500" dist="107763" dir="2700000">
              <a:srgbClr val="808080"/>
            </a:outerShdw>
          </a:effectLst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00FF"/>
              </a:buClr>
              <a:buSzPts val="1600"/>
              <a:buFont typeface="Arial Narrow"/>
              <a:buNone/>
            </a:pPr>
            <a:r>
              <a:rPr lang="en-US" sz="1600" b="0" i="0" u="none" strike="noStrike" cap="none">
                <a:solidFill>
                  <a:srgbClr val="6600FF"/>
                </a:solidFill>
                <a:latin typeface="Arial Narrow"/>
                <a:ea typeface="Arial Narrow"/>
                <a:cs typeface="Arial Narrow"/>
                <a:sym typeface="Arial Narrow"/>
              </a:rPr>
              <a:t>Identify a tentative object of learning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C0000"/>
              </a:buClr>
              <a:buSzPts val="1600"/>
              <a:buFont typeface="Arial Narrow"/>
              <a:buNone/>
            </a:pPr>
            <a:r>
              <a:rPr lang="en-US" sz="1600" b="1" i="0" u="none" strike="noStrike" cap="none">
                <a:solidFill>
                  <a:srgbClr val="CC0000"/>
                </a:solidFill>
                <a:latin typeface="Arial Narrow"/>
                <a:ea typeface="Arial Narrow"/>
                <a:cs typeface="Arial Narrow"/>
                <a:sym typeface="Arial Narrow"/>
              </a:rPr>
              <a:t>(V2)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8" name="Google Shape;258;p16"/>
          <p:cNvSpPr/>
          <p:nvPr/>
        </p:nvSpPr>
        <p:spPr>
          <a:xfrm>
            <a:off x="4291012" y="1165225"/>
            <a:ext cx="287337" cy="288925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FF0000"/>
          </a:solidFill>
          <a:ln w="12700" cap="sq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9" name="Google Shape;259;p16"/>
          <p:cNvSpPr txBox="1"/>
          <p:nvPr/>
        </p:nvSpPr>
        <p:spPr>
          <a:xfrm>
            <a:off x="258762" y="1844675"/>
            <a:ext cx="8064500" cy="15700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Calibri"/>
              <a:buNone/>
            </a:pPr>
            <a:r>
              <a:rPr lang="en-US" sz="2400" b="1" i="0" u="sng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Learning difficulties of students</a:t>
            </a:r>
            <a:r>
              <a:rPr lang="en-US"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: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-152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AutoNum type="arabicPeriod"/>
            </a:pPr>
            <a:r>
              <a:rPr lang="en-US"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Unable to identify the input energy [e.g.(a) walking up in a staircase (kinetic energy vs chemical energy), (b) a wind up toy car can move (kinetic energy vs potential energy)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60" name="Google Shape;260;p1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46050" y="3402012"/>
            <a:ext cx="2841625" cy="16827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61" name="Google Shape;261;p16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300787" y="319087"/>
            <a:ext cx="1695450" cy="16827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62" name="Google Shape;262;p16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6661150" y="3105150"/>
            <a:ext cx="2376487" cy="2116137"/>
          </a:xfrm>
          <a:prstGeom prst="rect">
            <a:avLst/>
          </a:prstGeom>
          <a:noFill/>
          <a:ln>
            <a:noFill/>
          </a:ln>
        </p:spPr>
      </p:pic>
      <p:pic>
        <p:nvPicPr>
          <p:cNvPr id="263" name="Google Shape;263;p16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4684712" y="5024437"/>
            <a:ext cx="2674937" cy="1827212"/>
          </a:xfrm>
          <a:prstGeom prst="rect">
            <a:avLst/>
          </a:prstGeom>
          <a:noFill/>
          <a:ln>
            <a:noFill/>
          </a:ln>
        </p:spPr>
      </p:pic>
      <p:pic>
        <p:nvPicPr>
          <p:cNvPr id="264" name="Google Shape;264;p16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3473450" y="3597275"/>
            <a:ext cx="1922462" cy="17748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push dir="r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9" name="Google Shape;269;p17"/>
          <p:cNvSpPr/>
          <p:nvPr/>
        </p:nvSpPr>
        <p:spPr>
          <a:xfrm>
            <a:off x="533400" y="457200"/>
            <a:ext cx="1524000" cy="1219200"/>
          </a:xfrm>
          <a:custGeom>
            <a:avLst/>
            <a:gdLst/>
            <a:ahLst/>
            <a:cxnLst/>
            <a:rect l="l" t="t" r="r" b="b"/>
            <a:pathLst>
              <a:path w="21600" h="21600" extrusionOk="0">
                <a:moveTo>
                  <a:pt x="19790" y="3240"/>
                </a:moveTo>
                <a:cubicBezTo>
                  <a:pt x="10981" y="3240"/>
                  <a:pt x="9171" y="3240"/>
                  <a:pt x="9050" y="3086"/>
                </a:cubicBezTo>
                <a:cubicBezTo>
                  <a:pt x="9050" y="2931"/>
                  <a:pt x="8930" y="2777"/>
                  <a:pt x="8930" y="2469"/>
                </a:cubicBezTo>
                <a:cubicBezTo>
                  <a:pt x="8930" y="2160"/>
                  <a:pt x="8809" y="1851"/>
                  <a:pt x="8688" y="1389"/>
                </a:cubicBezTo>
                <a:cubicBezTo>
                  <a:pt x="8568" y="1080"/>
                  <a:pt x="8326" y="771"/>
                  <a:pt x="8085" y="463"/>
                </a:cubicBezTo>
                <a:cubicBezTo>
                  <a:pt x="7723" y="154"/>
                  <a:pt x="7361" y="0"/>
                  <a:pt x="7361" y="0"/>
                </a:cubicBezTo>
                <a:cubicBezTo>
                  <a:pt x="7361" y="0"/>
                  <a:pt x="2293" y="0"/>
                  <a:pt x="2051" y="154"/>
                </a:cubicBezTo>
                <a:cubicBezTo>
                  <a:pt x="1689" y="309"/>
                  <a:pt x="1448" y="463"/>
                  <a:pt x="1327" y="771"/>
                </a:cubicBezTo>
                <a:cubicBezTo>
                  <a:pt x="1207" y="1080"/>
                  <a:pt x="1086" y="1389"/>
                  <a:pt x="965" y="1697"/>
                </a:cubicBezTo>
                <a:cubicBezTo>
                  <a:pt x="845" y="2160"/>
                  <a:pt x="724" y="2314"/>
                  <a:pt x="724" y="2469"/>
                </a:cubicBezTo>
                <a:cubicBezTo>
                  <a:pt x="603" y="2623"/>
                  <a:pt x="603" y="2777"/>
                  <a:pt x="483" y="2931"/>
                </a:cubicBezTo>
                <a:cubicBezTo>
                  <a:pt x="483" y="3086"/>
                  <a:pt x="362" y="3240"/>
                  <a:pt x="241" y="3240"/>
                </a:cubicBezTo>
                <a:lnTo>
                  <a:pt x="0" y="3394"/>
                </a:lnTo>
                <a:lnTo>
                  <a:pt x="0" y="3703"/>
                </a:lnTo>
                <a:lnTo>
                  <a:pt x="0" y="10800"/>
                </a:lnTo>
                <a:lnTo>
                  <a:pt x="0" y="21600"/>
                </a:lnTo>
                <a:lnTo>
                  <a:pt x="10981" y="21600"/>
                </a:lnTo>
                <a:lnTo>
                  <a:pt x="21600" y="21600"/>
                </a:lnTo>
                <a:lnTo>
                  <a:pt x="21600" y="10800"/>
                </a:lnTo>
                <a:lnTo>
                  <a:pt x="21600" y="5246"/>
                </a:lnTo>
                <a:lnTo>
                  <a:pt x="21600" y="4783"/>
                </a:lnTo>
                <a:cubicBezTo>
                  <a:pt x="21479" y="4320"/>
                  <a:pt x="21359" y="4011"/>
                  <a:pt x="21117" y="3703"/>
                </a:cubicBezTo>
                <a:cubicBezTo>
                  <a:pt x="20876" y="3549"/>
                  <a:pt x="20514" y="3394"/>
                  <a:pt x="20152" y="3240"/>
                </a:cubicBezTo>
                <a:lnTo>
                  <a:pt x="19790" y="3240"/>
                </a:lnTo>
                <a:close/>
              </a:path>
            </a:pathLst>
          </a:custGeom>
          <a:solidFill>
            <a:srgbClr val="FFFFCC"/>
          </a:solidFill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  <a:effectLst>
            <a:outerShdw blurRad="63500" dist="107763" dir="2700000">
              <a:srgbClr val="808080"/>
            </a:outerShdw>
          </a:effectLst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Font typeface="Arial Narrow"/>
              <a:buNone/>
            </a:pPr>
            <a:r>
              <a:rPr lang="en-US" sz="1600" b="0" i="0" u="none" strike="noStrike" cap="none">
                <a:solidFill>
                  <a:schemeClr val="lt2"/>
                </a:solidFill>
                <a:latin typeface="Arial Narrow"/>
                <a:ea typeface="Arial Narrow"/>
                <a:cs typeface="Arial Narrow"/>
                <a:sym typeface="Arial Narrow"/>
              </a:rPr>
              <a:t>Select a topic for study 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Font typeface="Arial Narrow"/>
              <a:buNone/>
            </a:pPr>
            <a:r>
              <a:rPr lang="en-US" sz="1600" b="1" i="0" u="none" strike="noStrike" cap="none">
                <a:solidFill>
                  <a:schemeClr val="lt2"/>
                </a:solidFill>
                <a:latin typeface="Arial Narrow"/>
                <a:ea typeface="Arial Narrow"/>
                <a:cs typeface="Arial Narrow"/>
                <a:sym typeface="Arial Narrow"/>
              </a:rPr>
              <a:t>(V2)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0" name="Google Shape;270;p17"/>
          <p:cNvSpPr/>
          <p:nvPr/>
        </p:nvSpPr>
        <p:spPr>
          <a:xfrm>
            <a:off x="2139950" y="1160462"/>
            <a:ext cx="287337" cy="288925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FF0000"/>
          </a:solidFill>
          <a:ln w="12700" cap="sq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1" name="Google Shape;271;p17"/>
          <p:cNvSpPr/>
          <p:nvPr/>
        </p:nvSpPr>
        <p:spPr>
          <a:xfrm>
            <a:off x="2590800" y="403225"/>
            <a:ext cx="1581150" cy="1349375"/>
          </a:xfrm>
          <a:custGeom>
            <a:avLst/>
            <a:gdLst/>
            <a:ahLst/>
            <a:cxnLst/>
            <a:rect l="l" t="t" r="r" b="b"/>
            <a:pathLst>
              <a:path w="21600" h="21600" extrusionOk="0">
                <a:moveTo>
                  <a:pt x="19790" y="3240"/>
                </a:moveTo>
                <a:cubicBezTo>
                  <a:pt x="10981" y="3240"/>
                  <a:pt x="9171" y="3240"/>
                  <a:pt x="9050" y="3086"/>
                </a:cubicBezTo>
                <a:cubicBezTo>
                  <a:pt x="9050" y="2931"/>
                  <a:pt x="8930" y="2777"/>
                  <a:pt x="8930" y="2469"/>
                </a:cubicBezTo>
                <a:cubicBezTo>
                  <a:pt x="8930" y="2160"/>
                  <a:pt x="8809" y="1851"/>
                  <a:pt x="8688" y="1389"/>
                </a:cubicBezTo>
                <a:cubicBezTo>
                  <a:pt x="8568" y="1080"/>
                  <a:pt x="8326" y="771"/>
                  <a:pt x="8085" y="463"/>
                </a:cubicBezTo>
                <a:cubicBezTo>
                  <a:pt x="7723" y="154"/>
                  <a:pt x="7361" y="0"/>
                  <a:pt x="7361" y="0"/>
                </a:cubicBezTo>
                <a:cubicBezTo>
                  <a:pt x="7361" y="0"/>
                  <a:pt x="2293" y="0"/>
                  <a:pt x="2051" y="154"/>
                </a:cubicBezTo>
                <a:cubicBezTo>
                  <a:pt x="1689" y="309"/>
                  <a:pt x="1448" y="463"/>
                  <a:pt x="1327" y="771"/>
                </a:cubicBezTo>
                <a:cubicBezTo>
                  <a:pt x="1207" y="1080"/>
                  <a:pt x="1086" y="1389"/>
                  <a:pt x="965" y="1697"/>
                </a:cubicBezTo>
                <a:cubicBezTo>
                  <a:pt x="845" y="2160"/>
                  <a:pt x="724" y="2314"/>
                  <a:pt x="724" y="2469"/>
                </a:cubicBezTo>
                <a:cubicBezTo>
                  <a:pt x="603" y="2623"/>
                  <a:pt x="603" y="2777"/>
                  <a:pt x="483" y="2931"/>
                </a:cubicBezTo>
                <a:cubicBezTo>
                  <a:pt x="483" y="3086"/>
                  <a:pt x="362" y="3240"/>
                  <a:pt x="241" y="3240"/>
                </a:cubicBezTo>
                <a:lnTo>
                  <a:pt x="0" y="3394"/>
                </a:lnTo>
                <a:lnTo>
                  <a:pt x="0" y="3703"/>
                </a:lnTo>
                <a:lnTo>
                  <a:pt x="0" y="10800"/>
                </a:lnTo>
                <a:lnTo>
                  <a:pt x="0" y="21600"/>
                </a:lnTo>
                <a:lnTo>
                  <a:pt x="10981" y="21600"/>
                </a:lnTo>
                <a:lnTo>
                  <a:pt x="21600" y="21600"/>
                </a:lnTo>
                <a:lnTo>
                  <a:pt x="21600" y="10800"/>
                </a:lnTo>
                <a:lnTo>
                  <a:pt x="21600" y="5246"/>
                </a:lnTo>
                <a:lnTo>
                  <a:pt x="21600" y="4783"/>
                </a:lnTo>
                <a:cubicBezTo>
                  <a:pt x="21479" y="4320"/>
                  <a:pt x="21359" y="4011"/>
                  <a:pt x="21117" y="3703"/>
                </a:cubicBezTo>
                <a:cubicBezTo>
                  <a:pt x="20876" y="3549"/>
                  <a:pt x="20514" y="3394"/>
                  <a:pt x="20152" y="3240"/>
                </a:cubicBezTo>
                <a:lnTo>
                  <a:pt x="19790" y="3240"/>
                </a:lnTo>
                <a:close/>
              </a:path>
            </a:pathLst>
          </a:custGeom>
          <a:solidFill>
            <a:srgbClr val="FFFFCC"/>
          </a:solidFill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  <a:effectLst>
            <a:outerShdw blurRad="63500" dist="107763" dir="2700000">
              <a:srgbClr val="808080"/>
            </a:outerShdw>
          </a:effectLst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00FF"/>
              </a:buClr>
              <a:buSzPts val="1600"/>
              <a:buFont typeface="Arial Narrow"/>
              <a:buNone/>
            </a:pPr>
            <a:r>
              <a:rPr lang="en-US" sz="1600" b="0" i="0" u="none" strike="noStrike" cap="none">
                <a:solidFill>
                  <a:srgbClr val="6600FF"/>
                </a:solidFill>
                <a:latin typeface="Arial Narrow"/>
                <a:ea typeface="Arial Narrow"/>
                <a:cs typeface="Arial Narrow"/>
                <a:sym typeface="Arial Narrow"/>
              </a:rPr>
              <a:t>Identify a tentative object of learning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C0000"/>
              </a:buClr>
              <a:buSzPts val="1600"/>
              <a:buFont typeface="Arial Narrow"/>
              <a:buNone/>
            </a:pPr>
            <a:r>
              <a:rPr lang="en-US" sz="1600" b="1" i="0" u="none" strike="noStrike" cap="none">
                <a:solidFill>
                  <a:srgbClr val="CC0000"/>
                </a:solidFill>
                <a:latin typeface="Arial Narrow"/>
                <a:ea typeface="Arial Narrow"/>
                <a:cs typeface="Arial Narrow"/>
                <a:sym typeface="Arial Narrow"/>
              </a:rPr>
              <a:t>(V2)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2" name="Google Shape;272;p17"/>
          <p:cNvSpPr/>
          <p:nvPr/>
        </p:nvSpPr>
        <p:spPr>
          <a:xfrm>
            <a:off x="4291012" y="1165225"/>
            <a:ext cx="287337" cy="288925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FF0000"/>
          </a:solidFill>
          <a:ln w="12700" cap="sq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3" name="Google Shape;273;p17"/>
          <p:cNvSpPr txBox="1"/>
          <p:nvPr/>
        </p:nvSpPr>
        <p:spPr>
          <a:xfrm>
            <a:off x="258762" y="1844675"/>
            <a:ext cx="8064500" cy="1200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Calibri"/>
              <a:buNone/>
            </a:pPr>
            <a:r>
              <a:rPr lang="en-US" sz="2400" b="1" i="0" u="sng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Learning difficulties of students</a:t>
            </a:r>
            <a:r>
              <a:rPr lang="en-US"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:</a:t>
            </a:r>
            <a:endParaRPr sz="24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Calibri"/>
              <a:buNone/>
            </a:pPr>
            <a:r>
              <a:rPr lang="en-US"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3.Unable to identify all the output energy (a running fuel engine🡪  kinetic energy + thermal energy + sound energy)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74" name="Google Shape;274;p1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69862" y="3435350"/>
            <a:ext cx="4121150" cy="25209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75" name="Google Shape;275;p17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4749800" y="3416300"/>
            <a:ext cx="4313237" cy="24701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push dir="r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0" name="Google Shape;280;p18"/>
          <p:cNvSpPr txBox="1"/>
          <p:nvPr/>
        </p:nvSpPr>
        <p:spPr>
          <a:xfrm>
            <a:off x="546100" y="1781175"/>
            <a:ext cx="8062912" cy="2273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FF3300"/>
              </a:buClr>
              <a:buSzPts val="2800"/>
              <a:buFont typeface="Arial Narrow"/>
              <a:buNone/>
            </a:pPr>
            <a:r>
              <a:rPr lang="en-US" sz="2800" b="1" i="0" u="sng" strike="noStrike" cap="none">
                <a:solidFill>
                  <a:srgbClr val="FF3300"/>
                </a:solidFill>
                <a:latin typeface="Arial Narrow"/>
                <a:ea typeface="Arial Narrow"/>
                <a:cs typeface="Arial Narrow"/>
                <a:sym typeface="Arial Narrow"/>
              </a:rPr>
              <a:t>Topic</a:t>
            </a:r>
            <a:r>
              <a:rPr lang="en-US" sz="2800" b="1" i="0" u="none" strike="noStrike" cap="none">
                <a:solidFill>
                  <a:srgbClr val="FF3300"/>
                </a:solidFill>
                <a:latin typeface="Arial Narrow"/>
                <a:ea typeface="Arial Narrow"/>
                <a:cs typeface="Arial Narrow"/>
                <a:sym typeface="Arial Narrow"/>
              </a:rPr>
              <a:t>:    </a:t>
            </a:r>
            <a:r>
              <a:rPr lang="en-US" sz="28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Energy conversion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FF3300"/>
              </a:buClr>
              <a:buSzPts val="2800"/>
              <a:buFont typeface="Arial Narrow"/>
              <a:buNone/>
            </a:pPr>
            <a:r>
              <a:rPr lang="en-US" sz="2800" b="1" i="0" u="sng" strike="noStrike" cap="none">
                <a:solidFill>
                  <a:srgbClr val="FF3300"/>
                </a:solidFill>
                <a:latin typeface="Arial Narrow"/>
                <a:ea typeface="Arial Narrow"/>
                <a:cs typeface="Arial Narrow"/>
                <a:sym typeface="Arial Narrow"/>
              </a:rPr>
              <a:t>Tentative object of learning</a:t>
            </a:r>
            <a:r>
              <a:rPr lang="en-US" sz="2800" b="1" i="0" u="none" strike="noStrike" cap="none">
                <a:solidFill>
                  <a:srgbClr val="FF3300"/>
                </a:solidFill>
                <a:latin typeface="Arial Narrow"/>
                <a:ea typeface="Arial Narrow"/>
                <a:cs typeface="Arial Narrow"/>
                <a:sym typeface="Arial Narrow"/>
              </a:rPr>
              <a:t>: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 Narrow"/>
              <a:buNone/>
            </a:pPr>
            <a:r>
              <a:rPr lang="en-US" sz="28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Energy can be converted from </a:t>
            </a:r>
            <a:r>
              <a:rPr lang="en-US" sz="2800" b="1" i="1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one</a:t>
            </a:r>
            <a:r>
              <a:rPr lang="en-US" sz="28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 form to </a:t>
            </a:r>
            <a:r>
              <a:rPr lang="en-US" sz="2800" b="1" i="1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one or many other </a:t>
            </a:r>
            <a:r>
              <a:rPr lang="en-US" sz="28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forms in some systems and daily life examples.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81" name="Google Shape;281;p18"/>
          <p:cNvSpPr/>
          <p:nvPr/>
        </p:nvSpPr>
        <p:spPr>
          <a:xfrm>
            <a:off x="533400" y="457200"/>
            <a:ext cx="1524000" cy="1219200"/>
          </a:xfrm>
          <a:custGeom>
            <a:avLst/>
            <a:gdLst/>
            <a:ahLst/>
            <a:cxnLst/>
            <a:rect l="l" t="t" r="r" b="b"/>
            <a:pathLst>
              <a:path w="21600" h="21600" extrusionOk="0">
                <a:moveTo>
                  <a:pt x="19790" y="3240"/>
                </a:moveTo>
                <a:cubicBezTo>
                  <a:pt x="10981" y="3240"/>
                  <a:pt x="9171" y="3240"/>
                  <a:pt x="9050" y="3086"/>
                </a:cubicBezTo>
                <a:cubicBezTo>
                  <a:pt x="9050" y="2931"/>
                  <a:pt x="8930" y="2777"/>
                  <a:pt x="8930" y="2469"/>
                </a:cubicBezTo>
                <a:cubicBezTo>
                  <a:pt x="8930" y="2160"/>
                  <a:pt x="8809" y="1851"/>
                  <a:pt x="8688" y="1389"/>
                </a:cubicBezTo>
                <a:cubicBezTo>
                  <a:pt x="8568" y="1080"/>
                  <a:pt x="8326" y="771"/>
                  <a:pt x="8085" y="463"/>
                </a:cubicBezTo>
                <a:cubicBezTo>
                  <a:pt x="7723" y="154"/>
                  <a:pt x="7361" y="0"/>
                  <a:pt x="7361" y="0"/>
                </a:cubicBezTo>
                <a:cubicBezTo>
                  <a:pt x="7361" y="0"/>
                  <a:pt x="2293" y="0"/>
                  <a:pt x="2051" y="154"/>
                </a:cubicBezTo>
                <a:cubicBezTo>
                  <a:pt x="1689" y="309"/>
                  <a:pt x="1448" y="463"/>
                  <a:pt x="1327" y="771"/>
                </a:cubicBezTo>
                <a:cubicBezTo>
                  <a:pt x="1207" y="1080"/>
                  <a:pt x="1086" y="1389"/>
                  <a:pt x="965" y="1697"/>
                </a:cubicBezTo>
                <a:cubicBezTo>
                  <a:pt x="845" y="2160"/>
                  <a:pt x="724" y="2314"/>
                  <a:pt x="724" y="2469"/>
                </a:cubicBezTo>
                <a:cubicBezTo>
                  <a:pt x="603" y="2623"/>
                  <a:pt x="603" y="2777"/>
                  <a:pt x="483" y="2931"/>
                </a:cubicBezTo>
                <a:cubicBezTo>
                  <a:pt x="483" y="3086"/>
                  <a:pt x="362" y="3240"/>
                  <a:pt x="241" y="3240"/>
                </a:cubicBezTo>
                <a:lnTo>
                  <a:pt x="0" y="3394"/>
                </a:lnTo>
                <a:lnTo>
                  <a:pt x="0" y="3703"/>
                </a:lnTo>
                <a:lnTo>
                  <a:pt x="0" y="10800"/>
                </a:lnTo>
                <a:lnTo>
                  <a:pt x="0" y="21600"/>
                </a:lnTo>
                <a:lnTo>
                  <a:pt x="10981" y="21600"/>
                </a:lnTo>
                <a:lnTo>
                  <a:pt x="21600" y="21600"/>
                </a:lnTo>
                <a:lnTo>
                  <a:pt x="21600" y="10800"/>
                </a:lnTo>
                <a:lnTo>
                  <a:pt x="21600" y="5246"/>
                </a:lnTo>
                <a:lnTo>
                  <a:pt x="21600" y="4783"/>
                </a:lnTo>
                <a:cubicBezTo>
                  <a:pt x="21479" y="4320"/>
                  <a:pt x="21359" y="4011"/>
                  <a:pt x="21117" y="3703"/>
                </a:cubicBezTo>
                <a:cubicBezTo>
                  <a:pt x="20876" y="3549"/>
                  <a:pt x="20514" y="3394"/>
                  <a:pt x="20152" y="3240"/>
                </a:cubicBezTo>
                <a:lnTo>
                  <a:pt x="19790" y="3240"/>
                </a:lnTo>
                <a:close/>
              </a:path>
            </a:pathLst>
          </a:custGeom>
          <a:solidFill>
            <a:srgbClr val="FFFFCC"/>
          </a:solidFill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  <a:effectLst>
            <a:outerShdw blurRad="63500" dist="107763" dir="2700000">
              <a:srgbClr val="808080"/>
            </a:outerShdw>
          </a:effectLst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Font typeface="Arial Narrow"/>
              <a:buNone/>
            </a:pPr>
            <a:r>
              <a:rPr lang="en-US" sz="1600" b="0" i="0" u="none" strike="noStrike" cap="none">
                <a:solidFill>
                  <a:schemeClr val="lt2"/>
                </a:solidFill>
                <a:latin typeface="Arial Narrow"/>
                <a:ea typeface="Arial Narrow"/>
                <a:cs typeface="Arial Narrow"/>
                <a:sym typeface="Arial Narrow"/>
              </a:rPr>
              <a:t>Select a topic for study 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Font typeface="Arial Narrow"/>
              <a:buNone/>
            </a:pPr>
            <a:r>
              <a:rPr lang="en-US" sz="1600" b="1" i="0" u="none" strike="noStrike" cap="none">
                <a:solidFill>
                  <a:schemeClr val="lt2"/>
                </a:solidFill>
                <a:latin typeface="Arial Narrow"/>
                <a:ea typeface="Arial Narrow"/>
                <a:cs typeface="Arial Narrow"/>
                <a:sym typeface="Arial Narrow"/>
              </a:rPr>
              <a:t>(V2)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82" name="Google Shape;282;p18"/>
          <p:cNvSpPr/>
          <p:nvPr/>
        </p:nvSpPr>
        <p:spPr>
          <a:xfrm>
            <a:off x="2139950" y="1160462"/>
            <a:ext cx="287337" cy="288925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FF0000"/>
          </a:solidFill>
          <a:ln w="12700" cap="sq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83" name="Google Shape;283;p18"/>
          <p:cNvSpPr/>
          <p:nvPr/>
        </p:nvSpPr>
        <p:spPr>
          <a:xfrm>
            <a:off x="2590800" y="403225"/>
            <a:ext cx="1581150" cy="1349375"/>
          </a:xfrm>
          <a:custGeom>
            <a:avLst/>
            <a:gdLst/>
            <a:ahLst/>
            <a:cxnLst/>
            <a:rect l="l" t="t" r="r" b="b"/>
            <a:pathLst>
              <a:path w="21600" h="21600" extrusionOk="0">
                <a:moveTo>
                  <a:pt x="19790" y="3240"/>
                </a:moveTo>
                <a:cubicBezTo>
                  <a:pt x="10981" y="3240"/>
                  <a:pt x="9171" y="3240"/>
                  <a:pt x="9050" y="3086"/>
                </a:cubicBezTo>
                <a:cubicBezTo>
                  <a:pt x="9050" y="2931"/>
                  <a:pt x="8930" y="2777"/>
                  <a:pt x="8930" y="2469"/>
                </a:cubicBezTo>
                <a:cubicBezTo>
                  <a:pt x="8930" y="2160"/>
                  <a:pt x="8809" y="1851"/>
                  <a:pt x="8688" y="1389"/>
                </a:cubicBezTo>
                <a:cubicBezTo>
                  <a:pt x="8568" y="1080"/>
                  <a:pt x="8326" y="771"/>
                  <a:pt x="8085" y="463"/>
                </a:cubicBezTo>
                <a:cubicBezTo>
                  <a:pt x="7723" y="154"/>
                  <a:pt x="7361" y="0"/>
                  <a:pt x="7361" y="0"/>
                </a:cubicBezTo>
                <a:cubicBezTo>
                  <a:pt x="7361" y="0"/>
                  <a:pt x="2293" y="0"/>
                  <a:pt x="2051" y="154"/>
                </a:cubicBezTo>
                <a:cubicBezTo>
                  <a:pt x="1689" y="309"/>
                  <a:pt x="1448" y="463"/>
                  <a:pt x="1327" y="771"/>
                </a:cubicBezTo>
                <a:cubicBezTo>
                  <a:pt x="1207" y="1080"/>
                  <a:pt x="1086" y="1389"/>
                  <a:pt x="965" y="1697"/>
                </a:cubicBezTo>
                <a:cubicBezTo>
                  <a:pt x="845" y="2160"/>
                  <a:pt x="724" y="2314"/>
                  <a:pt x="724" y="2469"/>
                </a:cubicBezTo>
                <a:cubicBezTo>
                  <a:pt x="603" y="2623"/>
                  <a:pt x="603" y="2777"/>
                  <a:pt x="483" y="2931"/>
                </a:cubicBezTo>
                <a:cubicBezTo>
                  <a:pt x="483" y="3086"/>
                  <a:pt x="362" y="3240"/>
                  <a:pt x="241" y="3240"/>
                </a:cubicBezTo>
                <a:lnTo>
                  <a:pt x="0" y="3394"/>
                </a:lnTo>
                <a:lnTo>
                  <a:pt x="0" y="3703"/>
                </a:lnTo>
                <a:lnTo>
                  <a:pt x="0" y="10800"/>
                </a:lnTo>
                <a:lnTo>
                  <a:pt x="0" y="21600"/>
                </a:lnTo>
                <a:lnTo>
                  <a:pt x="10981" y="21600"/>
                </a:lnTo>
                <a:lnTo>
                  <a:pt x="21600" y="21600"/>
                </a:lnTo>
                <a:lnTo>
                  <a:pt x="21600" y="10800"/>
                </a:lnTo>
                <a:lnTo>
                  <a:pt x="21600" y="5246"/>
                </a:lnTo>
                <a:lnTo>
                  <a:pt x="21600" y="4783"/>
                </a:lnTo>
                <a:cubicBezTo>
                  <a:pt x="21479" y="4320"/>
                  <a:pt x="21359" y="4011"/>
                  <a:pt x="21117" y="3703"/>
                </a:cubicBezTo>
                <a:cubicBezTo>
                  <a:pt x="20876" y="3549"/>
                  <a:pt x="20514" y="3394"/>
                  <a:pt x="20152" y="3240"/>
                </a:cubicBezTo>
                <a:lnTo>
                  <a:pt x="19790" y="3240"/>
                </a:lnTo>
                <a:close/>
              </a:path>
            </a:pathLst>
          </a:custGeom>
          <a:solidFill>
            <a:srgbClr val="FFFFCC"/>
          </a:solidFill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  <a:effectLst>
            <a:outerShdw blurRad="63500" dist="107763" dir="2700000">
              <a:srgbClr val="808080"/>
            </a:outerShdw>
          </a:effectLst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00FF"/>
              </a:buClr>
              <a:buSzPts val="1600"/>
              <a:buFont typeface="Arial Narrow"/>
              <a:buNone/>
            </a:pPr>
            <a:r>
              <a:rPr lang="en-US" sz="1600" b="0" i="0" u="none" strike="noStrike" cap="none">
                <a:solidFill>
                  <a:srgbClr val="6600FF"/>
                </a:solidFill>
                <a:latin typeface="Arial Narrow"/>
                <a:ea typeface="Arial Narrow"/>
                <a:cs typeface="Arial Narrow"/>
                <a:sym typeface="Arial Narrow"/>
              </a:rPr>
              <a:t>Identify a tentative object of learning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C0000"/>
              </a:buClr>
              <a:buSzPts val="1600"/>
              <a:buFont typeface="Arial Narrow"/>
              <a:buNone/>
            </a:pPr>
            <a:r>
              <a:rPr lang="en-US" sz="1600" b="1" i="0" u="none" strike="noStrike" cap="none">
                <a:solidFill>
                  <a:srgbClr val="CC0000"/>
                </a:solidFill>
                <a:latin typeface="Arial Narrow"/>
                <a:ea typeface="Arial Narrow"/>
                <a:cs typeface="Arial Narrow"/>
                <a:sym typeface="Arial Narrow"/>
              </a:rPr>
              <a:t>(V2)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84" name="Google Shape;284;p18"/>
          <p:cNvSpPr/>
          <p:nvPr/>
        </p:nvSpPr>
        <p:spPr>
          <a:xfrm>
            <a:off x="4291012" y="1165225"/>
            <a:ext cx="287337" cy="288925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FF0000"/>
          </a:solidFill>
          <a:ln w="12700" cap="sq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85" name="Google Shape;285;p18" descr="What is Light ? | Electromagnetic Spectrum | Light Rays and Beams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581525" y="4435475"/>
            <a:ext cx="4097337" cy="17843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86" name="Google Shape;286;p18" descr="Battery Cartoon png download - 600*1034 - Free Transparent Battery Charger  png Download. - CleanPNG / KissPN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2917825" y="4611687"/>
            <a:ext cx="1254125" cy="1449387"/>
          </a:xfrm>
          <a:prstGeom prst="rect">
            <a:avLst/>
          </a:prstGeom>
          <a:noFill/>
          <a:ln>
            <a:noFill/>
          </a:ln>
        </p:spPr>
      </p:pic>
      <p:sp>
        <p:nvSpPr>
          <p:cNvPr id="287" name="Google Shape;287;p18"/>
          <p:cNvSpPr/>
          <p:nvPr/>
        </p:nvSpPr>
        <p:spPr>
          <a:xfrm>
            <a:off x="2652712" y="5145087"/>
            <a:ext cx="282575" cy="179387"/>
          </a:xfrm>
          <a:prstGeom prst="rightArrow">
            <a:avLst>
              <a:gd name="adj1" fmla="val 14744"/>
              <a:gd name="adj2" fmla="val 50000"/>
            </a:avLst>
          </a:prstGeom>
          <a:solidFill>
            <a:srgbClr val="7F7F7F"/>
          </a:solidFill>
          <a:ln w="25400" cap="flat" cmpd="sng">
            <a:solidFill>
              <a:srgbClr val="7F7F7F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88" name="Google Shape;288;p18"/>
          <p:cNvSpPr txBox="1"/>
          <p:nvPr/>
        </p:nvSpPr>
        <p:spPr>
          <a:xfrm>
            <a:off x="180975" y="4906962"/>
            <a:ext cx="2454275" cy="6461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r>
              <a:rPr lang="en-US"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Chemical Energy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F7F7F"/>
              </a:buClr>
              <a:buSzPts val="1800"/>
              <a:buFont typeface="Arial"/>
              <a:buNone/>
            </a:pPr>
            <a:r>
              <a:rPr lang="en-US" sz="1800" b="0" i="0" u="none" strike="noStrike" cap="non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rPr>
              <a:t>(Chemicals in dry cell)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ransition>
    <p:push dir="r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3" name="Google Shape;293;p19"/>
          <p:cNvSpPr txBox="1"/>
          <p:nvPr/>
        </p:nvSpPr>
        <p:spPr>
          <a:xfrm>
            <a:off x="609600" y="2757487"/>
            <a:ext cx="8305800" cy="11525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228600" marR="0" lvl="0" indent="-22860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ts val="2800"/>
              <a:buFont typeface="Arial Narrow"/>
              <a:buChar char="•"/>
            </a:pPr>
            <a:r>
              <a:rPr lang="en-US" sz="2800" b="1" i="0" u="none" strike="noStrike" cap="none">
                <a:solidFill>
                  <a:srgbClr val="0070C0"/>
                </a:solidFill>
                <a:latin typeface="Arial Narrow"/>
                <a:ea typeface="Arial Narrow"/>
                <a:cs typeface="Arial Narrow"/>
                <a:sym typeface="Arial Narrow"/>
              </a:rPr>
              <a:t>What do the students know already? 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228600" marR="0" lvl="0" indent="-22860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ts val="2800"/>
              <a:buFont typeface="Arial Narrow"/>
              <a:buChar char="•"/>
            </a:pPr>
            <a:r>
              <a:rPr lang="en-US" sz="2800" b="1" i="0" u="none" strike="noStrike" cap="none">
                <a:solidFill>
                  <a:srgbClr val="0070C0"/>
                </a:solidFill>
                <a:latin typeface="Arial Narrow"/>
                <a:ea typeface="Arial Narrow"/>
                <a:cs typeface="Arial Narrow"/>
                <a:sym typeface="Arial Narrow"/>
              </a:rPr>
              <a:t>What is/are difficult for them to learn about the topic?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94" name="Google Shape;294;p19"/>
          <p:cNvSpPr txBox="1"/>
          <p:nvPr/>
        </p:nvSpPr>
        <p:spPr>
          <a:xfrm>
            <a:off x="609600" y="2238375"/>
            <a:ext cx="8305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576262" marR="0" lvl="0" indent="-57626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6600"/>
              </a:buClr>
              <a:buSzPts val="2400"/>
              <a:buFont typeface="Arial Narrow"/>
              <a:buNone/>
            </a:pPr>
            <a:r>
              <a:rPr lang="en-US" sz="2400" b="0" i="0" u="none" strike="noStrike" cap="none">
                <a:solidFill>
                  <a:srgbClr val="006600"/>
                </a:solidFill>
                <a:latin typeface="Arial Narrow"/>
                <a:ea typeface="Arial Narrow"/>
                <a:cs typeface="Arial Narrow"/>
                <a:sym typeface="Arial Narrow"/>
              </a:rPr>
              <a:t>V1:	 Variation in students’ understanding about the topic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95" name="Google Shape;295;p19"/>
          <p:cNvSpPr/>
          <p:nvPr/>
        </p:nvSpPr>
        <p:spPr>
          <a:xfrm>
            <a:off x="533400" y="457200"/>
            <a:ext cx="1524000" cy="1219200"/>
          </a:xfrm>
          <a:custGeom>
            <a:avLst/>
            <a:gdLst/>
            <a:ahLst/>
            <a:cxnLst/>
            <a:rect l="l" t="t" r="r" b="b"/>
            <a:pathLst>
              <a:path w="21600" h="21600" extrusionOk="0">
                <a:moveTo>
                  <a:pt x="19790" y="3240"/>
                </a:moveTo>
                <a:cubicBezTo>
                  <a:pt x="10981" y="3240"/>
                  <a:pt x="9171" y="3240"/>
                  <a:pt x="9050" y="3086"/>
                </a:cubicBezTo>
                <a:cubicBezTo>
                  <a:pt x="9050" y="2931"/>
                  <a:pt x="8930" y="2777"/>
                  <a:pt x="8930" y="2469"/>
                </a:cubicBezTo>
                <a:cubicBezTo>
                  <a:pt x="8930" y="2160"/>
                  <a:pt x="8809" y="1851"/>
                  <a:pt x="8688" y="1389"/>
                </a:cubicBezTo>
                <a:cubicBezTo>
                  <a:pt x="8568" y="1080"/>
                  <a:pt x="8326" y="771"/>
                  <a:pt x="8085" y="463"/>
                </a:cubicBezTo>
                <a:cubicBezTo>
                  <a:pt x="7723" y="154"/>
                  <a:pt x="7361" y="0"/>
                  <a:pt x="7361" y="0"/>
                </a:cubicBezTo>
                <a:cubicBezTo>
                  <a:pt x="7361" y="0"/>
                  <a:pt x="2293" y="0"/>
                  <a:pt x="2051" y="154"/>
                </a:cubicBezTo>
                <a:cubicBezTo>
                  <a:pt x="1689" y="309"/>
                  <a:pt x="1448" y="463"/>
                  <a:pt x="1327" y="771"/>
                </a:cubicBezTo>
                <a:cubicBezTo>
                  <a:pt x="1207" y="1080"/>
                  <a:pt x="1086" y="1389"/>
                  <a:pt x="965" y="1697"/>
                </a:cubicBezTo>
                <a:cubicBezTo>
                  <a:pt x="845" y="2160"/>
                  <a:pt x="724" y="2314"/>
                  <a:pt x="724" y="2469"/>
                </a:cubicBezTo>
                <a:cubicBezTo>
                  <a:pt x="603" y="2623"/>
                  <a:pt x="603" y="2777"/>
                  <a:pt x="483" y="2931"/>
                </a:cubicBezTo>
                <a:cubicBezTo>
                  <a:pt x="483" y="3086"/>
                  <a:pt x="362" y="3240"/>
                  <a:pt x="241" y="3240"/>
                </a:cubicBezTo>
                <a:lnTo>
                  <a:pt x="0" y="3394"/>
                </a:lnTo>
                <a:lnTo>
                  <a:pt x="0" y="3703"/>
                </a:lnTo>
                <a:lnTo>
                  <a:pt x="0" y="10800"/>
                </a:lnTo>
                <a:lnTo>
                  <a:pt x="0" y="21600"/>
                </a:lnTo>
                <a:lnTo>
                  <a:pt x="10981" y="21600"/>
                </a:lnTo>
                <a:lnTo>
                  <a:pt x="21600" y="21600"/>
                </a:lnTo>
                <a:lnTo>
                  <a:pt x="21600" y="10800"/>
                </a:lnTo>
                <a:lnTo>
                  <a:pt x="21600" y="5246"/>
                </a:lnTo>
                <a:lnTo>
                  <a:pt x="21600" y="4783"/>
                </a:lnTo>
                <a:cubicBezTo>
                  <a:pt x="21479" y="4320"/>
                  <a:pt x="21359" y="4011"/>
                  <a:pt x="21117" y="3703"/>
                </a:cubicBezTo>
                <a:cubicBezTo>
                  <a:pt x="20876" y="3549"/>
                  <a:pt x="20514" y="3394"/>
                  <a:pt x="20152" y="3240"/>
                </a:cubicBezTo>
                <a:lnTo>
                  <a:pt x="19790" y="3240"/>
                </a:lnTo>
                <a:close/>
              </a:path>
            </a:pathLst>
          </a:custGeom>
          <a:solidFill>
            <a:srgbClr val="FFFFCC"/>
          </a:solidFill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  <a:effectLst>
            <a:outerShdw blurRad="63500" dist="107763" dir="2700000">
              <a:srgbClr val="808080"/>
            </a:outerShdw>
          </a:effectLst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Font typeface="Arial Narrow"/>
              <a:buNone/>
            </a:pPr>
            <a:endParaRPr sz="1600" b="0" i="0" u="none" strike="noStrike" cap="none">
              <a:solidFill>
                <a:schemeClr val="lt2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Font typeface="Arial Narrow"/>
              <a:buNone/>
            </a:pPr>
            <a:r>
              <a:rPr lang="en-US" sz="1600" b="0" i="0" u="none" strike="noStrike" cap="none">
                <a:solidFill>
                  <a:schemeClr val="lt2"/>
                </a:solidFill>
                <a:latin typeface="Arial Narrow"/>
                <a:ea typeface="Arial Narrow"/>
                <a:cs typeface="Arial Narrow"/>
                <a:sym typeface="Arial Narrow"/>
              </a:rPr>
              <a:t>Select a topic for study 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Font typeface="Arial Narrow"/>
              <a:buNone/>
            </a:pPr>
            <a:r>
              <a:rPr lang="en-US" sz="1600" b="1" i="0" u="none" strike="noStrike" cap="none">
                <a:solidFill>
                  <a:schemeClr val="lt2"/>
                </a:solidFill>
                <a:latin typeface="Arial Narrow"/>
                <a:ea typeface="Arial Narrow"/>
                <a:cs typeface="Arial Narrow"/>
                <a:sym typeface="Arial Narrow"/>
              </a:rPr>
              <a:t>(V2)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96" name="Google Shape;296;p19"/>
          <p:cNvSpPr/>
          <p:nvPr/>
        </p:nvSpPr>
        <p:spPr>
          <a:xfrm>
            <a:off x="6723062" y="1160462"/>
            <a:ext cx="287337" cy="288925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FF0000"/>
          </a:solidFill>
          <a:ln w="12700" cap="sq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97" name="Google Shape;297;p19"/>
          <p:cNvSpPr/>
          <p:nvPr/>
        </p:nvSpPr>
        <p:spPr>
          <a:xfrm>
            <a:off x="4719637" y="511175"/>
            <a:ext cx="1833562" cy="1349375"/>
          </a:xfrm>
          <a:custGeom>
            <a:avLst/>
            <a:gdLst/>
            <a:ahLst/>
            <a:cxnLst/>
            <a:rect l="l" t="t" r="r" b="b"/>
            <a:pathLst>
              <a:path w="21600" h="21600" extrusionOk="0">
                <a:moveTo>
                  <a:pt x="19790" y="3240"/>
                </a:moveTo>
                <a:cubicBezTo>
                  <a:pt x="10981" y="3240"/>
                  <a:pt x="9171" y="3240"/>
                  <a:pt x="9050" y="3086"/>
                </a:cubicBezTo>
                <a:cubicBezTo>
                  <a:pt x="9050" y="2931"/>
                  <a:pt x="8930" y="2777"/>
                  <a:pt x="8930" y="2469"/>
                </a:cubicBezTo>
                <a:cubicBezTo>
                  <a:pt x="8930" y="2160"/>
                  <a:pt x="8809" y="1851"/>
                  <a:pt x="8688" y="1389"/>
                </a:cubicBezTo>
                <a:cubicBezTo>
                  <a:pt x="8568" y="1080"/>
                  <a:pt x="8326" y="771"/>
                  <a:pt x="8085" y="463"/>
                </a:cubicBezTo>
                <a:cubicBezTo>
                  <a:pt x="7723" y="154"/>
                  <a:pt x="7361" y="0"/>
                  <a:pt x="7361" y="0"/>
                </a:cubicBezTo>
                <a:cubicBezTo>
                  <a:pt x="7361" y="0"/>
                  <a:pt x="2293" y="0"/>
                  <a:pt x="2051" y="154"/>
                </a:cubicBezTo>
                <a:cubicBezTo>
                  <a:pt x="1689" y="309"/>
                  <a:pt x="1448" y="463"/>
                  <a:pt x="1327" y="771"/>
                </a:cubicBezTo>
                <a:cubicBezTo>
                  <a:pt x="1207" y="1080"/>
                  <a:pt x="1086" y="1389"/>
                  <a:pt x="965" y="1697"/>
                </a:cubicBezTo>
                <a:cubicBezTo>
                  <a:pt x="845" y="2160"/>
                  <a:pt x="724" y="2314"/>
                  <a:pt x="724" y="2469"/>
                </a:cubicBezTo>
                <a:cubicBezTo>
                  <a:pt x="603" y="2623"/>
                  <a:pt x="603" y="2777"/>
                  <a:pt x="483" y="2931"/>
                </a:cubicBezTo>
                <a:cubicBezTo>
                  <a:pt x="483" y="3086"/>
                  <a:pt x="362" y="3240"/>
                  <a:pt x="241" y="3240"/>
                </a:cubicBezTo>
                <a:lnTo>
                  <a:pt x="0" y="3394"/>
                </a:lnTo>
                <a:lnTo>
                  <a:pt x="0" y="3703"/>
                </a:lnTo>
                <a:lnTo>
                  <a:pt x="0" y="10800"/>
                </a:lnTo>
                <a:lnTo>
                  <a:pt x="0" y="21600"/>
                </a:lnTo>
                <a:lnTo>
                  <a:pt x="10981" y="21600"/>
                </a:lnTo>
                <a:lnTo>
                  <a:pt x="21600" y="21600"/>
                </a:lnTo>
                <a:lnTo>
                  <a:pt x="21600" y="10800"/>
                </a:lnTo>
                <a:lnTo>
                  <a:pt x="21600" y="5246"/>
                </a:lnTo>
                <a:lnTo>
                  <a:pt x="21600" y="4783"/>
                </a:lnTo>
                <a:cubicBezTo>
                  <a:pt x="21479" y="4320"/>
                  <a:pt x="21359" y="4011"/>
                  <a:pt x="21117" y="3703"/>
                </a:cubicBezTo>
                <a:cubicBezTo>
                  <a:pt x="20876" y="3549"/>
                  <a:pt x="20514" y="3394"/>
                  <a:pt x="20152" y="3240"/>
                </a:cubicBezTo>
                <a:lnTo>
                  <a:pt x="19790" y="3240"/>
                </a:lnTo>
                <a:close/>
              </a:path>
            </a:pathLst>
          </a:custGeom>
          <a:solidFill>
            <a:srgbClr val="FFFFCC"/>
          </a:solidFill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  <a:effectLst>
            <a:outerShdw blurRad="63500" dist="107763" dir="2700000">
              <a:srgbClr val="808080"/>
            </a:outerShdw>
          </a:effectLst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00FF"/>
              </a:buClr>
              <a:buSzPts val="1600"/>
              <a:buFont typeface="Arial Narrow"/>
              <a:buNone/>
            </a:pPr>
            <a:endParaRPr sz="1600" b="0" i="0" u="none" strike="noStrike" cap="none">
              <a:solidFill>
                <a:srgbClr val="6600FF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00FF"/>
              </a:buClr>
              <a:buSzPts val="1600"/>
              <a:buFont typeface="Arial Narrow"/>
              <a:buNone/>
            </a:pPr>
            <a:r>
              <a:rPr lang="en-US" sz="1600" b="0" i="0" u="none" strike="noStrike" cap="none">
                <a:solidFill>
                  <a:srgbClr val="6600FF"/>
                </a:solidFill>
                <a:latin typeface="Arial Narrow"/>
                <a:ea typeface="Arial Narrow"/>
                <a:cs typeface="Arial Narrow"/>
                <a:sym typeface="Arial Narrow"/>
              </a:rPr>
              <a:t>Diagnose students’ learning difficulties (pre-test, interviews) </a:t>
            </a:r>
            <a:r>
              <a:rPr lang="en-US" sz="1600" b="1" i="0" u="none" strike="noStrike" cap="none">
                <a:solidFill>
                  <a:srgbClr val="CC0000"/>
                </a:solidFill>
                <a:latin typeface="Arial Narrow"/>
                <a:ea typeface="Arial Narrow"/>
                <a:cs typeface="Arial Narrow"/>
                <a:sym typeface="Arial Narrow"/>
              </a:rPr>
              <a:t>(V1)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98" name="Google Shape;298;p19"/>
          <p:cNvSpPr/>
          <p:nvPr/>
        </p:nvSpPr>
        <p:spPr>
          <a:xfrm>
            <a:off x="2139950" y="1160462"/>
            <a:ext cx="287337" cy="288925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FF0000"/>
          </a:solidFill>
          <a:ln w="12700" cap="sq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99" name="Google Shape;299;p19"/>
          <p:cNvSpPr/>
          <p:nvPr/>
        </p:nvSpPr>
        <p:spPr>
          <a:xfrm>
            <a:off x="2590800" y="403225"/>
            <a:ext cx="1581150" cy="1349375"/>
          </a:xfrm>
          <a:custGeom>
            <a:avLst/>
            <a:gdLst/>
            <a:ahLst/>
            <a:cxnLst/>
            <a:rect l="l" t="t" r="r" b="b"/>
            <a:pathLst>
              <a:path w="21600" h="21600" extrusionOk="0">
                <a:moveTo>
                  <a:pt x="19790" y="3240"/>
                </a:moveTo>
                <a:cubicBezTo>
                  <a:pt x="10981" y="3240"/>
                  <a:pt x="9171" y="3240"/>
                  <a:pt x="9050" y="3086"/>
                </a:cubicBezTo>
                <a:cubicBezTo>
                  <a:pt x="9050" y="2931"/>
                  <a:pt x="8930" y="2777"/>
                  <a:pt x="8930" y="2469"/>
                </a:cubicBezTo>
                <a:cubicBezTo>
                  <a:pt x="8930" y="2160"/>
                  <a:pt x="8809" y="1851"/>
                  <a:pt x="8688" y="1389"/>
                </a:cubicBezTo>
                <a:cubicBezTo>
                  <a:pt x="8568" y="1080"/>
                  <a:pt x="8326" y="771"/>
                  <a:pt x="8085" y="463"/>
                </a:cubicBezTo>
                <a:cubicBezTo>
                  <a:pt x="7723" y="154"/>
                  <a:pt x="7361" y="0"/>
                  <a:pt x="7361" y="0"/>
                </a:cubicBezTo>
                <a:cubicBezTo>
                  <a:pt x="7361" y="0"/>
                  <a:pt x="2293" y="0"/>
                  <a:pt x="2051" y="154"/>
                </a:cubicBezTo>
                <a:cubicBezTo>
                  <a:pt x="1689" y="309"/>
                  <a:pt x="1448" y="463"/>
                  <a:pt x="1327" y="771"/>
                </a:cubicBezTo>
                <a:cubicBezTo>
                  <a:pt x="1207" y="1080"/>
                  <a:pt x="1086" y="1389"/>
                  <a:pt x="965" y="1697"/>
                </a:cubicBezTo>
                <a:cubicBezTo>
                  <a:pt x="845" y="2160"/>
                  <a:pt x="724" y="2314"/>
                  <a:pt x="724" y="2469"/>
                </a:cubicBezTo>
                <a:cubicBezTo>
                  <a:pt x="603" y="2623"/>
                  <a:pt x="603" y="2777"/>
                  <a:pt x="483" y="2931"/>
                </a:cubicBezTo>
                <a:cubicBezTo>
                  <a:pt x="483" y="3086"/>
                  <a:pt x="362" y="3240"/>
                  <a:pt x="241" y="3240"/>
                </a:cubicBezTo>
                <a:lnTo>
                  <a:pt x="0" y="3394"/>
                </a:lnTo>
                <a:lnTo>
                  <a:pt x="0" y="3703"/>
                </a:lnTo>
                <a:lnTo>
                  <a:pt x="0" y="10800"/>
                </a:lnTo>
                <a:lnTo>
                  <a:pt x="0" y="21600"/>
                </a:lnTo>
                <a:lnTo>
                  <a:pt x="10981" y="21600"/>
                </a:lnTo>
                <a:lnTo>
                  <a:pt x="21600" y="21600"/>
                </a:lnTo>
                <a:lnTo>
                  <a:pt x="21600" y="10800"/>
                </a:lnTo>
                <a:lnTo>
                  <a:pt x="21600" y="5246"/>
                </a:lnTo>
                <a:lnTo>
                  <a:pt x="21600" y="4783"/>
                </a:lnTo>
                <a:cubicBezTo>
                  <a:pt x="21479" y="4320"/>
                  <a:pt x="21359" y="4011"/>
                  <a:pt x="21117" y="3703"/>
                </a:cubicBezTo>
                <a:cubicBezTo>
                  <a:pt x="20876" y="3549"/>
                  <a:pt x="20514" y="3394"/>
                  <a:pt x="20152" y="3240"/>
                </a:cubicBezTo>
                <a:lnTo>
                  <a:pt x="19790" y="3240"/>
                </a:lnTo>
                <a:close/>
              </a:path>
            </a:pathLst>
          </a:custGeom>
          <a:solidFill>
            <a:srgbClr val="FFFFCC"/>
          </a:solidFill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  <a:effectLst>
            <a:outerShdw blurRad="63500" dist="107763" dir="2700000">
              <a:srgbClr val="808080"/>
            </a:outerShdw>
          </a:effectLst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Font typeface="Arial Narrow"/>
              <a:buNone/>
            </a:pPr>
            <a:endParaRPr sz="1600" b="0" i="0" u="none" strike="noStrike" cap="none">
              <a:solidFill>
                <a:schemeClr val="lt2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Font typeface="Arial Narrow"/>
              <a:buNone/>
            </a:pPr>
            <a:r>
              <a:rPr lang="en-US" sz="1600" b="0" i="0" u="none" strike="noStrike" cap="none">
                <a:solidFill>
                  <a:schemeClr val="lt2"/>
                </a:solidFill>
                <a:latin typeface="Arial Narrow"/>
                <a:ea typeface="Arial Narrow"/>
                <a:cs typeface="Arial Narrow"/>
                <a:sym typeface="Arial Narrow"/>
              </a:rPr>
              <a:t>Identify a tentative object of learning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Font typeface="Arial Narrow"/>
              <a:buNone/>
            </a:pPr>
            <a:r>
              <a:rPr lang="en-US" sz="1600" b="1" i="0" u="none" strike="noStrike" cap="none">
                <a:solidFill>
                  <a:schemeClr val="lt2"/>
                </a:solidFill>
                <a:latin typeface="Arial Narrow"/>
                <a:ea typeface="Arial Narrow"/>
                <a:cs typeface="Arial Narrow"/>
                <a:sym typeface="Arial Narrow"/>
              </a:rPr>
              <a:t>(V2)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00" name="Google Shape;300;p19"/>
          <p:cNvSpPr/>
          <p:nvPr/>
        </p:nvSpPr>
        <p:spPr>
          <a:xfrm>
            <a:off x="4291012" y="1165225"/>
            <a:ext cx="287337" cy="288925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FF0000"/>
          </a:solidFill>
          <a:ln w="12700" cap="sq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01" name="Google Shape;301;p19"/>
          <p:cNvSpPr txBox="1"/>
          <p:nvPr/>
        </p:nvSpPr>
        <p:spPr>
          <a:xfrm>
            <a:off x="260350" y="3986212"/>
            <a:ext cx="8655050" cy="19605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FF3300"/>
              </a:buClr>
              <a:buSzPts val="2400"/>
              <a:buFont typeface="Arial Narrow"/>
              <a:buNone/>
            </a:pPr>
            <a:r>
              <a:rPr lang="en-US" sz="2400" b="1" i="0" u="sng" strike="noStrike" cap="none">
                <a:solidFill>
                  <a:srgbClr val="FF3300"/>
                </a:solidFill>
                <a:latin typeface="Arial Narrow"/>
                <a:ea typeface="Arial Narrow"/>
                <a:cs typeface="Arial Narrow"/>
                <a:sym typeface="Arial Narrow"/>
              </a:rPr>
              <a:t>Tentative critical features</a:t>
            </a:r>
            <a:r>
              <a:rPr lang="en-US" sz="2400" b="1" i="0" u="none" strike="noStrike" cap="none">
                <a:solidFill>
                  <a:srgbClr val="FF3300"/>
                </a:solidFill>
                <a:latin typeface="Arial Narrow"/>
                <a:ea typeface="Arial Narrow"/>
                <a:cs typeface="Arial Narrow"/>
                <a:sym typeface="Arial Narrow"/>
              </a:rPr>
              <a:t>: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 Narrow"/>
              <a:buNone/>
            </a:pPr>
            <a:r>
              <a:rPr lang="en-US" sz="24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1. To identify different form(s) of energy. 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just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 Narrow"/>
              <a:buNone/>
            </a:pPr>
            <a:r>
              <a:rPr lang="en-US" sz="24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2. To identify the input </a:t>
            </a:r>
            <a:r>
              <a:rPr lang="en-US" sz="2400" b="1" i="1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(initial form) </a:t>
            </a:r>
            <a:r>
              <a:rPr lang="en-US" sz="24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and output(s) </a:t>
            </a:r>
            <a:r>
              <a:rPr lang="en-US" sz="2400" b="1" i="1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(final form(s)) </a:t>
            </a:r>
            <a:r>
              <a:rPr lang="en-US" sz="24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energy during energy conversion of some systems. 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ransition>
    <p:push dir="r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6" name="Google Shape;306;p20"/>
          <p:cNvSpPr txBox="1"/>
          <p:nvPr/>
        </p:nvSpPr>
        <p:spPr>
          <a:xfrm>
            <a:off x="755650" y="2770187"/>
            <a:ext cx="8736012" cy="1000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228600" marR="0" lvl="0" indent="-22860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ts val="2400"/>
              <a:buFont typeface="Arial Narrow"/>
              <a:buChar char="•"/>
            </a:pPr>
            <a:r>
              <a:rPr lang="en-US" sz="2400" b="1" i="0" u="none" strike="noStrike" cap="none">
                <a:solidFill>
                  <a:srgbClr val="0070C0"/>
                </a:solidFill>
                <a:latin typeface="Arial Narrow"/>
                <a:ea typeface="Arial Narrow"/>
                <a:cs typeface="Arial Narrow"/>
                <a:sym typeface="Arial Narrow"/>
              </a:rPr>
              <a:t>What do the students know already? 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228600" marR="0" lvl="0" indent="-22860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ts val="2400"/>
              <a:buFont typeface="Arial Narrow"/>
              <a:buChar char="•"/>
            </a:pPr>
            <a:r>
              <a:rPr lang="en-US" sz="2400" b="1" i="0" u="none" strike="noStrike" cap="none">
                <a:solidFill>
                  <a:srgbClr val="0070C0"/>
                </a:solidFill>
                <a:latin typeface="Arial Narrow"/>
                <a:ea typeface="Arial Narrow"/>
                <a:cs typeface="Arial Narrow"/>
                <a:sym typeface="Arial Narrow"/>
              </a:rPr>
              <a:t>What is/are difficult for them to learn about the topic?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07" name="Google Shape;307;p20"/>
          <p:cNvSpPr txBox="1"/>
          <p:nvPr/>
        </p:nvSpPr>
        <p:spPr>
          <a:xfrm>
            <a:off x="755650" y="3770312"/>
            <a:ext cx="6972505" cy="107717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457200" marR="0" lvl="0" indent="-457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6600"/>
              </a:buClr>
              <a:buSzPts val="2400"/>
              <a:buFont typeface="Noto Sans Symbols"/>
              <a:buChar char="❑"/>
            </a:pPr>
            <a:r>
              <a:rPr lang="en-US" sz="3200" b="0" i="0" u="none" strike="noStrike" cap="none">
                <a:solidFill>
                  <a:srgbClr val="FF0000"/>
                </a:solidFill>
                <a:latin typeface="Arial Narrow"/>
                <a:ea typeface="Arial Narrow"/>
                <a:cs typeface="Arial Narrow"/>
                <a:sym typeface="Arial Narrow"/>
              </a:rPr>
              <a:t>Pre-test (2 classes) 1D : 6/5 (Thursday)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lang="en-US" sz="3200" b="0" i="0" u="none" strike="noStrike" cap="none">
                <a:solidFill>
                  <a:srgbClr val="FF0000"/>
                </a:solidFill>
                <a:latin typeface="Arial Narrow"/>
                <a:ea typeface="Arial Narrow"/>
                <a:cs typeface="Arial Narrow"/>
                <a:sym typeface="Arial Narrow"/>
              </a:rPr>
              <a:t>                                      1C : 7/5 (Friday)</a:t>
            </a:r>
            <a:endParaRPr sz="1800" b="0" i="0" u="none" strike="noStrike" cap="non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08" name="Google Shape;308;p20"/>
          <p:cNvSpPr txBox="1"/>
          <p:nvPr/>
        </p:nvSpPr>
        <p:spPr>
          <a:xfrm>
            <a:off x="755650" y="4957823"/>
            <a:ext cx="7847576" cy="15080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457200" marR="0" lvl="0" indent="-457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6600"/>
              </a:buClr>
              <a:buSzPts val="2400"/>
              <a:buFont typeface="Noto Sans Symbols"/>
              <a:buChar char="❑"/>
            </a:pPr>
            <a:r>
              <a:rPr lang="en-US" sz="3200" b="1" i="0" u="none" strike="noStrike" cap="none">
                <a:solidFill>
                  <a:srgbClr val="006600"/>
                </a:solidFill>
                <a:latin typeface="Arial Narrow"/>
                <a:ea typeface="Arial Narrow"/>
                <a:cs typeface="Arial Narrow"/>
                <a:sym typeface="Arial Narrow"/>
              </a:rPr>
              <a:t>Pre-lesson interview(s) with some students from each class</a:t>
            </a:r>
            <a:endParaRPr sz="3200" b="1" i="0" u="none" strike="noStrike" cap="none">
              <a:solidFill>
                <a:srgbClr val="006600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6600"/>
              </a:buClr>
              <a:buSzPts val="2400"/>
              <a:buFont typeface="Arial Narrow"/>
              <a:buNone/>
            </a:pPr>
            <a:r>
              <a:rPr lang="en-US" sz="2800" b="1" i="0" u="none" strike="noStrike" cap="none">
                <a:solidFill>
                  <a:srgbClr val="006600"/>
                </a:solidFill>
                <a:latin typeface="Arial Narrow"/>
                <a:ea typeface="Arial Narrow"/>
                <a:cs typeface="Arial Narrow"/>
                <a:sym typeface="Arial Narrow"/>
              </a:rPr>
              <a:t>(with different levels of academic performance)</a:t>
            </a:r>
            <a:endParaRPr sz="1600" b="1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09" name="Google Shape;309;p20"/>
          <p:cNvSpPr txBox="1"/>
          <p:nvPr/>
        </p:nvSpPr>
        <p:spPr>
          <a:xfrm>
            <a:off x="609600" y="2238375"/>
            <a:ext cx="8305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576262" marR="0" lvl="0" indent="-57626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6600"/>
              </a:buClr>
              <a:buSzPts val="2400"/>
              <a:buFont typeface="Arial Narrow"/>
              <a:buNone/>
            </a:pPr>
            <a:r>
              <a:rPr lang="en-US" sz="2400" b="0" i="0" u="none" strike="noStrike" cap="none">
                <a:solidFill>
                  <a:srgbClr val="006600"/>
                </a:solidFill>
                <a:latin typeface="Arial Narrow"/>
                <a:ea typeface="Arial Narrow"/>
                <a:cs typeface="Arial Narrow"/>
                <a:sym typeface="Arial Narrow"/>
              </a:rPr>
              <a:t>V1:	 Variation in students’ understanding about the topic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10" name="Google Shape;310;p20"/>
          <p:cNvSpPr/>
          <p:nvPr/>
        </p:nvSpPr>
        <p:spPr>
          <a:xfrm>
            <a:off x="533400" y="457200"/>
            <a:ext cx="1524000" cy="1219200"/>
          </a:xfrm>
          <a:custGeom>
            <a:avLst/>
            <a:gdLst/>
            <a:ahLst/>
            <a:cxnLst/>
            <a:rect l="l" t="t" r="r" b="b"/>
            <a:pathLst>
              <a:path w="21600" h="21600" extrusionOk="0">
                <a:moveTo>
                  <a:pt x="19790" y="3240"/>
                </a:moveTo>
                <a:cubicBezTo>
                  <a:pt x="10981" y="3240"/>
                  <a:pt x="9171" y="3240"/>
                  <a:pt x="9050" y="3086"/>
                </a:cubicBezTo>
                <a:cubicBezTo>
                  <a:pt x="9050" y="2931"/>
                  <a:pt x="8930" y="2777"/>
                  <a:pt x="8930" y="2469"/>
                </a:cubicBezTo>
                <a:cubicBezTo>
                  <a:pt x="8930" y="2160"/>
                  <a:pt x="8809" y="1851"/>
                  <a:pt x="8688" y="1389"/>
                </a:cubicBezTo>
                <a:cubicBezTo>
                  <a:pt x="8568" y="1080"/>
                  <a:pt x="8326" y="771"/>
                  <a:pt x="8085" y="463"/>
                </a:cubicBezTo>
                <a:cubicBezTo>
                  <a:pt x="7723" y="154"/>
                  <a:pt x="7361" y="0"/>
                  <a:pt x="7361" y="0"/>
                </a:cubicBezTo>
                <a:cubicBezTo>
                  <a:pt x="7361" y="0"/>
                  <a:pt x="2293" y="0"/>
                  <a:pt x="2051" y="154"/>
                </a:cubicBezTo>
                <a:cubicBezTo>
                  <a:pt x="1689" y="309"/>
                  <a:pt x="1448" y="463"/>
                  <a:pt x="1327" y="771"/>
                </a:cubicBezTo>
                <a:cubicBezTo>
                  <a:pt x="1207" y="1080"/>
                  <a:pt x="1086" y="1389"/>
                  <a:pt x="965" y="1697"/>
                </a:cubicBezTo>
                <a:cubicBezTo>
                  <a:pt x="845" y="2160"/>
                  <a:pt x="724" y="2314"/>
                  <a:pt x="724" y="2469"/>
                </a:cubicBezTo>
                <a:cubicBezTo>
                  <a:pt x="603" y="2623"/>
                  <a:pt x="603" y="2777"/>
                  <a:pt x="483" y="2931"/>
                </a:cubicBezTo>
                <a:cubicBezTo>
                  <a:pt x="483" y="3086"/>
                  <a:pt x="362" y="3240"/>
                  <a:pt x="241" y="3240"/>
                </a:cubicBezTo>
                <a:lnTo>
                  <a:pt x="0" y="3394"/>
                </a:lnTo>
                <a:lnTo>
                  <a:pt x="0" y="3703"/>
                </a:lnTo>
                <a:lnTo>
                  <a:pt x="0" y="10800"/>
                </a:lnTo>
                <a:lnTo>
                  <a:pt x="0" y="21600"/>
                </a:lnTo>
                <a:lnTo>
                  <a:pt x="10981" y="21600"/>
                </a:lnTo>
                <a:lnTo>
                  <a:pt x="21600" y="21600"/>
                </a:lnTo>
                <a:lnTo>
                  <a:pt x="21600" y="10800"/>
                </a:lnTo>
                <a:lnTo>
                  <a:pt x="21600" y="5246"/>
                </a:lnTo>
                <a:lnTo>
                  <a:pt x="21600" y="4783"/>
                </a:lnTo>
                <a:cubicBezTo>
                  <a:pt x="21479" y="4320"/>
                  <a:pt x="21359" y="4011"/>
                  <a:pt x="21117" y="3703"/>
                </a:cubicBezTo>
                <a:cubicBezTo>
                  <a:pt x="20876" y="3549"/>
                  <a:pt x="20514" y="3394"/>
                  <a:pt x="20152" y="3240"/>
                </a:cubicBezTo>
                <a:lnTo>
                  <a:pt x="19790" y="3240"/>
                </a:lnTo>
                <a:close/>
              </a:path>
            </a:pathLst>
          </a:custGeom>
          <a:solidFill>
            <a:srgbClr val="FFFFCC"/>
          </a:solidFill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  <a:effectLst>
            <a:outerShdw blurRad="63500" dist="107763" dir="2700000">
              <a:srgbClr val="808080"/>
            </a:outerShdw>
          </a:effectLst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Font typeface="Arial Narrow"/>
              <a:buNone/>
            </a:pPr>
            <a:endParaRPr sz="1600" b="0" i="0" u="none" strike="noStrike" cap="none">
              <a:solidFill>
                <a:schemeClr val="lt2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Font typeface="Arial Narrow"/>
              <a:buNone/>
            </a:pPr>
            <a:r>
              <a:rPr lang="en-US" sz="1600" b="0" i="0" u="none" strike="noStrike" cap="none">
                <a:solidFill>
                  <a:schemeClr val="lt2"/>
                </a:solidFill>
                <a:latin typeface="Arial Narrow"/>
                <a:ea typeface="Arial Narrow"/>
                <a:cs typeface="Arial Narrow"/>
                <a:sym typeface="Arial Narrow"/>
              </a:rPr>
              <a:t>Select a topic for study 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Font typeface="Arial Narrow"/>
              <a:buNone/>
            </a:pPr>
            <a:r>
              <a:rPr lang="en-US" sz="1600" b="1" i="0" u="none" strike="noStrike" cap="none">
                <a:solidFill>
                  <a:schemeClr val="lt2"/>
                </a:solidFill>
                <a:latin typeface="Arial Narrow"/>
                <a:ea typeface="Arial Narrow"/>
                <a:cs typeface="Arial Narrow"/>
                <a:sym typeface="Arial Narrow"/>
              </a:rPr>
              <a:t>(V2)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11" name="Google Shape;311;p20"/>
          <p:cNvSpPr/>
          <p:nvPr/>
        </p:nvSpPr>
        <p:spPr>
          <a:xfrm>
            <a:off x="6723062" y="1160462"/>
            <a:ext cx="287337" cy="288925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FF0000"/>
          </a:solidFill>
          <a:ln w="12700" cap="sq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12" name="Google Shape;312;p20"/>
          <p:cNvSpPr/>
          <p:nvPr/>
        </p:nvSpPr>
        <p:spPr>
          <a:xfrm>
            <a:off x="4719637" y="511175"/>
            <a:ext cx="1833562" cy="1349375"/>
          </a:xfrm>
          <a:custGeom>
            <a:avLst/>
            <a:gdLst/>
            <a:ahLst/>
            <a:cxnLst/>
            <a:rect l="l" t="t" r="r" b="b"/>
            <a:pathLst>
              <a:path w="21600" h="21600" extrusionOk="0">
                <a:moveTo>
                  <a:pt x="19790" y="3240"/>
                </a:moveTo>
                <a:cubicBezTo>
                  <a:pt x="10981" y="3240"/>
                  <a:pt x="9171" y="3240"/>
                  <a:pt x="9050" y="3086"/>
                </a:cubicBezTo>
                <a:cubicBezTo>
                  <a:pt x="9050" y="2931"/>
                  <a:pt x="8930" y="2777"/>
                  <a:pt x="8930" y="2469"/>
                </a:cubicBezTo>
                <a:cubicBezTo>
                  <a:pt x="8930" y="2160"/>
                  <a:pt x="8809" y="1851"/>
                  <a:pt x="8688" y="1389"/>
                </a:cubicBezTo>
                <a:cubicBezTo>
                  <a:pt x="8568" y="1080"/>
                  <a:pt x="8326" y="771"/>
                  <a:pt x="8085" y="463"/>
                </a:cubicBezTo>
                <a:cubicBezTo>
                  <a:pt x="7723" y="154"/>
                  <a:pt x="7361" y="0"/>
                  <a:pt x="7361" y="0"/>
                </a:cubicBezTo>
                <a:cubicBezTo>
                  <a:pt x="7361" y="0"/>
                  <a:pt x="2293" y="0"/>
                  <a:pt x="2051" y="154"/>
                </a:cubicBezTo>
                <a:cubicBezTo>
                  <a:pt x="1689" y="309"/>
                  <a:pt x="1448" y="463"/>
                  <a:pt x="1327" y="771"/>
                </a:cubicBezTo>
                <a:cubicBezTo>
                  <a:pt x="1207" y="1080"/>
                  <a:pt x="1086" y="1389"/>
                  <a:pt x="965" y="1697"/>
                </a:cubicBezTo>
                <a:cubicBezTo>
                  <a:pt x="845" y="2160"/>
                  <a:pt x="724" y="2314"/>
                  <a:pt x="724" y="2469"/>
                </a:cubicBezTo>
                <a:cubicBezTo>
                  <a:pt x="603" y="2623"/>
                  <a:pt x="603" y="2777"/>
                  <a:pt x="483" y="2931"/>
                </a:cubicBezTo>
                <a:cubicBezTo>
                  <a:pt x="483" y="3086"/>
                  <a:pt x="362" y="3240"/>
                  <a:pt x="241" y="3240"/>
                </a:cubicBezTo>
                <a:lnTo>
                  <a:pt x="0" y="3394"/>
                </a:lnTo>
                <a:lnTo>
                  <a:pt x="0" y="3703"/>
                </a:lnTo>
                <a:lnTo>
                  <a:pt x="0" y="10800"/>
                </a:lnTo>
                <a:lnTo>
                  <a:pt x="0" y="21600"/>
                </a:lnTo>
                <a:lnTo>
                  <a:pt x="10981" y="21600"/>
                </a:lnTo>
                <a:lnTo>
                  <a:pt x="21600" y="21600"/>
                </a:lnTo>
                <a:lnTo>
                  <a:pt x="21600" y="10800"/>
                </a:lnTo>
                <a:lnTo>
                  <a:pt x="21600" y="5246"/>
                </a:lnTo>
                <a:lnTo>
                  <a:pt x="21600" y="4783"/>
                </a:lnTo>
                <a:cubicBezTo>
                  <a:pt x="21479" y="4320"/>
                  <a:pt x="21359" y="4011"/>
                  <a:pt x="21117" y="3703"/>
                </a:cubicBezTo>
                <a:cubicBezTo>
                  <a:pt x="20876" y="3549"/>
                  <a:pt x="20514" y="3394"/>
                  <a:pt x="20152" y="3240"/>
                </a:cubicBezTo>
                <a:lnTo>
                  <a:pt x="19790" y="3240"/>
                </a:lnTo>
                <a:close/>
              </a:path>
            </a:pathLst>
          </a:custGeom>
          <a:solidFill>
            <a:srgbClr val="FFFFCC"/>
          </a:solidFill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  <a:effectLst>
            <a:outerShdw blurRad="63500" dist="107763" dir="2700000">
              <a:srgbClr val="808080"/>
            </a:outerShdw>
          </a:effectLst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00FF"/>
              </a:buClr>
              <a:buSzPts val="1600"/>
              <a:buFont typeface="Arial Narrow"/>
              <a:buNone/>
            </a:pPr>
            <a:endParaRPr sz="1600" b="0" i="0" u="none" strike="noStrike" cap="none">
              <a:solidFill>
                <a:srgbClr val="6600FF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00FF"/>
              </a:buClr>
              <a:buSzPts val="1600"/>
              <a:buFont typeface="Arial Narrow"/>
              <a:buNone/>
            </a:pPr>
            <a:r>
              <a:rPr lang="en-US" sz="1600" b="0" i="0" u="none" strike="noStrike" cap="none">
                <a:solidFill>
                  <a:srgbClr val="6600FF"/>
                </a:solidFill>
                <a:latin typeface="Arial Narrow"/>
                <a:ea typeface="Arial Narrow"/>
                <a:cs typeface="Arial Narrow"/>
                <a:sym typeface="Arial Narrow"/>
              </a:rPr>
              <a:t>Diagnose students’ learning difficulties (pre-test, interviews) </a:t>
            </a:r>
            <a:r>
              <a:rPr lang="en-US" sz="1600" b="1" i="0" u="none" strike="noStrike" cap="none">
                <a:solidFill>
                  <a:srgbClr val="CC0000"/>
                </a:solidFill>
                <a:latin typeface="Arial Narrow"/>
                <a:ea typeface="Arial Narrow"/>
                <a:cs typeface="Arial Narrow"/>
                <a:sym typeface="Arial Narrow"/>
              </a:rPr>
              <a:t>(V1)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13" name="Google Shape;313;p20"/>
          <p:cNvSpPr/>
          <p:nvPr/>
        </p:nvSpPr>
        <p:spPr>
          <a:xfrm>
            <a:off x="2139950" y="1160462"/>
            <a:ext cx="287337" cy="288925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FF0000"/>
          </a:solidFill>
          <a:ln w="12700" cap="sq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14" name="Google Shape;314;p20"/>
          <p:cNvSpPr/>
          <p:nvPr/>
        </p:nvSpPr>
        <p:spPr>
          <a:xfrm>
            <a:off x="2568574" y="392112"/>
            <a:ext cx="1581150" cy="1349375"/>
          </a:xfrm>
          <a:custGeom>
            <a:avLst/>
            <a:gdLst/>
            <a:ahLst/>
            <a:cxnLst/>
            <a:rect l="l" t="t" r="r" b="b"/>
            <a:pathLst>
              <a:path w="21600" h="21600" extrusionOk="0">
                <a:moveTo>
                  <a:pt x="19790" y="3240"/>
                </a:moveTo>
                <a:cubicBezTo>
                  <a:pt x="10981" y="3240"/>
                  <a:pt x="9171" y="3240"/>
                  <a:pt x="9050" y="3086"/>
                </a:cubicBezTo>
                <a:cubicBezTo>
                  <a:pt x="9050" y="2931"/>
                  <a:pt x="8930" y="2777"/>
                  <a:pt x="8930" y="2469"/>
                </a:cubicBezTo>
                <a:cubicBezTo>
                  <a:pt x="8930" y="2160"/>
                  <a:pt x="8809" y="1851"/>
                  <a:pt x="8688" y="1389"/>
                </a:cubicBezTo>
                <a:cubicBezTo>
                  <a:pt x="8568" y="1080"/>
                  <a:pt x="8326" y="771"/>
                  <a:pt x="8085" y="463"/>
                </a:cubicBezTo>
                <a:cubicBezTo>
                  <a:pt x="7723" y="154"/>
                  <a:pt x="7361" y="0"/>
                  <a:pt x="7361" y="0"/>
                </a:cubicBezTo>
                <a:cubicBezTo>
                  <a:pt x="7361" y="0"/>
                  <a:pt x="2293" y="0"/>
                  <a:pt x="2051" y="154"/>
                </a:cubicBezTo>
                <a:cubicBezTo>
                  <a:pt x="1689" y="309"/>
                  <a:pt x="1448" y="463"/>
                  <a:pt x="1327" y="771"/>
                </a:cubicBezTo>
                <a:cubicBezTo>
                  <a:pt x="1207" y="1080"/>
                  <a:pt x="1086" y="1389"/>
                  <a:pt x="965" y="1697"/>
                </a:cubicBezTo>
                <a:cubicBezTo>
                  <a:pt x="845" y="2160"/>
                  <a:pt x="724" y="2314"/>
                  <a:pt x="724" y="2469"/>
                </a:cubicBezTo>
                <a:cubicBezTo>
                  <a:pt x="603" y="2623"/>
                  <a:pt x="603" y="2777"/>
                  <a:pt x="483" y="2931"/>
                </a:cubicBezTo>
                <a:cubicBezTo>
                  <a:pt x="483" y="3086"/>
                  <a:pt x="362" y="3240"/>
                  <a:pt x="241" y="3240"/>
                </a:cubicBezTo>
                <a:lnTo>
                  <a:pt x="0" y="3394"/>
                </a:lnTo>
                <a:lnTo>
                  <a:pt x="0" y="3703"/>
                </a:lnTo>
                <a:lnTo>
                  <a:pt x="0" y="10800"/>
                </a:lnTo>
                <a:lnTo>
                  <a:pt x="0" y="21600"/>
                </a:lnTo>
                <a:lnTo>
                  <a:pt x="10981" y="21600"/>
                </a:lnTo>
                <a:lnTo>
                  <a:pt x="21600" y="21600"/>
                </a:lnTo>
                <a:lnTo>
                  <a:pt x="21600" y="10800"/>
                </a:lnTo>
                <a:lnTo>
                  <a:pt x="21600" y="5246"/>
                </a:lnTo>
                <a:lnTo>
                  <a:pt x="21600" y="4783"/>
                </a:lnTo>
                <a:cubicBezTo>
                  <a:pt x="21479" y="4320"/>
                  <a:pt x="21359" y="4011"/>
                  <a:pt x="21117" y="3703"/>
                </a:cubicBezTo>
                <a:cubicBezTo>
                  <a:pt x="20876" y="3549"/>
                  <a:pt x="20514" y="3394"/>
                  <a:pt x="20152" y="3240"/>
                </a:cubicBezTo>
                <a:lnTo>
                  <a:pt x="19790" y="3240"/>
                </a:lnTo>
                <a:close/>
              </a:path>
            </a:pathLst>
          </a:custGeom>
          <a:solidFill>
            <a:srgbClr val="FFFFCC"/>
          </a:solidFill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  <a:effectLst>
            <a:outerShdw blurRad="63500" dist="107763" dir="2700000">
              <a:srgbClr val="808080"/>
            </a:outerShdw>
          </a:effectLst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Font typeface="Arial Narrow"/>
              <a:buNone/>
            </a:pPr>
            <a:endParaRPr sz="1600" b="0" i="0" u="none" strike="noStrike" cap="none">
              <a:solidFill>
                <a:schemeClr val="lt2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Font typeface="Arial Narrow"/>
              <a:buNone/>
            </a:pPr>
            <a:r>
              <a:rPr lang="en-US" sz="1600" b="0" i="0" u="none" strike="noStrike" cap="none">
                <a:solidFill>
                  <a:schemeClr val="lt2"/>
                </a:solidFill>
                <a:latin typeface="Arial Narrow"/>
                <a:ea typeface="Arial Narrow"/>
                <a:cs typeface="Arial Narrow"/>
                <a:sym typeface="Arial Narrow"/>
              </a:rPr>
              <a:t>Identify a tentative object of learning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Font typeface="Arial Narrow"/>
              <a:buNone/>
            </a:pPr>
            <a:r>
              <a:rPr lang="en-US" sz="1600" b="1" i="0" u="none" strike="noStrike" cap="none">
                <a:solidFill>
                  <a:schemeClr val="lt2"/>
                </a:solidFill>
                <a:latin typeface="Arial Narrow"/>
                <a:ea typeface="Arial Narrow"/>
                <a:cs typeface="Arial Narrow"/>
                <a:sym typeface="Arial Narrow"/>
              </a:rPr>
              <a:t>(V2)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15" name="Google Shape;315;p20"/>
          <p:cNvSpPr/>
          <p:nvPr/>
        </p:nvSpPr>
        <p:spPr>
          <a:xfrm>
            <a:off x="4291012" y="1165225"/>
            <a:ext cx="287337" cy="288925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FF0000"/>
          </a:solidFill>
          <a:ln w="12700" cap="sq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ransition>
    <p:push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p3"/>
          <p:cNvSpPr txBox="1">
            <a:spLocks noGrp="1"/>
          </p:cNvSpPr>
          <p:nvPr>
            <p:ph type="title"/>
          </p:nvPr>
        </p:nvSpPr>
        <p:spPr>
          <a:xfrm>
            <a:off x="152400" y="381000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Font typeface="Arial Narrow"/>
              <a:buNone/>
            </a:pPr>
            <a:r>
              <a:rPr lang="en-US" sz="3200" b="0" i="0" u="none">
                <a:solidFill>
                  <a:schemeClr val="dk2"/>
                </a:solidFill>
                <a:latin typeface="Arial Narrow"/>
                <a:ea typeface="Arial Narrow"/>
                <a:cs typeface="Arial Narrow"/>
                <a:sym typeface="Arial Narrow"/>
              </a:rPr>
              <a:t>Theoretical framework of Learning Study</a:t>
            </a:r>
            <a:endParaRPr/>
          </a:p>
        </p:txBody>
      </p:sp>
      <p:sp>
        <p:nvSpPr>
          <p:cNvPr id="117" name="Google Shape;117;p3"/>
          <p:cNvSpPr txBox="1"/>
          <p:nvPr/>
        </p:nvSpPr>
        <p:spPr>
          <a:xfrm>
            <a:off x="533400" y="2446337"/>
            <a:ext cx="8001000" cy="25384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669925" marR="0" lvl="0" indent="-669925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0000CC"/>
              </a:buClr>
              <a:buSzPts val="2400"/>
              <a:buFont typeface="Arial Narrow"/>
              <a:buNone/>
            </a:pPr>
            <a:r>
              <a:rPr lang="en-US" sz="2400" b="0" i="0" u="none" strike="noStrike" cap="none">
                <a:solidFill>
                  <a:srgbClr val="0000CC"/>
                </a:solidFill>
                <a:latin typeface="Arial Narrow"/>
                <a:ea typeface="Arial Narrow"/>
                <a:cs typeface="Arial Narrow"/>
                <a:sym typeface="Arial Narrow"/>
              </a:rPr>
              <a:t>V1:	Variation in students’ understanding about the topic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669925" marR="0" lvl="0" indent="-669925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0000CC"/>
              </a:buClr>
              <a:buSzPts val="2400"/>
              <a:buFont typeface="Arial Narrow"/>
              <a:buNone/>
            </a:pPr>
            <a:r>
              <a:rPr lang="en-US" sz="2400" b="0" i="0" u="none" strike="noStrike" cap="none">
                <a:solidFill>
                  <a:srgbClr val="0000CC"/>
                </a:solidFill>
                <a:latin typeface="Arial Narrow"/>
                <a:ea typeface="Arial Narrow"/>
                <a:cs typeface="Arial Narrow"/>
                <a:sym typeface="Arial Narrow"/>
              </a:rPr>
              <a:t>V2:	Variation in teachers’ understanding of what the most worthwhile object of learning is and ways of handling it</a:t>
            </a:r>
            <a:endParaRPr sz="1600" b="0" i="0" u="none" strike="noStrike" cap="none">
              <a:solidFill>
                <a:srgbClr val="0000CC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669925" marR="0" lvl="0" indent="-669925" algn="l" rtl="0">
              <a:lnSpc>
                <a:spcPct val="130000"/>
              </a:lnSpc>
              <a:spcBef>
                <a:spcPts val="480"/>
              </a:spcBef>
              <a:spcAft>
                <a:spcPts val="0"/>
              </a:spcAft>
              <a:buClr>
                <a:srgbClr val="0000CC"/>
              </a:buClr>
              <a:buSzPts val="2400"/>
              <a:buFont typeface="Arial Narrow"/>
              <a:buNone/>
            </a:pPr>
            <a:r>
              <a:rPr lang="en-US" sz="2400" b="0" i="0" u="none" strike="noStrike" cap="none">
                <a:solidFill>
                  <a:srgbClr val="0000CC"/>
                </a:solidFill>
                <a:latin typeface="Arial Narrow"/>
                <a:ea typeface="Arial Narrow"/>
                <a:cs typeface="Arial Narrow"/>
                <a:sym typeface="Arial Narrow"/>
              </a:rPr>
              <a:t>V3:	Using “Pattern of Variation” as a guiding principle of pedagogical design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8" name="Google Shape;118;p3"/>
          <p:cNvSpPr txBox="1"/>
          <p:nvPr/>
        </p:nvSpPr>
        <p:spPr>
          <a:xfrm>
            <a:off x="533400" y="1597025"/>
            <a:ext cx="4924425" cy="5921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 Narrow"/>
              <a:buNone/>
            </a:pPr>
            <a:r>
              <a:rPr lang="en-US" sz="28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Building on three types of </a:t>
            </a:r>
            <a:r>
              <a:rPr lang="en-US" sz="2800" b="1" i="1" u="none" strike="noStrike" cap="none">
                <a:solidFill>
                  <a:schemeClr val="accent2"/>
                </a:solidFill>
                <a:latin typeface="Arial Narrow"/>
                <a:ea typeface="Arial Narrow"/>
                <a:cs typeface="Arial Narrow"/>
                <a:sym typeface="Arial Narrow"/>
              </a:rPr>
              <a:t>Variation</a:t>
            </a:r>
            <a:r>
              <a:rPr lang="en-US" sz="28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: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ransition>
    <p:push dir="r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0" name="Google Shape;320;p21"/>
          <p:cNvSpPr txBox="1">
            <a:spLocks noGrp="1"/>
          </p:cNvSpPr>
          <p:nvPr>
            <p:ph type="body" idx="1"/>
          </p:nvPr>
        </p:nvSpPr>
        <p:spPr>
          <a:xfrm>
            <a:off x="301625" y="1179512"/>
            <a:ext cx="8540750" cy="44989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11475" anchor="t" anchorCtr="0">
            <a:noAutofit/>
          </a:bodyPr>
          <a:lstStyle/>
          <a:p>
            <a:pPr marL="457200" lvl="0" indent="-38100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 Narrow"/>
              <a:buAutoNum type="arabicPeriod"/>
            </a:pPr>
            <a:r>
              <a:rPr lang="en-US" sz="2800">
                <a:solidFill>
                  <a:srgbClr val="000000"/>
                </a:solidFill>
                <a:latin typeface="Arial Narrow"/>
                <a:ea typeface="Arial Narrow"/>
                <a:cs typeface="Arial Narrow"/>
                <a:sym typeface="Arial Narrow"/>
              </a:rPr>
              <a:t>To identify the </a:t>
            </a:r>
            <a:r>
              <a:rPr lang="en-US" sz="2800" b="1">
                <a:solidFill>
                  <a:srgbClr val="FF0000"/>
                </a:solidFill>
                <a:latin typeface="Arial Narrow"/>
                <a:ea typeface="Arial Narrow"/>
                <a:cs typeface="Arial Narrow"/>
                <a:sym typeface="Arial Narrow"/>
              </a:rPr>
              <a:t>misconception</a:t>
            </a:r>
            <a:r>
              <a:rPr lang="en-US" sz="2800">
                <a:solidFill>
                  <a:srgbClr val="000000"/>
                </a:solidFill>
                <a:latin typeface="Arial Narrow"/>
                <a:ea typeface="Arial Narrow"/>
                <a:cs typeface="Arial Narrow"/>
                <a:sym typeface="Arial Narrow"/>
              </a:rPr>
              <a:t> and </a:t>
            </a:r>
            <a:r>
              <a:rPr lang="en-US" sz="2800" b="1">
                <a:solidFill>
                  <a:srgbClr val="FF0000"/>
                </a:solidFill>
                <a:latin typeface="Arial Narrow"/>
                <a:ea typeface="Arial Narrow"/>
                <a:cs typeface="Arial Narrow"/>
                <a:sym typeface="Arial Narrow"/>
              </a:rPr>
              <a:t>misunderstanding</a:t>
            </a:r>
            <a:r>
              <a:rPr lang="en-US" sz="2800">
                <a:solidFill>
                  <a:srgbClr val="000000"/>
                </a:solidFill>
                <a:latin typeface="Arial Narrow"/>
                <a:ea typeface="Arial Narrow"/>
                <a:cs typeface="Arial Narrow"/>
                <a:sym typeface="Arial Narrow"/>
              </a:rPr>
              <a:t> of the energy </a:t>
            </a:r>
            <a:r>
              <a:rPr lang="en-US" sz="2800" i="1">
                <a:solidFill>
                  <a:srgbClr val="000000"/>
                </a:solidFill>
                <a:latin typeface="Arial Narrow"/>
                <a:ea typeface="Arial Narrow"/>
                <a:cs typeface="Arial Narrow"/>
                <a:sym typeface="Arial Narrow"/>
              </a:rPr>
              <a:t>input</a:t>
            </a:r>
            <a:r>
              <a:rPr lang="en-US" sz="2800">
                <a:solidFill>
                  <a:srgbClr val="000000"/>
                </a:solidFill>
                <a:latin typeface="Arial Narrow"/>
                <a:ea typeface="Arial Narrow"/>
                <a:cs typeface="Arial Narrow"/>
                <a:sym typeface="Arial Narrow"/>
              </a:rPr>
              <a:t> and energy </a:t>
            </a:r>
            <a:r>
              <a:rPr lang="en-US" sz="2800" i="1">
                <a:solidFill>
                  <a:srgbClr val="000000"/>
                </a:solidFill>
                <a:latin typeface="Arial Narrow"/>
                <a:ea typeface="Arial Narrow"/>
                <a:cs typeface="Arial Narrow"/>
                <a:sym typeface="Arial Narrow"/>
              </a:rPr>
              <a:t>outputs</a:t>
            </a:r>
            <a:r>
              <a:rPr lang="en-US" sz="2800">
                <a:solidFill>
                  <a:srgbClr val="000000"/>
                </a:solidFill>
                <a:latin typeface="Arial Narrow"/>
                <a:ea typeface="Arial Narrow"/>
                <a:cs typeface="Arial Narrow"/>
                <a:sym typeface="Arial Narrow"/>
              </a:rPr>
              <a:t>.</a:t>
            </a:r>
            <a:endParaRPr sz="2800">
              <a:solidFill>
                <a:srgbClr val="000000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45720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30"/>
              <a:buNone/>
            </a:pPr>
            <a:endParaRPr sz="2400">
              <a:solidFill>
                <a:srgbClr val="000000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452438" lvl="0" indent="-376238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None/>
            </a:pPr>
            <a:r>
              <a:rPr lang="en-US" sz="2400">
                <a:solidFill>
                  <a:srgbClr val="000000"/>
                </a:solidFill>
                <a:latin typeface="Arial Narrow"/>
                <a:ea typeface="Arial Narrow"/>
                <a:cs typeface="Arial Narrow"/>
                <a:sym typeface="Arial Narrow"/>
              </a:rPr>
              <a:t>2. </a:t>
            </a:r>
            <a:r>
              <a:rPr lang="en-US" sz="2800">
                <a:solidFill>
                  <a:srgbClr val="000000"/>
                </a:solidFill>
                <a:latin typeface="Arial Narrow"/>
                <a:ea typeface="Arial Narrow"/>
                <a:cs typeface="Arial Narrow"/>
                <a:sym typeface="Arial Narrow"/>
              </a:rPr>
              <a:t>The </a:t>
            </a:r>
            <a:r>
              <a:rPr lang="en-US" sz="2800" u="sng">
                <a:solidFill>
                  <a:srgbClr val="000000"/>
                </a:solidFill>
                <a:latin typeface="Arial Narrow"/>
                <a:ea typeface="Arial Narrow"/>
                <a:cs typeface="Arial Narrow"/>
                <a:sym typeface="Arial Narrow"/>
              </a:rPr>
              <a:t>8 different </a:t>
            </a:r>
            <a:r>
              <a:rPr lang="en-US" sz="2800" b="1">
                <a:solidFill>
                  <a:srgbClr val="000000"/>
                </a:solidFill>
                <a:latin typeface="Arial Narrow"/>
                <a:ea typeface="Arial Narrow"/>
                <a:cs typeface="Arial Narrow"/>
                <a:sym typeface="Arial Narrow"/>
              </a:rPr>
              <a:t>daily life situations</a:t>
            </a:r>
            <a:r>
              <a:rPr lang="en-US" sz="2800">
                <a:solidFill>
                  <a:srgbClr val="000000"/>
                </a:solidFill>
                <a:latin typeface="Arial Narrow"/>
                <a:ea typeface="Arial Narrow"/>
                <a:cs typeface="Arial Narrow"/>
                <a:sym typeface="Arial Narrow"/>
              </a:rPr>
              <a:t> were tested by </a:t>
            </a:r>
            <a:r>
              <a:rPr lang="en-US" sz="2800" i="1">
                <a:solidFill>
                  <a:srgbClr val="000000"/>
                </a:solidFill>
                <a:latin typeface="Arial Narrow"/>
                <a:ea typeface="Arial Narrow"/>
                <a:cs typeface="Arial Narrow"/>
                <a:sym typeface="Arial Narrow"/>
              </a:rPr>
              <a:t>separating</a:t>
            </a:r>
            <a:r>
              <a:rPr lang="en-US" sz="2800">
                <a:solidFill>
                  <a:srgbClr val="000000"/>
                </a:solidFill>
                <a:latin typeface="Arial Narrow"/>
                <a:ea typeface="Arial Narrow"/>
                <a:cs typeface="Arial Narrow"/>
                <a:sym typeface="Arial Narrow"/>
              </a:rPr>
              <a:t> the </a:t>
            </a:r>
            <a:r>
              <a:rPr lang="en-US" sz="2800" i="1">
                <a:solidFill>
                  <a:srgbClr val="000000"/>
                </a:solidFill>
                <a:latin typeface="Arial Narrow"/>
                <a:ea typeface="Arial Narrow"/>
                <a:cs typeface="Arial Narrow"/>
                <a:sym typeface="Arial Narrow"/>
              </a:rPr>
              <a:t>input</a:t>
            </a:r>
            <a:r>
              <a:rPr lang="en-US" sz="2800">
                <a:solidFill>
                  <a:srgbClr val="000000"/>
                </a:solidFill>
                <a:latin typeface="Arial Narrow"/>
                <a:ea typeface="Arial Narrow"/>
                <a:cs typeface="Arial Narrow"/>
                <a:sym typeface="Arial Narrow"/>
              </a:rPr>
              <a:t> </a:t>
            </a:r>
            <a:r>
              <a:rPr lang="en-US" sz="2400" i="1">
                <a:solidFill>
                  <a:srgbClr val="000000"/>
                </a:solidFill>
                <a:latin typeface="Arial Narrow"/>
                <a:ea typeface="Arial Narrow"/>
                <a:cs typeface="Arial Narrow"/>
                <a:sym typeface="Arial Narrow"/>
              </a:rPr>
              <a:t>(initial)</a:t>
            </a:r>
            <a:r>
              <a:rPr lang="en-US" sz="2800">
                <a:solidFill>
                  <a:srgbClr val="000000"/>
                </a:solidFill>
                <a:latin typeface="Arial Narrow"/>
                <a:ea typeface="Arial Narrow"/>
                <a:cs typeface="Arial Narrow"/>
                <a:sym typeface="Arial Narrow"/>
              </a:rPr>
              <a:t> form of energy and </a:t>
            </a:r>
            <a:r>
              <a:rPr lang="en-US" sz="2800" i="1">
                <a:solidFill>
                  <a:srgbClr val="000000"/>
                </a:solidFill>
                <a:latin typeface="Arial Narrow"/>
                <a:ea typeface="Arial Narrow"/>
                <a:cs typeface="Arial Narrow"/>
                <a:sym typeface="Arial Narrow"/>
              </a:rPr>
              <a:t>output</a:t>
            </a:r>
            <a:r>
              <a:rPr lang="en-US" sz="2800">
                <a:solidFill>
                  <a:srgbClr val="000000"/>
                </a:solidFill>
                <a:latin typeface="Arial Narrow"/>
                <a:ea typeface="Arial Narrow"/>
                <a:cs typeface="Arial Narrow"/>
                <a:sym typeface="Arial Narrow"/>
              </a:rPr>
              <a:t> </a:t>
            </a:r>
            <a:r>
              <a:rPr lang="en-US" sz="2400">
                <a:solidFill>
                  <a:srgbClr val="000000"/>
                </a:solidFill>
                <a:latin typeface="Arial Narrow"/>
                <a:ea typeface="Arial Narrow"/>
                <a:cs typeface="Arial Narrow"/>
                <a:sym typeface="Arial Narrow"/>
              </a:rPr>
              <a:t>(final)</a:t>
            </a:r>
            <a:r>
              <a:rPr lang="en-US" sz="2800">
                <a:solidFill>
                  <a:srgbClr val="000000"/>
                </a:solidFill>
                <a:latin typeface="Arial Narrow"/>
                <a:ea typeface="Arial Narrow"/>
                <a:cs typeface="Arial Narrow"/>
                <a:sym typeface="Arial Narrow"/>
              </a:rPr>
              <a:t> forms of energy, which enable teachers </a:t>
            </a:r>
            <a:r>
              <a:rPr lang="en-US" sz="2800" b="1">
                <a:solidFill>
                  <a:srgbClr val="FF0000"/>
                </a:solidFill>
                <a:latin typeface="Arial Narrow"/>
                <a:ea typeface="Arial Narrow"/>
                <a:cs typeface="Arial Narrow"/>
                <a:sym typeface="Arial Narrow"/>
              </a:rPr>
              <a:t>to diagnose what learning difficulty that occurred</a:t>
            </a:r>
            <a:r>
              <a:rPr lang="en-US" sz="2800">
                <a:solidFill>
                  <a:srgbClr val="000000"/>
                </a:solidFill>
                <a:latin typeface="Arial Narrow"/>
                <a:ea typeface="Arial Narrow"/>
                <a:cs typeface="Arial Narrow"/>
                <a:sym typeface="Arial Narrow"/>
              </a:rPr>
              <a:t>. Students are able to answer from the pictures provided or from their daily life experiences.</a:t>
            </a:r>
            <a:br>
              <a:rPr lang="en-US" sz="2800">
                <a:solidFill>
                  <a:srgbClr val="000000"/>
                </a:solidFill>
                <a:latin typeface="Arial Narrow"/>
                <a:ea typeface="Arial Narrow"/>
                <a:cs typeface="Arial Narrow"/>
                <a:sym typeface="Arial Narrow"/>
              </a:rPr>
            </a:br>
            <a:r>
              <a:rPr lang="en-US" sz="2800" i="1">
                <a:solidFill>
                  <a:srgbClr val="0070C0"/>
                </a:solidFill>
                <a:latin typeface="Arial Narrow"/>
                <a:ea typeface="Arial Narrow"/>
                <a:cs typeface="Arial Narrow"/>
                <a:sym typeface="Arial Narrow"/>
              </a:rPr>
              <a:t>(And 1 more high order question would be asked, which tests the knowledge transfer skill of students)</a:t>
            </a:r>
            <a:endParaRPr/>
          </a:p>
          <a:p>
            <a:pPr marL="452438" lvl="0" indent="-376238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None/>
            </a:pPr>
            <a:endParaRPr sz="2800">
              <a:solidFill>
                <a:srgbClr val="000000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30"/>
              <a:buNone/>
            </a:pPr>
            <a:endParaRPr sz="2400">
              <a:solidFill>
                <a:srgbClr val="000000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342900" marR="0" lvl="0" indent="-17018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folHlink"/>
              </a:buClr>
              <a:buSzPts val="2720"/>
              <a:buFont typeface="Noto Sans Symbols"/>
              <a:buNone/>
            </a:pPr>
            <a:endParaRPr/>
          </a:p>
        </p:txBody>
      </p:sp>
      <p:sp>
        <p:nvSpPr>
          <p:cNvPr id="321" name="Google Shape;321;p21"/>
          <p:cNvSpPr txBox="1"/>
          <p:nvPr/>
        </p:nvSpPr>
        <p:spPr>
          <a:xfrm>
            <a:off x="450850" y="554037"/>
            <a:ext cx="2754300" cy="46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6600"/>
              </a:buClr>
              <a:buSzPts val="2400"/>
              <a:buFont typeface="Arial Narrow"/>
              <a:buNone/>
            </a:pPr>
            <a:r>
              <a:rPr lang="en-US" sz="2400" b="1" i="0" u="none" strike="noStrike" cap="none">
                <a:solidFill>
                  <a:srgbClr val="006600"/>
                </a:solidFill>
                <a:latin typeface="Arial Narrow"/>
                <a:ea typeface="Arial Narrow"/>
                <a:cs typeface="Arial Narrow"/>
                <a:sym typeface="Arial Narrow"/>
              </a:rPr>
              <a:t>Design of the pre-test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ransition>
    <p:push dir="r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6" name="Google Shape;326;gd49b5ec09c_0_14"/>
          <p:cNvSpPr txBox="1">
            <a:spLocks noGrp="1"/>
          </p:cNvSpPr>
          <p:nvPr>
            <p:ph type="body" idx="1"/>
          </p:nvPr>
        </p:nvSpPr>
        <p:spPr>
          <a:xfrm>
            <a:off x="301650" y="1256071"/>
            <a:ext cx="8540700" cy="50478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11475" anchor="t" anchorCtr="0">
            <a:noAutofit/>
          </a:bodyPr>
          <a:lstStyle/>
          <a:p>
            <a:pPr marL="457200" lvl="0" indent="-45720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30"/>
              <a:buNone/>
            </a:pPr>
            <a:r>
              <a:rPr lang="en-US" sz="2400">
                <a:solidFill>
                  <a:srgbClr val="000000"/>
                </a:solidFill>
                <a:latin typeface="Arial Narrow"/>
                <a:ea typeface="Arial Narrow"/>
                <a:cs typeface="Arial Narrow"/>
                <a:sym typeface="Arial Narrow"/>
              </a:rPr>
              <a:t>3.	Structure of the test:</a:t>
            </a:r>
            <a:endParaRPr sz="2400">
              <a:solidFill>
                <a:srgbClr val="000000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457200" lvl="0" indent="-45720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30"/>
              <a:buNone/>
            </a:pPr>
            <a:br>
              <a:rPr lang="en-US" sz="2800">
                <a:solidFill>
                  <a:srgbClr val="000000"/>
                </a:solidFill>
                <a:latin typeface="Arial Narrow"/>
                <a:ea typeface="Arial Narrow"/>
                <a:cs typeface="Arial Narrow"/>
                <a:sym typeface="Arial Narrow"/>
              </a:rPr>
            </a:br>
            <a:r>
              <a:rPr lang="en-US" sz="2800">
                <a:solidFill>
                  <a:srgbClr val="000000"/>
                </a:solidFill>
                <a:latin typeface="Arial Narrow"/>
                <a:ea typeface="Arial Narrow"/>
                <a:cs typeface="Arial Narrow"/>
                <a:sym typeface="Arial Narrow"/>
              </a:rPr>
              <a:t>(a) </a:t>
            </a:r>
            <a:r>
              <a:rPr lang="en-US" sz="2800" b="1">
                <a:solidFill>
                  <a:srgbClr val="000000"/>
                </a:solidFill>
                <a:latin typeface="Arial Narrow"/>
                <a:ea typeface="Arial Narrow"/>
                <a:cs typeface="Arial Narrow"/>
                <a:sym typeface="Arial Narrow"/>
              </a:rPr>
              <a:t>True-false-IDK</a:t>
            </a:r>
            <a:r>
              <a:rPr lang="en-US" sz="2800">
                <a:solidFill>
                  <a:srgbClr val="000000"/>
                </a:solidFill>
                <a:latin typeface="Arial Narrow"/>
                <a:ea typeface="Arial Narrow"/>
                <a:cs typeface="Arial Narrow"/>
                <a:sym typeface="Arial Narrow"/>
              </a:rPr>
              <a:t> questions: </a:t>
            </a:r>
            <a:r>
              <a:rPr lang="en-US" sz="2400" i="1">
                <a:solidFill>
                  <a:srgbClr val="000000"/>
                </a:solidFill>
                <a:latin typeface="Arial Narrow"/>
                <a:ea typeface="Arial Narrow"/>
                <a:cs typeface="Arial Narrow"/>
                <a:sym typeface="Arial Narrow"/>
              </a:rPr>
              <a:t>‘I don’t know’ option</a:t>
            </a:r>
            <a:r>
              <a:rPr lang="en-US" sz="2400">
                <a:solidFill>
                  <a:srgbClr val="000000"/>
                </a:solidFill>
                <a:latin typeface="Arial Narrow"/>
                <a:ea typeface="Arial Narrow"/>
                <a:cs typeface="Arial Narrow"/>
                <a:sym typeface="Arial Narrow"/>
              </a:rPr>
              <a:t> is provided </a:t>
            </a:r>
            <a:r>
              <a:rPr lang="en-US" sz="2400" i="1">
                <a:solidFill>
                  <a:srgbClr val="000000"/>
                </a:solidFill>
                <a:latin typeface="Arial Narrow"/>
                <a:ea typeface="Arial Narrow"/>
                <a:cs typeface="Arial Narrow"/>
                <a:sym typeface="Arial Narrow"/>
              </a:rPr>
              <a:t>(so that students will not just randomly pick an answer when they don’t know the knowledge)</a:t>
            </a:r>
            <a:r>
              <a:rPr lang="en-US" sz="2400">
                <a:solidFill>
                  <a:srgbClr val="000000"/>
                </a:solidFill>
                <a:latin typeface="Arial Narrow"/>
                <a:ea typeface="Arial Narrow"/>
                <a:cs typeface="Arial Narrow"/>
                <a:sym typeface="Arial Narrow"/>
              </a:rPr>
              <a:t>. </a:t>
            </a:r>
            <a:endParaRPr sz="2400">
              <a:solidFill>
                <a:srgbClr val="000000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45720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30"/>
              <a:buNone/>
            </a:pPr>
            <a:r>
              <a:rPr lang="en-US" sz="2800">
                <a:solidFill>
                  <a:srgbClr val="000000"/>
                </a:solidFill>
                <a:latin typeface="Arial Narrow"/>
                <a:ea typeface="Arial Narrow"/>
                <a:cs typeface="Arial Narrow"/>
                <a:sym typeface="Arial Narrow"/>
              </a:rPr>
              <a:t>(b) </a:t>
            </a:r>
            <a:r>
              <a:rPr lang="en-US" sz="2800" b="1">
                <a:solidFill>
                  <a:srgbClr val="000000"/>
                </a:solidFill>
                <a:latin typeface="Arial Narrow"/>
                <a:ea typeface="Arial Narrow"/>
                <a:cs typeface="Arial Narrow"/>
                <a:sym typeface="Arial Narrow"/>
              </a:rPr>
              <a:t>MCQs</a:t>
            </a:r>
            <a:r>
              <a:rPr lang="en-US" sz="2800">
                <a:solidFill>
                  <a:srgbClr val="000000"/>
                </a:solidFill>
                <a:latin typeface="Arial Narrow"/>
                <a:ea typeface="Arial Narrow"/>
                <a:cs typeface="Arial Narrow"/>
                <a:sym typeface="Arial Narrow"/>
              </a:rPr>
              <a:t>: </a:t>
            </a:r>
            <a:r>
              <a:rPr lang="en-US" sz="2400">
                <a:solidFill>
                  <a:srgbClr val="000000"/>
                </a:solidFill>
                <a:latin typeface="Arial Narrow"/>
                <a:ea typeface="Arial Narrow"/>
                <a:cs typeface="Arial Narrow"/>
                <a:sym typeface="Arial Narrow"/>
              </a:rPr>
              <a:t>Multiple responses are allowed </a:t>
            </a:r>
            <a:r>
              <a:rPr lang="en-US" sz="2400" i="1">
                <a:solidFill>
                  <a:srgbClr val="000000"/>
                </a:solidFill>
                <a:latin typeface="Arial Narrow"/>
                <a:ea typeface="Arial Narrow"/>
                <a:cs typeface="Arial Narrow"/>
                <a:sym typeface="Arial Narrow"/>
              </a:rPr>
              <a:t>(so that students may select more than one form of energy for input / ouput)</a:t>
            </a:r>
            <a:r>
              <a:rPr lang="en-US" sz="2400">
                <a:solidFill>
                  <a:srgbClr val="000000"/>
                </a:solidFill>
                <a:latin typeface="Arial Narrow"/>
                <a:ea typeface="Arial Narrow"/>
                <a:cs typeface="Arial Narrow"/>
                <a:sym typeface="Arial Narrow"/>
              </a:rPr>
              <a:t>.</a:t>
            </a:r>
            <a:endParaRPr sz="2800">
              <a:solidFill>
                <a:srgbClr val="000000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45720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30"/>
              <a:buNone/>
            </a:pPr>
            <a:r>
              <a:rPr lang="en-US" sz="2800">
                <a:solidFill>
                  <a:srgbClr val="000000"/>
                </a:solidFill>
                <a:latin typeface="Arial Narrow"/>
                <a:ea typeface="Arial Narrow"/>
                <a:cs typeface="Arial Narrow"/>
                <a:sym typeface="Arial Narrow"/>
              </a:rPr>
              <a:t>(c)  </a:t>
            </a:r>
            <a:r>
              <a:rPr lang="en-US" sz="2800" b="1">
                <a:solidFill>
                  <a:srgbClr val="000000"/>
                </a:solidFill>
                <a:latin typeface="Arial Narrow"/>
                <a:ea typeface="Arial Narrow"/>
                <a:cs typeface="Arial Narrow"/>
                <a:sym typeface="Arial Narrow"/>
              </a:rPr>
              <a:t>Open-ended</a:t>
            </a:r>
            <a:r>
              <a:rPr lang="en-US" sz="2800">
                <a:solidFill>
                  <a:srgbClr val="000000"/>
                </a:solidFill>
                <a:latin typeface="Arial Narrow"/>
                <a:ea typeface="Arial Narrow"/>
                <a:cs typeface="Arial Narrow"/>
                <a:sym typeface="Arial Narrow"/>
              </a:rPr>
              <a:t> question: </a:t>
            </a:r>
            <a:r>
              <a:rPr lang="en-US" sz="2400">
                <a:solidFill>
                  <a:srgbClr val="000000"/>
                </a:solidFill>
                <a:latin typeface="Arial Narrow"/>
                <a:ea typeface="Arial Narrow"/>
                <a:cs typeface="Arial Narrow"/>
                <a:sym typeface="Arial Narrow"/>
              </a:rPr>
              <a:t>Students are requested to describe the energy conversion of a wind-up toy in their own way.</a:t>
            </a:r>
            <a:endParaRPr sz="2400">
              <a:solidFill>
                <a:srgbClr val="000000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45720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30"/>
              <a:buNone/>
            </a:pPr>
            <a:r>
              <a:rPr lang="en-US" sz="2800">
                <a:solidFill>
                  <a:srgbClr val="000000"/>
                </a:solidFill>
                <a:latin typeface="Arial Narrow"/>
                <a:ea typeface="Arial Narrow"/>
                <a:cs typeface="Arial Narrow"/>
                <a:sym typeface="Arial Narrow"/>
              </a:rPr>
              <a:t>(d)   </a:t>
            </a:r>
            <a:r>
              <a:rPr lang="en-US" sz="2800" b="1">
                <a:solidFill>
                  <a:srgbClr val="000000"/>
                </a:solidFill>
                <a:latin typeface="Arial Narrow"/>
                <a:ea typeface="Arial Narrow"/>
                <a:cs typeface="Arial Narrow"/>
                <a:sym typeface="Arial Narrow"/>
              </a:rPr>
              <a:t>*MCQ</a:t>
            </a:r>
            <a:r>
              <a:rPr lang="en-US" sz="2800">
                <a:solidFill>
                  <a:srgbClr val="000000"/>
                </a:solidFill>
                <a:latin typeface="Arial Narrow"/>
                <a:ea typeface="Arial Narrow"/>
                <a:cs typeface="Arial Narrow"/>
                <a:sym typeface="Arial Narrow"/>
              </a:rPr>
              <a:t> question: </a:t>
            </a:r>
            <a:r>
              <a:rPr lang="en-US" sz="2400" u="sng">
                <a:solidFill>
                  <a:srgbClr val="000000"/>
                </a:solidFill>
                <a:latin typeface="Arial Narrow"/>
                <a:ea typeface="Arial Narrow"/>
                <a:cs typeface="Arial Narrow"/>
                <a:sym typeface="Arial Narrow"/>
              </a:rPr>
              <a:t>High-order thinking</a:t>
            </a:r>
            <a:r>
              <a:rPr lang="en-US" sz="2400">
                <a:solidFill>
                  <a:srgbClr val="000000"/>
                </a:solidFill>
                <a:latin typeface="Arial Narrow"/>
                <a:ea typeface="Arial Narrow"/>
                <a:cs typeface="Arial Narrow"/>
                <a:sym typeface="Arial Narrow"/>
              </a:rPr>
              <a:t> question. Students are requested to give prediction and show their reasoning using the concept of energy.</a:t>
            </a:r>
            <a:endParaRPr sz="2400">
              <a:solidFill>
                <a:srgbClr val="000000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342900" marR="0" lvl="0" indent="-17018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folHlink"/>
              </a:buClr>
              <a:buSzPts val="2720"/>
              <a:buFont typeface="Noto Sans Symbols"/>
              <a:buNone/>
            </a:pPr>
            <a:endParaRPr/>
          </a:p>
        </p:txBody>
      </p:sp>
      <p:sp>
        <p:nvSpPr>
          <p:cNvPr id="327" name="Google Shape;327;gd49b5ec09c_0_14"/>
          <p:cNvSpPr txBox="1"/>
          <p:nvPr/>
        </p:nvSpPr>
        <p:spPr>
          <a:xfrm>
            <a:off x="450850" y="554037"/>
            <a:ext cx="2754300" cy="46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6600"/>
              </a:buClr>
              <a:buSzPts val="2400"/>
              <a:buFont typeface="Arial Narrow"/>
              <a:buNone/>
            </a:pPr>
            <a:r>
              <a:rPr lang="en-US" sz="2400" b="1" i="0" u="none" strike="noStrike" cap="none">
                <a:solidFill>
                  <a:srgbClr val="006600"/>
                </a:solidFill>
                <a:latin typeface="Arial Narrow"/>
                <a:ea typeface="Arial Narrow"/>
                <a:cs typeface="Arial Narrow"/>
                <a:sym typeface="Arial Narrow"/>
              </a:rPr>
              <a:t>Design of the pre-test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ransition>
    <p:push dir="r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2" name="Google Shape;332;p23"/>
          <p:cNvSpPr txBox="1"/>
          <p:nvPr/>
        </p:nvSpPr>
        <p:spPr>
          <a:xfrm>
            <a:off x="450850" y="554037"/>
            <a:ext cx="2754312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6600"/>
              </a:buClr>
              <a:buSzPts val="2400"/>
              <a:buFont typeface="Arial Narrow"/>
              <a:buNone/>
            </a:pPr>
            <a:r>
              <a:rPr lang="en-US" sz="2400" b="1" i="0" u="none" strike="noStrike" cap="none">
                <a:solidFill>
                  <a:srgbClr val="006600"/>
                </a:solidFill>
                <a:latin typeface="Arial Narrow"/>
                <a:ea typeface="Arial Narrow"/>
                <a:cs typeface="Arial Narrow"/>
                <a:sym typeface="Arial Narrow"/>
              </a:rPr>
              <a:t>Design of the pre-test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aphicFrame>
        <p:nvGraphicFramePr>
          <p:cNvPr id="333" name="Google Shape;333;p23"/>
          <p:cNvGraphicFramePr/>
          <p:nvPr/>
        </p:nvGraphicFramePr>
        <p:xfrm>
          <a:off x="450850" y="1269743"/>
          <a:ext cx="8461350" cy="4471370"/>
        </p:xfrm>
        <a:graphic>
          <a:graphicData uri="http://schemas.openxmlformats.org/drawingml/2006/table">
            <a:tbl>
              <a:tblPr>
                <a:noFill/>
                <a:tableStyleId>{2634DE5C-FA3F-43DF-BEDD-9D19C35C9FBC}</a:tableStyleId>
              </a:tblPr>
              <a:tblGrid>
                <a:gridCol w="30051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4562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06680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000"/>
                        <a:buFont typeface="Arial Narrow"/>
                        <a:buNone/>
                      </a:pPr>
                      <a:r>
                        <a:rPr lang="en-US" sz="3200" b="1" i="0" u="none" strike="noStrike" cap="none">
                          <a:solidFill>
                            <a:schemeClr val="dk1"/>
                          </a:solidFill>
                          <a:latin typeface="Arial Narrow"/>
                          <a:ea typeface="Arial Narrow"/>
                          <a:cs typeface="Arial Narrow"/>
                          <a:sym typeface="Arial Narrow"/>
                        </a:rPr>
                        <a:t>Test Item no.</a:t>
                      </a:r>
                      <a:endParaRPr sz="2000" u="none" strike="noStrike" cap="none"/>
                    </a:p>
                  </a:txBody>
                  <a:tcPr marL="91450" marR="91450" marT="45725" marB="45725">
                    <a:lnL w="2857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000"/>
                        <a:buFont typeface="Arial Narrow"/>
                        <a:buNone/>
                      </a:pPr>
                      <a:r>
                        <a:rPr lang="en-US" sz="3200" b="1" i="0" u="none" strike="noStrike" cap="none">
                          <a:solidFill>
                            <a:schemeClr val="dk1"/>
                          </a:solidFill>
                          <a:latin typeface="Arial Narrow"/>
                          <a:ea typeface="Arial Narrow"/>
                          <a:cs typeface="Arial Narrow"/>
                          <a:sym typeface="Arial Narrow"/>
                        </a:rPr>
                        <a:t>Measuring targets</a:t>
                      </a:r>
                      <a:endParaRPr sz="2000" u="none" strike="noStrike" cap="none"/>
                    </a:p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40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000"/>
                        <a:buFont typeface="Arial Narrow"/>
                        <a:buNone/>
                      </a:pPr>
                      <a:r>
                        <a:rPr lang="en-US" sz="3200" b="1" i="0" u="none" strike="noStrike" cap="none">
                          <a:solidFill>
                            <a:schemeClr val="dk1"/>
                          </a:solidFill>
                          <a:latin typeface="Arial Narrow"/>
                          <a:ea typeface="Arial Narrow"/>
                          <a:cs typeface="Arial Narrow"/>
                          <a:sym typeface="Arial Narrow"/>
                        </a:rPr>
                        <a:t>(e.g. prior knowledge, understanding of the critical aspects and knowledge transfer)</a:t>
                      </a:r>
                      <a:endParaRPr sz="2000" u="none" strike="noStrike" cap="none"/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7150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3600"/>
                        <a:buFont typeface="Arial"/>
                        <a:buNone/>
                      </a:pPr>
                      <a:r>
                        <a:rPr lang="en-US" sz="3600" u="none" strike="noStrike" cap="none">
                          <a:solidFill>
                            <a:schemeClr val="dk1"/>
                          </a:solidFill>
                        </a:rPr>
                        <a:t>4</a:t>
                      </a:r>
                      <a:endParaRPr sz="3600" u="none" strike="noStrike" cap="non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1450" marR="91450" marT="45725" marB="45725">
                    <a:lnL w="2857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457200" marR="0" lvl="0" indent="-45720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000"/>
                        <a:buFont typeface="Noto Sans Symbols"/>
                        <a:buChar char="❖"/>
                      </a:pPr>
                      <a:r>
                        <a:rPr lang="en-US" sz="3200" b="1" u="none" strike="noStrike" cap="none">
                          <a:solidFill>
                            <a:srgbClr val="FF0000"/>
                          </a:solidFill>
                          <a:latin typeface="Arial Narrow"/>
                          <a:ea typeface="Arial Narrow"/>
                          <a:cs typeface="Arial Narrow"/>
                          <a:sym typeface="Arial Narrow"/>
                        </a:rPr>
                        <a:t>Prior knowledge</a:t>
                      </a:r>
                      <a:endParaRPr sz="3200" u="none" strike="noStrike" cap="non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0960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3600"/>
                        <a:buFont typeface="Arial"/>
                        <a:buNone/>
                      </a:pPr>
                      <a:r>
                        <a:rPr lang="en-US" sz="3600" u="none" strike="noStrike" cap="none">
                          <a:solidFill>
                            <a:schemeClr val="dk1"/>
                          </a:solidFill>
                        </a:rPr>
                        <a:t>5 - 16</a:t>
                      </a:r>
                      <a:endParaRPr sz="3600" u="none" strike="noStrike" cap="non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1450" marR="91450" marT="45725" marB="45725">
                    <a:lnL w="2857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457200" marR="0" lvl="0" indent="-45720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000"/>
                        <a:buFont typeface="Noto Sans Symbols"/>
                        <a:buChar char="❖"/>
                      </a:pPr>
                      <a:r>
                        <a:rPr lang="en-US" sz="3200" b="1" u="none" strike="noStrike" cap="none">
                          <a:solidFill>
                            <a:srgbClr val="FF0000"/>
                          </a:solidFill>
                          <a:latin typeface="Arial Narrow"/>
                          <a:ea typeface="Arial Narrow"/>
                          <a:cs typeface="Arial Narrow"/>
                          <a:sym typeface="Arial Narrow"/>
                        </a:rPr>
                        <a:t>Understanding of the critical aspects (CF1 and / or CF2)</a:t>
                      </a:r>
                      <a:endParaRPr sz="3200" u="none" strike="noStrike" cap="non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3340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3600"/>
                        <a:buFont typeface="Arial"/>
                        <a:buNone/>
                      </a:pPr>
                      <a:r>
                        <a:rPr lang="en-US" sz="3600" u="none" strike="noStrike" cap="none">
                          <a:solidFill>
                            <a:schemeClr val="dk1"/>
                          </a:solidFill>
                        </a:rPr>
                        <a:t>17</a:t>
                      </a:r>
                      <a:endParaRPr sz="3600" u="none" strike="noStrike" cap="non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1450" marR="91450" marT="45725" marB="45725">
                    <a:lnL w="2857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457200" marR="0" lvl="0" indent="-45720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000"/>
                        <a:buFont typeface="Noto Sans Symbols"/>
                        <a:buChar char="❖"/>
                      </a:pPr>
                      <a:r>
                        <a:rPr lang="en-US" sz="3200" b="1" u="none" strike="noStrike" cap="none">
                          <a:solidFill>
                            <a:srgbClr val="FF0000"/>
                          </a:solidFill>
                          <a:latin typeface="Arial Narrow"/>
                          <a:ea typeface="Arial Narrow"/>
                          <a:cs typeface="Arial Narrow"/>
                          <a:sym typeface="Arial Narrow"/>
                        </a:rPr>
                        <a:t>knowledge transfer</a:t>
                      </a:r>
                      <a:endParaRPr sz="3200" u="none" strike="noStrike" cap="non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34" name="Google Shape;334;p23"/>
          <p:cNvSpPr txBox="1"/>
          <p:nvPr/>
        </p:nvSpPr>
        <p:spPr>
          <a:xfrm>
            <a:off x="775917" y="2145876"/>
            <a:ext cx="2507903" cy="9232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US" sz="24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(Questions start at  4)</a:t>
            </a:r>
            <a:endParaRPr sz="2400" b="1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ransition>
    <p:push dir="r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9" name="Google Shape;339;gd4f6dbc1e4_0_0"/>
          <p:cNvSpPr txBox="1"/>
          <p:nvPr/>
        </p:nvSpPr>
        <p:spPr>
          <a:xfrm>
            <a:off x="374650" y="554037"/>
            <a:ext cx="2951100" cy="46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6600"/>
              </a:buClr>
              <a:buSzPts val="2400"/>
              <a:buFont typeface="Arial Narrow"/>
              <a:buNone/>
            </a:pPr>
            <a:r>
              <a:rPr lang="en-US" sz="2400" b="1" i="0" u="none" strike="noStrike" cap="none">
                <a:solidFill>
                  <a:srgbClr val="006600"/>
                </a:solidFill>
                <a:latin typeface="Arial Narrow"/>
                <a:ea typeface="Arial Narrow"/>
                <a:cs typeface="Arial Narrow"/>
                <a:sym typeface="Arial Narrow"/>
              </a:rPr>
              <a:t>Analysis of the pre-test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40" name="Google Shape;340;gd4f6dbc1e4_0_0"/>
          <p:cNvSpPr txBox="1"/>
          <p:nvPr/>
        </p:nvSpPr>
        <p:spPr>
          <a:xfrm>
            <a:off x="374650" y="1267968"/>
            <a:ext cx="8537702" cy="52475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285750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Char char="•"/>
            </a:pPr>
            <a:r>
              <a:rPr lang="en-US" sz="28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Both classes show </a:t>
            </a:r>
            <a:r>
              <a:rPr lang="en-US" sz="2800" b="1" i="0" u="sng" strike="noStrike" cap="none">
                <a:solidFill>
                  <a:srgbClr val="FF0000"/>
                </a:solidFill>
                <a:latin typeface="Arial Narrow"/>
                <a:ea typeface="Arial Narrow"/>
                <a:cs typeface="Arial Narrow"/>
                <a:sym typeface="Arial Narrow"/>
              </a:rPr>
              <a:t>low</a:t>
            </a:r>
            <a:r>
              <a:rPr lang="en-US" sz="28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 performance.</a:t>
            </a:r>
            <a:br>
              <a:rPr lang="en-US" sz="24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</a:br>
            <a:r>
              <a:rPr lang="en-US" sz="2400" b="0" i="1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(Mean score - Class A: 3.8/13  vs  Class B: 4.3/13)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285750" marR="0" lvl="0" indent="-28575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Char char="•"/>
            </a:pPr>
            <a:r>
              <a:rPr lang="en-US" sz="24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 </a:t>
            </a:r>
            <a:r>
              <a:rPr lang="en-US" sz="28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Both classes show </a:t>
            </a:r>
            <a:r>
              <a:rPr lang="en-US" sz="2800" b="1" i="0" u="sng" strike="noStrike" cap="none">
                <a:solidFill>
                  <a:srgbClr val="00B050"/>
                </a:solidFill>
                <a:latin typeface="Arial Narrow"/>
                <a:ea typeface="Arial Narrow"/>
                <a:cs typeface="Arial Narrow"/>
                <a:sym typeface="Arial Narrow"/>
              </a:rPr>
              <a:t>similar</a:t>
            </a:r>
            <a:r>
              <a:rPr lang="en-US" sz="28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 performance.</a:t>
            </a:r>
            <a:br>
              <a:rPr lang="en-US" sz="28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</a:br>
            <a:r>
              <a:rPr lang="en-US" sz="2400" b="0" i="1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(They generally response similar wrong answers, and they both perform well in items 5 &amp; 12 while perform poorly in items 6, 8, 9, 10, 13 &amp; 15)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285750" marR="0" lvl="0" indent="-285750" algn="just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Char char="•"/>
            </a:pPr>
            <a:r>
              <a:rPr lang="en-US" sz="28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The learning </a:t>
            </a:r>
            <a:r>
              <a:rPr lang="en-US" sz="2800" b="1" i="0" u="sng" strike="noStrike" cap="none">
                <a:solidFill>
                  <a:srgbClr val="002060"/>
                </a:solidFill>
                <a:latin typeface="Arial Narrow"/>
                <a:ea typeface="Arial Narrow"/>
                <a:cs typeface="Arial Narrow"/>
                <a:sym typeface="Arial Narrow"/>
              </a:rPr>
              <a:t>difficulties</a:t>
            </a:r>
            <a:r>
              <a:rPr lang="en-US" sz="28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 and </a:t>
            </a:r>
            <a:r>
              <a:rPr lang="en-US" sz="2800" b="1" i="0" u="sng" strike="noStrike" cap="none">
                <a:solidFill>
                  <a:srgbClr val="002060"/>
                </a:solidFill>
                <a:latin typeface="Arial Narrow"/>
                <a:ea typeface="Arial Narrow"/>
                <a:cs typeface="Arial Narrow"/>
                <a:sym typeface="Arial Narrow"/>
              </a:rPr>
              <a:t>misconceptions</a:t>
            </a:r>
            <a:r>
              <a:rPr lang="en-US" sz="28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 are clearly shown. 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285750" marR="0" lvl="0" indent="-107950" algn="just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endParaRPr sz="2800" b="0" i="0" u="none" strike="noStrike" cap="none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lang="en-US" sz="36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It is a </a:t>
            </a:r>
            <a:r>
              <a:rPr lang="en-US" sz="3600" b="1" i="0" u="none" strike="noStrike" cap="none">
                <a:solidFill>
                  <a:schemeClr val="accent1"/>
                </a:solidFill>
                <a:latin typeface="Arial Narrow"/>
                <a:ea typeface="Arial Narrow"/>
                <a:cs typeface="Arial Narrow"/>
                <a:sym typeface="Arial Narrow"/>
              </a:rPr>
              <a:t>MUST</a:t>
            </a:r>
            <a:r>
              <a:rPr lang="en-US" sz="36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 </a:t>
            </a:r>
            <a:r>
              <a:rPr lang="en-US" sz="36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to tackle </a:t>
            </a:r>
            <a:br>
              <a:rPr lang="en-US" sz="36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</a:br>
            <a:r>
              <a:rPr lang="en-US" sz="36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students’ difficulties and misconceptions </a:t>
            </a:r>
            <a:br>
              <a:rPr lang="en-US" sz="36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</a:br>
            <a:r>
              <a:rPr lang="en-US" sz="36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in the coming lesson design.</a:t>
            </a:r>
            <a:endParaRPr sz="3600" b="0" i="0" u="none" strike="noStrike" cap="none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</p:spTree>
  </p:cSld>
  <p:clrMapOvr>
    <a:masterClrMapping/>
  </p:clrMapOvr>
  <p:transition>
    <p:push dir="r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5" name="Google Shape;345;p28"/>
          <p:cNvSpPr txBox="1">
            <a:spLocks noGrp="1"/>
          </p:cNvSpPr>
          <p:nvPr>
            <p:ph type="body" idx="1"/>
          </p:nvPr>
        </p:nvSpPr>
        <p:spPr>
          <a:xfrm>
            <a:off x="301625" y="228600"/>
            <a:ext cx="8540700" cy="623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131445" lvl="0" indent="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530"/>
              <a:buNone/>
            </a:pPr>
            <a:r>
              <a:rPr lang="en-US" sz="2000"/>
              <a:t>Student’s </a:t>
            </a:r>
            <a:r>
              <a:rPr lang="en-US" sz="2000" u="sng"/>
              <a:t>correct</a:t>
            </a:r>
            <a:r>
              <a:rPr lang="en-US" sz="2000"/>
              <a:t> items: 5,12,14</a:t>
            </a:r>
            <a:endParaRPr/>
          </a:p>
          <a:p>
            <a:pPr marL="131445" lvl="0" indent="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530"/>
              <a:buNone/>
            </a:pPr>
            <a:r>
              <a:rPr lang="en-US" sz="1600" i="1"/>
              <a:t>(but may not from correct concept)</a:t>
            </a:r>
            <a:endParaRPr/>
          </a:p>
          <a:p>
            <a:pPr marL="131445" lvl="0" indent="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530"/>
              <a:buNone/>
            </a:pPr>
            <a:endParaRPr sz="700" b="1"/>
          </a:p>
          <a:p>
            <a:pPr marL="131445" lvl="0" indent="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530"/>
              <a:buNone/>
            </a:pPr>
            <a:r>
              <a:rPr lang="en-US" sz="2000"/>
              <a:t>Student’s </a:t>
            </a:r>
            <a:r>
              <a:rPr lang="en-US" sz="2000" u="sng"/>
              <a:t>incorrect </a:t>
            </a:r>
            <a:r>
              <a:rPr lang="en-US" sz="2000"/>
              <a:t>items: 4,6,7,8,9,10,11,13,15,16,17</a:t>
            </a:r>
            <a:endParaRPr/>
          </a:p>
          <a:p>
            <a:pPr marL="131445" lvl="0" indent="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530"/>
              <a:buNone/>
            </a:pPr>
            <a:endParaRPr sz="2000" b="1"/>
          </a:p>
          <a:p>
            <a:pPr marL="131445" lvl="0" indent="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530"/>
              <a:buNone/>
            </a:pPr>
            <a:r>
              <a:rPr lang="en-US" sz="2400" b="1"/>
              <a:t>Possible underlying rationales or common mistakes:</a:t>
            </a:r>
            <a:endParaRPr/>
          </a:p>
          <a:p>
            <a:pPr marL="131445" lvl="0" indent="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530"/>
              <a:buNone/>
            </a:pPr>
            <a:r>
              <a:rPr lang="en-US" sz="2100">
                <a:solidFill>
                  <a:srgbClr val="FF0000"/>
                </a:solidFill>
              </a:rPr>
              <a:t>1. Misconceptions from </a:t>
            </a:r>
            <a:r>
              <a:rPr lang="en-US" sz="2500" u="sng">
                <a:solidFill>
                  <a:srgbClr val="FF0000"/>
                </a:solidFill>
              </a:rPr>
              <a:t>daily dialogs</a:t>
            </a:r>
            <a:br>
              <a:rPr lang="en-US" sz="2500">
                <a:solidFill>
                  <a:srgbClr val="FF0000"/>
                </a:solidFill>
              </a:rPr>
            </a:br>
            <a:r>
              <a:rPr lang="en-US" sz="2500">
                <a:solidFill>
                  <a:srgbClr val="FF0000"/>
                </a:solidFill>
              </a:rPr>
              <a:t>    </a:t>
            </a:r>
            <a:r>
              <a:rPr lang="en-US" sz="2100">
                <a:solidFill>
                  <a:srgbClr val="FF0000"/>
                </a:solidFill>
              </a:rPr>
              <a:t>(Electrical energy is stored in batteries).</a:t>
            </a:r>
            <a:endParaRPr sz="3300"/>
          </a:p>
          <a:p>
            <a:pPr marL="131445" lvl="0" indent="0" algn="just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530"/>
              <a:buNone/>
            </a:pPr>
            <a:r>
              <a:rPr lang="en-US" sz="2100">
                <a:solidFill>
                  <a:srgbClr val="FF0000"/>
                </a:solidFill>
              </a:rPr>
              <a:t>2. </a:t>
            </a:r>
            <a:r>
              <a:rPr lang="en-US" sz="2500" u="sng">
                <a:solidFill>
                  <a:srgbClr val="FF0000"/>
                </a:solidFill>
              </a:rPr>
              <a:t>Food is not appeared </a:t>
            </a:r>
            <a:r>
              <a:rPr lang="en-US" sz="2100">
                <a:solidFill>
                  <a:srgbClr val="FF0000"/>
                </a:solidFill>
              </a:rPr>
              <a:t>in the scenario.</a:t>
            </a:r>
            <a:r>
              <a:rPr lang="en-US" sz="1900">
                <a:solidFill>
                  <a:srgbClr val="FF0000"/>
                </a:solidFill>
              </a:rPr>
              <a:t> </a:t>
            </a:r>
            <a:r>
              <a:rPr lang="en-US" sz="2100">
                <a:solidFill>
                  <a:srgbClr val="FF0000"/>
                </a:solidFill>
              </a:rPr>
              <a:t>Students are failed to   relate the scenario with chemical energy.</a:t>
            </a:r>
            <a:endParaRPr sz="3300"/>
          </a:p>
          <a:p>
            <a:pPr marL="131445" lvl="0" indent="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530"/>
              <a:buNone/>
            </a:pPr>
            <a:r>
              <a:rPr lang="en-US" sz="2100">
                <a:solidFill>
                  <a:srgbClr val="FF0000"/>
                </a:solidFill>
              </a:rPr>
              <a:t>3. A walking man has </a:t>
            </a:r>
            <a:r>
              <a:rPr lang="en-US" sz="2500" u="sng">
                <a:solidFill>
                  <a:srgbClr val="FF0000"/>
                </a:solidFill>
              </a:rPr>
              <a:t>body temperature</a:t>
            </a:r>
            <a:r>
              <a:rPr lang="en-US" sz="2100">
                <a:solidFill>
                  <a:srgbClr val="FF0000"/>
                </a:solidFill>
              </a:rPr>
              <a:t>, so it shows thermal energy.</a:t>
            </a:r>
            <a:br>
              <a:rPr lang="en-US" sz="2100">
                <a:solidFill>
                  <a:srgbClr val="FF0000"/>
                </a:solidFill>
              </a:rPr>
            </a:br>
            <a:r>
              <a:rPr lang="en-US" sz="2100">
                <a:solidFill>
                  <a:srgbClr val="FF0000"/>
                </a:solidFill>
              </a:rPr>
              <a:t>4. The apple is </a:t>
            </a:r>
            <a:r>
              <a:rPr lang="en-US" sz="2500" u="sng">
                <a:solidFill>
                  <a:srgbClr val="FF0000"/>
                </a:solidFill>
              </a:rPr>
              <a:t>still above the ground</a:t>
            </a:r>
            <a:r>
              <a:rPr lang="en-US" sz="2100">
                <a:solidFill>
                  <a:srgbClr val="FF0000"/>
                </a:solidFill>
              </a:rPr>
              <a:t>. It has potential energy.</a:t>
            </a:r>
            <a:br>
              <a:rPr lang="en-US" sz="2100">
                <a:solidFill>
                  <a:srgbClr val="FF0000"/>
                </a:solidFill>
              </a:rPr>
            </a:br>
            <a:r>
              <a:rPr lang="en-US" sz="2100">
                <a:solidFill>
                  <a:srgbClr val="FF0000"/>
                </a:solidFill>
              </a:rPr>
              <a:t>5. </a:t>
            </a:r>
            <a:r>
              <a:rPr lang="en-US" sz="2500" u="sng">
                <a:solidFill>
                  <a:srgbClr val="FF0000"/>
                </a:solidFill>
              </a:rPr>
              <a:t>Sound is heard</a:t>
            </a:r>
            <a:r>
              <a:rPr lang="en-US" sz="2100">
                <a:solidFill>
                  <a:srgbClr val="FF0000"/>
                </a:solidFill>
              </a:rPr>
              <a:t> when an apple hits the ground, so sound energy is given out when it falls.</a:t>
            </a:r>
            <a:endParaRPr sz="3300"/>
          </a:p>
          <a:p>
            <a:pPr marL="131445" lvl="0" indent="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530"/>
              <a:buNone/>
            </a:pPr>
            <a:r>
              <a:rPr lang="en-US" sz="2100">
                <a:solidFill>
                  <a:srgbClr val="FF0000"/>
                </a:solidFill>
              </a:rPr>
              <a:t>4. Students are not able to notice </a:t>
            </a:r>
            <a:r>
              <a:rPr lang="en-US" sz="2500" u="sng">
                <a:solidFill>
                  <a:srgbClr val="FF0000"/>
                </a:solidFill>
              </a:rPr>
              <a:t>multiple energy outputs</a:t>
            </a:r>
            <a:r>
              <a:rPr lang="en-US" sz="2100">
                <a:solidFill>
                  <a:srgbClr val="FF0000"/>
                </a:solidFill>
              </a:rPr>
              <a:t>.</a:t>
            </a:r>
            <a:endParaRPr sz="3300"/>
          </a:p>
          <a:p>
            <a:pPr marL="131445" lvl="0" indent="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530"/>
              <a:buNone/>
            </a:pPr>
            <a:r>
              <a:rPr lang="en-US" sz="2100">
                <a:solidFill>
                  <a:srgbClr val="FF0000"/>
                </a:solidFill>
              </a:rPr>
              <a:t>5. Students are not able to describe energy </a:t>
            </a:r>
            <a:r>
              <a:rPr lang="en-US" sz="2500" u="sng">
                <a:solidFill>
                  <a:srgbClr val="FF0000"/>
                </a:solidFill>
              </a:rPr>
              <a:t>changes</a:t>
            </a:r>
            <a:r>
              <a:rPr lang="en-US" sz="2100">
                <a:solidFill>
                  <a:srgbClr val="FF0000"/>
                </a:solidFill>
              </a:rPr>
              <a:t>.</a:t>
            </a:r>
            <a:endParaRPr sz="3300"/>
          </a:p>
          <a:p>
            <a:pPr marL="131445" lvl="0" indent="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530"/>
              <a:buNone/>
            </a:pPr>
            <a:endParaRPr sz="2000">
              <a:solidFill>
                <a:srgbClr val="FF0000"/>
              </a:solidFill>
            </a:endParaRPr>
          </a:p>
          <a:p>
            <a:pPr marL="131445" lvl="0" indent="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530"/>
              <a:buNone/>
            </a:pPr>
            <a:endParaRPr sz="2000" b="1"/>
          </a:p>
          <a:p>
            <a:pPr marL="131445" lvl="0" indent="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530"/>
              <a:buNone/>
            </a:pPr>
            <a:endParaRPr b="1"/>
          </a:p>
          <a:p>
            <a:pPr marL="457200" lvl="0" indent="-2286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530"/>
              <a:buNone/>
            </a:pPr>
            <a:endParaRPr/>
          </a:p>
        </p:txBody>
      </p:sp>
    </p:spTree>
  </p:cSld>
  <p:clrMapOvr>
    <a:masterClrMapping/>
  </p:clrMapOvr>
  <p:transition spd="slow">
    <p:push dir="r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0" name="Google Shape;350;gd8b6c46093_0_421"/>
          <p:cNvSpPr txBox="1">
            <a:spLocks noGrp="1"/>
          </p:cNvSpPr>
          <p:nvPr>
            <p:ph type="title"/>
          </p:nvPr>
        </p:nvSpPr>
        <p:spPr>
          <a:xfrm>
            <a:off x="762000" y="76200"/>
            <a:ext cx="79524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6600"/>
              </a:buClr>
              <a:buSzPts val="2400"/>
              <a:buFont typeface="Arial Narrow"/>
              <a:buNone/>
            </a:pPr>
            <a:r>
              <a:rPr lang="en-US" sz="2400" b="1" i="0" u="none">
                <a:solidFill>
                  <a:srgbClr val="006600"/>
                </a:solidFill>
                <a:latin typeface="Arial Narrow"/>
                <a:ea typeface="Arial Narrow"/>
                <a:cs typeface="Arial Narrow"/>
                <a:sym typeface="Arial Narrow"/>
              </a:rPr>
              <a:t>Pre-lesson interview(s) with a sample of students: Main results</a:t>
            </a:r>
            <a:endParaRPr/>
          </a:p>
        </p:txBody>
      </p:sp>
      <p:sp>
        <p:nvSpPr>
          <p:cNvPr id="351" name="Google Shape;351;gd8b6c46093_0_421"/>
          <p:cNvSpPr txBox="1"/>
          <p:nvPr/>
        </p:nvSpPr>
        <p:spPr>
          <a:xfrm>
            <a:off x="457200" y="1139825"/>
            <a:ext cx="7952400" cy="43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Arial"/>
              <a:buNone/>
            </a:pPr>
            <a:r>
              <a:rPr lang="en-US" sz="2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Sample: 8 students with high, medium and low level 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52" name="Google Shape;352;gd8b6c46093_0_421"/>
          <p:cNvSpPr txBox="1"/>
          <p:nvPr/>
        </p:nvSpPr>
        <p:spPr>
          <a:xfrm>
            <a:off x="356175" y="1682567"/>
            <a:ext cx="8468848" cy="52009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Arial"/>
              <a:buNone/>
            </a:pPr>
            <a:r>
              <a:rPr lang="en-US" sz="2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Main questions &amp; results:	</a:t>
            </a:r>
            <a:endParaRPr sz="2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Arial"/>
              <a:buNone/>
            </a:pPr>
            <a:endParaRPr sz="2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57200" marR="0" lvl="0" indent="-3746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AutoNum type="arabicParenBoth"/>
            </a:pPr>
            <a:r>
              <a:rPr lang="en-US" sz="2300" b="1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High level: </a:t>
            </a:r>
            <a:r>
              <a:rPr lang="en-US" sz="180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(sample size = 2)</a:t>
            </a:r>
            <a:endParaRPr sz="1800" b="0" i="0" u="none" strike="noStrike" cap="none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457200" marR="0" lvl="0" indent="-374650" algn="l" rtl="0">
              <a:lnSpc>
                <a:spcPct val="107916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Times New Roman"/>
              <a:buAutoNum type="arabicPeriod"/>
            </a:pPr>
            <a:r>
              <a:rPr lang="en-US" sz="200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They all shows relatively </a:t>
            </a:r>
            <a:r>
              <a:rPr lang="en-US" sz="2000" b="1" i="0" u="sng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weak</a:t>
            </a:r>
            <a:r>
              <a:rPr lang="en-US" sz="200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ability on the conversion of energy from one form </a:t>
            </a:r>
            <a:r>
              <a:rPr lang="en-US" sz="2000" b="1" i="0" u="sng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to multiple form(s)</a:t>
            </a:r>
            <a:r>
              <a:rPr lang="en-US" sz="200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. </a:t>
            </a:r>
            <a:r>
              <a:rPr lang="en-US" sz="2000" b="0" i="1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(item 11, 13)</a:t>
            </a:r>
            <a:endParaRPr sz="2000" b="0" i="1" u="none" strike="noStrike" cap="none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457200" marR="0" lvl="0" indent="-374650" algn="just" rtl="0">
              <a:lnSpc>
                <a:spcPct val="107916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Times New Roman"/>
              <a:buAutoNum type="arabicPeriod"/>
            </a:pPr>
            <a:r>
              <a:rPr lang="en-US" sz="200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One student have difficulty in identifying the form of energy for a battery while another one is </a:t>
            </a:r>
            <a:r>
              <a:rPr lang="en-US" sz="2000" b="1" i="0" u="sng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able to mention the existence of chemicals inside a battery</a:t>
            </a:r>
            <a:r>
              <a:rPr lang="en-US" sz="200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. </a:t>
            </a:r>
            <a:r>
              <a:rPr lang="en-US" sz="2000" b="0" i="1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(item 4, 10) </a:t>
            </a:r>
            <a:r>
              <a:rPr lang="en-US" sz="200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Yet, they tend to agree that the battery has electrical energy once it is connected to a circuit.</a:t>
            </a:r>
            <a:endParaRPr sz="2000" b="0" i="0" u="none" strike="noStrike" cap="none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457200" marR="0" lvl="0" indent="-374650" algn="just" rtl="0">
              <a:lnSpc>
                <a:spcPct val="107916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Times New Roman"/>
              <a:buAutoNum type="arabicPeriod"/>
            </a:pPr>
            <a:r>
              <a:rPr lang="en-US" sz="200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One student have an mis-understanding about the energy needed to a man to walk, while one can figure out </a:t>
            </a:r>
            <a:r>
              <a:rPr lang="en-US" sz="2000" b="1" i="0" u="sng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the need for chemical energy </a:t>
            </a:r>
            <a:r>
              <a:rPr lang="en-US" sz="200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(calories) intake </a:t>
            </a:r>
            <a:r>
              <a:rPr lang="en-US" sz="2000" b="1" i="0" u="sng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for walking</a:t>
            </a:r>
            <a:r>
              <a:rPr lang="en-US" sz="200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. </a:t>
            </a:r>
            <a:r>
              <a:rPr lang="en-US" sz="2000" b="0" i="1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(item 6, 8)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57200" marR="0" lvl="0" indent="-374650" algn="just" rtl="0">
              <a:lnSpc>
                <a:spcPct val="107916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Times New Roman"/>
              <a:buAutoNum type="arabicPeriod"/>
            </a:pPr>
            <a:r>
              <a:rPr lang="en-US" sz="200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They have relatively </a:t>
            </a:r>
            <a:r>
              <a:rPr lang="en-US" sz="2000" b="1" i="0" u="sng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clear concepts about the nature of different energies</a:t>
            </a:r>
            <a:r>
              <a:rPr lang="en-US" sz="200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.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7916"/>
              </a:lnSpc>
              <a:spcBef>
                <a:spcPts val="800"/>
              </a:spcBef>
              <a:spcAft>
                <a:spcPts val="800"/>
              </a:spcAft>
              <a:buClr>
                <a:srgbClr val="000000"/>
              </a:buClr>
              <a:buSzPts val="1300"/>
              <a:buFont typeface="Arial"/>
              <a:buNone/>
            </a:pPr>
            <a:endParaRPr sz="1300" b="0" i="0" u="none" strike="noStrike" cap="none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Ovr>
    <a:masterClrMapping/>
  </p:clrMapOvr>
  <p:transition>
    <p:push dir="r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7" name="Google Shape;357;gd8b6c46093_0_427"/>
          <p:cNvSpPr txBox="1">
            <a:spLocks noGrp="1"/>
          </p:cNvSpPr>
          <p:nvPr>
            <p:ph type="title"/>
          </p:nvPr>
        </p:nvSpPr>
        <p:spPr>
          <a:xfrm>
            <a:off x="762000" y="76200"/>
            <a:ext cx="79524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6600"/>
              </a:buClr>
              <a:buSzPts val="2400"/>
              <a:buFont typeface="Arial Narrow"/>
              <a:buNone/>
            </a:pPr>
            <a:r>
              <a:rPr lang="en-US" sz="2400" b="1" i="0" u="none">
                <a:solidFill>
                  <a:srgbClr val="006600"/>
                </a:solidFill>
                <a:latin typeface="Arial Narrow"/>
                <a:ea typeface="Arial Narrow"/>
                <a:cs typeface="Arial Narrow"/>
                <a:sym typeface="Arial Narrow"/>
              </a:rPr>
              <a:t>Pre-lesson interview(s) with a sample of students: Main results</a:t>
            </a:r>
            <a:endParaRPr/>
          </a:p>
        </p:txBody>
      </p:sp>
      <p:sp>
        <p:nvSpPr>
          <p:cNvPr id="358" name="Google Shape;358;gd8b6c46093_0_427"/>
          <p:cNvSpPr txBox="1"/>
          <p:nvPr/>
        </p:nvSpPr>
        <p:spPr>
          <a:xfrm>
            <a:off x="457200" y="1139825"/>
            <a:ext cx="7952400" cy="43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Arial"/>
              <a:buNone/>
            </a:pPr>
            <a:r>
              <a:rPr lang="en-US" sz="2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Sample: 8 students with high, medium and low level 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59" name="Google Shape;359;gd8b6c46093_0_427"/>
          <p:cNvSpPr txBox="1"/>
          <p:nvPr/>
        </p:nvSpPr>
        <p:spPr>
          <a:xfrm>
            <a:off x="356175" y="1682575"/>
            <a:ext cx="8538600" cy="49211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Arial"/>
              <a:buNone/>
            </a:pPr>
            <a:r>
              <a:rPr lang="en-US" sz="2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Main questions &amp; results:	</a:t>
            </a:r>
            <a:endParaRPr sz="1300" b="0" i="0" u="none" strike="noStrike" cap="none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marR="0" lvl="0" indent="0" algn="l" rtl="0">
              <a:lnSpc>
                <a:spcPct val="107916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Arial"/>
              <a:buNone/>
            </a:pPr>
            <a:r>
              <a:rPr lang="en-US" sz="2300" b="1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(2) Medium Level: </a:t>
            </a:r>
            <a:r>
              <a:rPr lang="en-US" sz="180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(sample size = 3)</a:t>
            </a:r>
            <a:endParaRPr sz="1800" b="1" i="0" u="none" strike="noStrike" cap="none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457200" marR="0" lvl="0" indent="-374650" algn="l" rtl="0">
              <a:lnSpc>
                <a:spcPct val="107916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Times New Roman"/>
              <a:buAutoNum type="arabicPeriod"/>
            </a:pPr>
            <a:r>
              <a:rPr lang="en-US" sz="200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They all shows relatively </a:t>
            </a:r>
            <a:r>
              <a:rPr lang="en-US" sz="2000" b="1" i="0" u="sng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weak</a:t>
            </a:r>
            <a:r>
              <a:rPr lang="en-US" sz="200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ability on the </a:t>
            </a:r>
            <a:r>
              <a:rPr lang="en-US" sz="2000" b="1" i="0" u="sng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conversion of energy </a:t>
            </a:r>
            <a:r>
              <a:rPr lang="en-US" sz="200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from one form to multiple form(s). </a:t>
            </a:r>
            <a:r>
              <a:rPr lang="en-US" sz="2000" b="0" i="1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(item 11)</a:t>
            </a:r>
            <a:endParaRPr sz="2000" b="0" i="1" u="none" strike="noStrike" cap="none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457200" marR="0" lvl="0" indent="-374650" algn="just" rtl="0">
              <a:lnSpc>
                <a:spcPct val="107916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Times New Roman"/>
              <a:buAutoNum type="arabicPeriod"/>
            </a:pPr>
            <a:r>
              <a:rPr lang="en-US" sz="200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All of them has difficulty in identifying the form of energy for a battery.  </a:t>
            </a:r>
            <a:r>
              <a:rPr lang="en-US" sz="2000" b="0" i="1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(item 4, 10)</a:t>
            </a:r>
            <a:r>
              <a:rPr lang="en-US" sz="200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Some of them have </a:t>
            </a:r>
            <a:r>
              <a:rPr lang="en-US" sz="2000" b="1" i="0" u="sng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misconceptions from daily dialogs</a:t>
            </a:r>
            <a:r>
              <a:rPr lang="en-US" sz="200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.</a:t>
            </a:r>
            <a:endParaRPr sz="2000" b="0" i="0" u="none" strike="noStrike" cap="none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457200" marR="0" lvl="0" indent="-374650" algn="just" rtl="0">
              <a:lnSpc>
                <a:spcPct val="107916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Times New Roman"/>
              <a:buAutoNum type="arabicPeriod"/>
            </a:pPr>
            <a:r>
              <a:rPr lang="en-US" sz="200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Mis-understanding about the energy needed for a man to walk. </a:t>
            </a:r>
            <a:r>
              <a:rPr lang="en-US" sz="2000" b="0" i="1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(item 6, 8)</a:t>
            </a:r>
            <a:r>
              <a:rPr lang="en-US" sz="200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They think that kinetic energy is needed.</a:t>
            </a:r>
            <a:endParaRPr sz="2000" b="0" i="0" u="none" strike="noStrike" cap="none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457200" marR="0" lvl="0" indent="-374650" algn="l" rtl="0">
              <a:lnSpc>
                <a:spcPct val="107916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Times New Roman"/>
              <a:buAutoNum type="arabicPeriod"/>
            </a:pPr>
            <a:r>
              <a:rPr lang="en-US" sz="200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Weak in identifying the form(s) of energy produced / output in a system </a:t>
            </a:r>
            <a:r>
              <a:rPr lang="en-US" sz="2000" b="0" i="1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(item 11, 13, 15)</a:t>
            </a:r>
            <a:r>
              <a:rPr lang="en-US" sz="200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.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57200" marR="0" lvl="0" indent="-374650" algn="just" rtl="0">
              <a:lnSpc>
                <a:spcPct val="107916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Times New Roman"/>
              <a:buAutoNum type="arabicPeriod"/>
            </a:pPr>
            <a:r>
              <a:rPr lang="en-US" sz="200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Some of them has </a:t>
            </a:r>
            <a:r>
              <a:rPr lang="en-US" sz="2000" b="1" i="0" u="sng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several misconceptions about the nature of different energy forms</a:t>
            </a:r>
            <a:r>
              <a:rPr lang="en-US" sz="200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(i.e.</a:t>
            </a:r>
            <a:r>
              <a:rPr lang="en-US" sz="2000" b="0" i="1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‘muscles stores potential energy’ and ‘only organic matters store chemical energy’.</a:t>
            </a:r>
            <a:r>
              <a:rPr lang="en-US" sz="200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). One is even </a:t>
            </a:r>
            <a:r>
              <a:rPr lang="en-US" sz="2000" b="1" i="0" u="sng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unable to distinguish between potential energy and kinetic energy</a:t>
            </a:r>
            <a:r>
              <a:rPr lang="en-US" sz="200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.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ransition>
    <p:push dir="r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4" name="Google Shape;364;p22"/>
          <p:cNvSpPr txBox="1">
            <a:spLocks noGrp="1"/>
          </p:cNvSpPr>
          <p:nvPr>
            <p:ph type="title"/>
          </p:nvPr>
        </p:nvSpPr>
        <p:spPr>
          <a:xfrm>
            <a:off x="762000" y="76200"/>
            <a:ext cx="79524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6600"/>
              </a:buClr>
              <a:buSzPts val="2400"/>
              <a:buFont typeface="Arial Narrow"/>
              <a:buNone/>
            </a:pPr>
            <a:r>
              <a:rPr lang="en-US" sz="2400" b="1" i="0" u="none">
                <a:solidFill>
                  <a:srgbClr val="006600"/>
                </a:solidFill>
                <a:latin typeface="Arial Narrow"/>
                <a:ea typeface="Arial Narrow"/>
                <a:cs typeface="Arial Narrow"/>
                <a:sym typeface="Arial Narrow"/>
              </a:rPr>
              <a:t>Pre-lesson interview(s) with a sample of students: Main results</a:t>
            </a:r>
            <a:endParaRPr/>
          </a:p>
        </p:txBody>
      </p:sp>
      <p:sp>
        <p:nvSpPr>
          <p:cNvPr id="365" name="Google Shape;365;p22"/>
          <p:cNvSpPr txBox="1"/>
          <p:nvPr/>
        </p:nvSpPr>
        <p:spPr>
          <a:xfrm>
            <a:off x="457200" y="1015125"/>
            <a:ext cx="7952400" cy="43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Arial"/>
              <a:buNone/>
            </a:pPr>
            <a:r>
              <a:rPr lang="en-US" sz="2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Sample: 8 students with high, medium and low level 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66" name="Google Shape;366;p22"/>
          <p:cNvSpPr txBox="1"/>
          <p:nvPr/>
        </p:nvSpPr>
        <p:spPr>
          <a:xfrm>
            <a:off x="356175" y="1544025"/>
            <a:ext cx="8566200" cy="392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Arial"/>
              <a:buNone/>
            </a:pPr>
            <a:r>
              <a:rPr lang="en-US" sz="23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Main questions &amp; results:	</a:t>
            </a:r>
            <a:endParaRPr sz="2300" b="0" i="0" u="none" strike="noStrike" cap="none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marR="0" lvl="0" indent="0" algn="l" rtl="0">
              <a:lnSpc>
                <a:spcPct val="107916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Arial"/>
              <a:buNone/>
            </a:pPr>
            <a:r>
              <a:rPr lang="en-US" sz="2300" b="1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(3) Low level: </a:t>
            </a:r>
            <a:r>
              <a:rPr lang="en-US" sz="180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(sample size = 3)</a:t>
            </a:r>
            <a:endParaRPr sz="1800" b="1" i="0" u="none" strike="noStrike" cap="none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457200" marR="0" lvl="0" indent="-374650" algn="just" rtl="0">
              <a:lnSpc>
                <a:spcPct val="107916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Times New Roman"/>
              <a:buAutoNum type="arabicPeriod"/>
            </a:pPr>
            <a:r>
              <a:rPr lang="en-US" sz="200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Some of them have some ideas on conversion of energy from one form to multiple form(s). </a:t>
            </a:r>
            <a:r>
              <a:rPr lang="en-US" sz="2000" b="0" i="1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(item 9, 11, 13)</a:t>
            </a:r>
            <a:endParaRPr sz="2000" b="0" i="1" u="none" strike="noStrike" cap="none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457200" marR="0" lvl="0" indent="-374650" algn="l" rtl="0">
              <a:lnSpc>
                <a:spcPct val="107916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Times New Roman"/>
              <a:buAutoNum type="arabicPeriod"/>
            </a:pPr>
            <a:r>
              <a:rPr lang="en-US" sz="200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Some of them have difficulty in identifying the form of energy for a battery. </a:t>
            </a:r>
            <a:r>
              <a:rPr lang="en-US" sz="2000" b="0" i="1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(item 4, 10)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57200" marR="0" lvl="0" indent="-374650" algn="l" rtl="0">
              <a:lnSpc>
                <a:spcPct val="107916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Times New Roman"/>
              <a:buAutoNum type="arabicPeriod"/>
            </a:pPr>
            <a:r>
              <a:rPr lang="en-US" sz="200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One has ideas on forms of energy showing or gaining for a man.  </a:t>
            </a:r>
            <a:r>
              <a:rPr lang="en-US" sz="2000" b="0" i="1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(item 7, 9)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57200" marR="0" lvl="0" indent="-374650" algn="l" rtl="0">
              <a:lnSpc>
                <a:spcPct val="107916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Times New Roman"/>
              <a:buAutoNum type="arabicPeriod"/>
            </a:pPr>
            <a:r>
              <a:rPr lang="en-US" sz="200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Most of them are weak in identifying the form(s) of energy produced / output in a system </a:t>
            </a:r>
            <a:r>
              <a:rPr lang="en-US" sz="2000" b="0" i="1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(item 11, 13, 15)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57200" marR="0" lvl="0" indent="-374650" algn="l" rtl="0">
              <a:lnSpc>
                <a:spcPct val="107916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Times New Roman"/>
              <a:buAutoNum type="arabicPeriod"/>
            </a:pPr>
            <a:r>
              <a:rPr lang="en-US" sz="200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Weak in English proficiency, </a:t>
            </a:r>
            <a:r>
              <a:rPr lang="en-US" sz="2000" b="1" i="0" u="sng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mis-interpret the question</a:t>
            </a:r>
            <a:r>
              <a:rPr lang="en-US" sz="200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(not understand the question)</a:t>
            </a:r>
            <a:endParaRPr sz="2000" b="0" i="0" u="none" strike="noStrike" cap="none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Ovr>
    <a:masterClrMapping/>
  </p:clrMapOvr>
  <p:transition>
    <p:push dir="r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1" name="Google Shape;371;p39"/>
          <p:cNvSpPr txBox="1">
            <a:spLocks noGrp="1"/>
          </p:cNvSpPr>
          <p:nvPr>
            <p:ph type="title"/>
          </p:nvPr>
        </p:nvSpPr>
        <p:spPr>
          <a:xfrm>
            <a:off x="762000" y="76200"/>
            <a:ext cx="79524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6600"/>
              </a:buClr>
              <a:buSzPts val="2400"/>
              <a:buFont typeface="Arial Narrow"/>
              <a:buNone/>
            </a:pPr>
            <a:r>
              <a:rPr lang="en-US" sz="2400" b="1" i="0" u="none">
                <a:solidFill>
                  <a:srgbClr val="006600"/>
                </a:solidFill>
                <a:latin typeface="Arial Narrow"/>
                <a:ea typeface="Arial Narrow"/>
                <a:cs typeface="Arial Narrow"/>
                <a:sym typeface="Arial Narrow"/>
              </a:rPr>
              <a:t>Pre-lesson interview(s) with a sample of students: Main results</a:t>
            </a:r>
            <a:endParaRPr/>
          </a:p>
        </p:txBody>
      </p:sp>
      <p:sp>
        <p:nvSpPr>
          <p:cNvPr id="372" name="Google Shape;372;p39"/>
          <p:cNvSpPr txBox="1"/>
          <p:nvPr/>
        </p:nvSpPr>
        <p:spPr>
          <a:xfrm>
            <a:off x="457200" y="1015125"/>
            <a:ext cx="7952400" cy="43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Arial"/>
              <a:buNone/>
            </a:pPr>
            <a:r>
              <a:rPr lang="en-US" sz="2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Sample: 8 students with high, medium and low level 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73" name="Google Shape;373;p39"/>
          <p:cNvSpPr txBox="1"/>
          <p:nvPr/>
        </p:nvSpPr>
        <p:spPr>
          <a:xfrm>
            <a:off x="356175" y="1544025"/>
            <a:ext cx="8566200" cy="348770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Arial"/>
              <a:buNone/>
            </a:pPr>
            <a:r>
              <a:rPr lang="en-US" sz="23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Main questions &amp; results:	</a:t>
            </a:r>
            <a:endParaRPr sz="2300" b="0" i="0" u="none" strike="noStrike" cap="none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marR="0" lvl="0" indent="0" algn="l" rtl="0">
              <a:lnSpc>
                <a:spcPct val="107916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Arial"/>
              <a:buNone/>
            </a:pPr>
            <a:r>
              <a:rPr lang="en-US" sz="2300" b="1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(3) Low level: </a:t>
            </a:r>
            <a:r>
              <a:rPr lang="en-US" sz="180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(sample size = 3)</a:t>
            </a:r>
            <a:endParaRPr sz="2000" b="0" i="1" u="none" strike="noStrike" cap="none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539750" marR="0" lvl="0" indent="-457200" algn="just" rtl="0">
              <a:lnSpc>
                <a:spcPct val="107916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Arial"/>
              <a:buAutoNum type="arabicPeriod" startAt="6"/>
            </a:pPr>
            <a:r>
              <a:rPr lang="en-US" sz="200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Most of them have mis-understanding the energy needed to a man to walk. </a:t>
            </a:r>
            <a:r>
              <a:rPr lang="en-US" sz="2000" b="0" i="1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(item 6, 8).</a:t>
            </a:r>
            <a:r>
              <a:rPr lang="en-US" sz="200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Some of them think that it </a:t>
            </a:r>
            <a:r>
              <a:rPr lang="en-US" sz="2000" b="1" i="0" u="sng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needs kinetic energy as the legs of the man needs to move</a:t>
            </a:r>
            <a:r>
              <a:rPr lang="en-US" sz="200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, while some think that </a:t>
            </a:r>
            <a:r>
              <a:rPr lang="en-US" sz="2000" b="1" i="0" u="sng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muscles store potential energy</a:t>
            </a:r>
            <a:r>
              <a:rPr lang="en-US" sz="200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. One can figure out the existence of potential energy due to the height difference in walking upstairs. Yet, he thinks that </a:t>
            </a:r>
            <a:r>
              <a:rPr lang="en-US" sz="2000" b="1" i="0" u="sng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potential energy is consumed</a:t>
            </a:r>
            <a:r>
              <a:rPr lang="en-US" sz="200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instead of gained.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57200" marR="0" lvl="0" indent="-374650" algn="just" rtl="0">
              <a:lnSpc>
                <a:spcPct val="107916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Times New Roman"/>
              <a:buAutoNum type="arabicPeriod" startAt="6"/>
            </a:pPr>
            <a:r>
              <a:rPr lang="en-US" sz="2000" b="0" i="0" u="sng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D</a:t>
            </a:r>
            <a:r>
              <a:rPr lang="en-US" sz="2000" b="1" i="0" u="sng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ifferent concepts are mixed up</a:t>
            </a:r>
            <a:r>
              <a:rPr lang="en-US" sz="200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, for example, the effect of gravity, potential energy and altitude sickness, etc……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ransition>
    <p:push dir="r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" name="Google Shape;378;p68"/>
          <p:cNvSpPr txBox="1">
            <a:spLocks noGrp="1"/>
          </p:cNvSpPr>
          <p:nvPr>
            <p:ph type="title"/>
          </p:nvPr>
        </p:nvSpPr>
        <p:spPr>
          <a:xfrm>
            <a:off x="762000" y="76200"/>
            <a:ext cx="79524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6600"/>
              </a:buClr>
              <a:buSzPts val="2400"/>
              <a:buFont typeface="Arial Narrow"/>
              <a:buNone/>
            </a:pPr>
            <a:r>
              <a:rPr lang="en-US" sz="2400" b="1" i="0" u="none">
                <a:solidFill>
                  <a:srgbClr val="006600"/>
                </a:solidFill>
                <a:latin typeface="Arial Narrow"/>
                <a:ea typeface="Arial Narrow"/>
                <a:cs typeface="Arial Narrow"/>
                <a:sym typeface="Arial Narrow"/>
              </a:rPr>
              <a:t>Pre-lesson interview(s) with a sample of students: Main results</a:t>
            </a:r>
            <a:endParaRPr/>
          </a:p>
        </p:txBody>
      </p:sp>
      <p:sp>
        <p:nvSpPr>
          <p:cNvPr id="379" name="Google Shape;379;p68"/>
          <p:cNvSpPr txBox="1"/>
          <p:nvPr/>
        </p:nvSpPr>
        <p:spPr>
          <a:xfrm>
            <a:off x="457200" y="1015125"/>
            <a:ext cx="7952400" cy="43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Arial"/>
              <a:buNone/>
            </a:pPr>
            <a:r>
              <a:rPr lang="en-US" sz="2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Sample: 8 students with high, medium and low level 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80" name="Google Shape;380;p68"/>
          <p:cNvSpPr txBox="1"/>
          <p:nvPr/>
        </p:nvSpPr>
        <p:spPr>
          <a:xfrm>
            <a:off x="356175" y="1544025"/>
            <a:ext cx="8566200" cy="31553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Arial"/>
              <a:buNone/>
            </a:pPr>
            <a:r>
              <a:rPr lang="en-US" sz="23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Main questions &amp; results:	</a:t>
            </a:r>
            <a:endParaRPr sz="2300" b="0" i="0" u="none" strike="noStrike" cap="none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marR="0" lvl="0" indent="0" algn="l" rtl="0">
              <a:lnSpc>
                <a:spcPct val="107916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Arial"/>
              <a:buNone/>
            </a:pPr>
            <a:r>
              <a:rPr lang="en-US" sz="2300" b="1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(3) Low level: </a:t>
            </a:r>
            <a:r>
              <a:rPr lang="en-US" sz="180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(sample size = 3)</a:t>
            </a:r>
            <a:endParaRPr sz="1800" b="1" i="0" u="none" strike="noStrike" cap="none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539750" marR="0" lvl="0" indent="-457200" algn="just" rtl="0">
              <a:lnSpc>
                <a:spcPct val="107916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Arial"/>
              <a:buAutoNum type="arabicPeriod" startAt="8"/>
            </a:pPr>
            <a:r>
              <a:rPr lang="en-US" sz="200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Some of them deduce that the battery inside a circuit have thermal energy </a:t>
            </a:r>
            <a:r>
              <a:rPr lang="en-US" sz="2000" b="1" i="0" u="sng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from true but irrelevant observation</a:t>
            </a:r>
            <a:r>
              <a:rPr lang="en-US" sz="2000" b="0" i="1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(item 10)</a:t>
            </a:r>
            <a:r>
              <a:rPr lang="en-US" sz="200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. </a:t>
            </a:r>
            <a:r>
              <a:rPr lang="en-US" sz="2000" b="1" i="0" u="sng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Incorrect causal relationship</a:t>
            </a:r>
            <a:r>
              <a:rPr lang="en-US" sz="200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have built up.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57200" marR="0" lvl="0" indent="-374650" algn="just" rtl="0">
              <a:lnSpc>
                <a:spcPct val="107916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Times New Roman"/>
              <a:buAutoNum type="arabicPeriod" startAt="8"/>
            </a:pPr>
            <a:r>
              <a:rPr lang="en-US" sz="200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One student shows a </a:t>
            </a:r>
            <a:r>
              <a:rPr lang="en-US" sz="2000" b="1" i="0" u="sng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misconception on kinetic energy</a:t>
            </a:r>
            <a:r>
              <a:rPr lang="en-US" sz="200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. He thinks that kinetic energy </a:t>
            </a:r>
            <a:r>
              <a:rPr lang="en-US" sz="2000" b="1" i="0" u="sng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must come from a mechanical device</a:t>
            </a:r>
            <a:r>
              <a:rPr lang="en-US" sz="200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(such as motor). So, in his mind, a falling apple or a rock rolling down a slope does not have any kinetic energy.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ransition>
    <p:push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123;p4"/>
          <p:cNvSpPr txBox="1">
            <a:spLocks noGrp="1"/>
          </p:cNvSpPr>
          <p:nvPr>
            <p:ph type="title"/>
          </p:nvPr>
        </p:nvSpPr>
        <p:spPr>
          <a:xfrm>
            <a:off x="1371600" y="2362200"/>
            <a:ext cx="5410200" cy="198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rial Narrow"/>
              <a:buNone/>
            </a:pPr>
            <a:r>
              <a:rPr lang="en-US" sz="4000" b="0" i="0" u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Steps in a Learning Study cycle &amp; the use of variation</a:t>
            </a:r>
            <a:endParaRPr/>
          </a:p>
        </p:txBody>
      </p:sp>
      <p:sp>
        <p:nvSpPr>
          <p:cNvPr id="124" name="Google Shape;124;p4"/>
          <p:cNvSpPr/>
          <p:nvPr/>
        </p:nvSpPr>
        <p:spPr>
          <a:xfrm>
            <a:off x="4716462" y="5257800"/>
            <a:ext cx="1727200" cy="1323975"/>
          </a:xfrm>
          <a:custGeom>
            <a:avLst/>
            <a:gdLst/>
            <a:ahLst/>
            <a:cxnLst/>
            <a:rect l="l" t="t" r="r" b="b"/>
            <a:pathLst>
              <a:path w="21600" h="21600" extrusionOk="0">
                <a:moveTo>
                  <a:pt x="19790" y="3240"/>
                </a:moveTo>
                <a:cubicBezTo>
                  <a:pt x="10981" y="3240"/>
                  <a:pt x="9171" y="3240"/>
                  <a:pt x="9050" y="3086"/>
                </a:cubicBezTo>
                <a:cubicBezTo>
                  <a:pt x="9050" y="2931"/>
                  <a:pt x="8930" y="2777"/>
                  <a:pt x="8930" y="2469"/>
                </a:cubicBezTo>
                <a:cubicBezTo>
                  <a:pt x="8930" y="2160"/>
                  <a:pt x="8809" y="1851"/>
                  <a:pt x="8688" y="1389"/>
                </a:cubicBezTo>
                <a:cubicBezTo>
                  <a:pt x="8568" y="1080"/>
                  <a:pt x="8326" y="771"/>
                  <a:pt x="8085" y="463"/>
                </a:cubicBezTo>
                <a:cubicBezTo>
                  <a:pt x="7723" y="154"/>
                  <a:pt x="7361" y="0"/>
                  <a:pt x="7361" y="0"/>
                </a:cubicBezTo>
                <a:cubicBezTo>
                  <a:pt x="7361" y="0"/>
                  <a:pt x="2293" y="0"/>
                  <a:pt x="2051" y="154"/>
                </a:cubicBezTo>
                <a:cubicBezTo>
                  <a:pt x="1689" y="309"/>
                  <a:pt x="1448" y="463"/>
                  <a:pt x="1327" y="771"/>
                </a:cubicBezTo>
                <a:cubicBezTo>
                  <a:pt x="1207" y="1080"/>
                  <a:pt x="1086" y="1389"/>
                  <a:pt x="965" y="1697"/>
                </a:cubicBezTo>
                <a:cubicBezTo>
                  <a:pt x="845" y="2160"/>
                  <a:pt x="724" y="2314"/>
                  <a:pt x="724" y="2469"/>
                </a:cubicBezTo>
                <a:cubicBezTo>
                  <a:pt x="603" y="2623"/>
                  <a:pt x="603" y="2777"/>
                  <a:pt x="483" y="2931"/>
                </a:cubicBezTo>
                <a:cubicBezTo>
                  <a:pt x="483" y="3086"/>
                  <a:pt x="362" y="3240"/>
                  <a:pt x="241" y="3240"/>
                </a:cubicBezTo>
                <a:lnTo>
                  <a:pt x="0" y="3394"/>
                </a:lnTo>
                <a:lnTo>
                  <a:pt x="0" y="3703"/>
                </a:lnTo>
                <a:lnTo>
                  <a:pt x="0" y="10800"/>
                </a:lnTo>
                <a:lnTo>
                  <a:pt x="0" y="21600"/>
                </a:lnTo>
                <a:lnTo>
                  <a:pt x="10981" y="21600"/>
                </a:lnTo>
                <a:lnTo>
                  <a:pt x="21600" y="21600"/>
                </a:lnTo>
                <a:lnTo>
                  <a:pt x="21600" y="10800"/>
                </a:lnTo>
                <a:lnTo>
                  <a:pt x="21600" y="5246"/>
                </a:lnTo>
                <a:lnTo>
                  <a:pt x="21600" y="4783"/>
                </a:lnTo>
                <a:cubicBezTo>
                  <a:pt x="21479" y="4320"/>
                  <a:pt x="21359" y="4011"/>
                  <a:pt x="21117" y="3703"/>
                </a:cubicBezTo>
                <a:cubicBezTo>
                  <a:pt x="20876" y="3549"/>
                  <a:pt x="20514" y="3394"/>
                  <a:pt x="20152" y="3240"/>
                </a:cubicBezTo>
                <a:lnTo>
                  <a:pt x="19790" y="3240"/>
                </a:lnTo>
                <a:close/>
              </a:path>
            </a:pathLst>
          </a:custGeom>
          <a:solidFill>
            <a:srgbClr val="FFFFCC"/>
          </a:solidFill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  <a:effectLst>
            <a:outerShdw blurRad="63500" dist="107763" dir="2700000">
              <a:srgbClr val="808080"/>
            </a:outerShdw>
          </a:effectLst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00FF"/>
              </a:buClr>
              <a:buSzPts val="1600"/>
              <a:buFont typeface="Arial Narrow"/>
              <a:buNone/>
            </a:pPr>
            <a:r>
              <a:rPr lang="en-US" sz="1600" b="0" i="0" u="none" strike="noStrike" cap="none">
                <a:solidFill>
                  <a:srgbClr val="6600FF"/>
                </a:solidFill>
                <a:latin typeface="Arial Narrow"/>
                <a:ea typeface="Arial Narrow"/>
                <a:cs typeface="Arial Narrow"/>
                <a:sym typeface="Arial Narrow"/>
              </a:rPr>
              <a:t>Evaluate the learning outcomes (post-test, interviews) </a:t>
            </a:r>
            <a:r>
              <a:rPr lang="en-US" sz="1600" b="1" i="0" u="none" strike="noStrike" cap="none">
                <a:solidFill>
                  <a:srgbClr val="CC0000"/>
                </a:solidFill>
                <a:latin typeface="Arial Narrow"/>
                <a:ea typeface="Arial Narrow"/>
                <a:cs typeface="Arial Narrow"/>
                <a:sym typeface="Arial Narrow"/>
              </a:rPr>
              <a:t>(V1)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5" name="Google Shape;125;p4"/>
          <p:cNvSpPr/>
          <p:nvPr/>
        </p:nvSpPr>
        <p:spPr>
          <a:xfrm rot="10800000">
            <a:off x="6638925" y="5946775"/>
            <a:ext cx="287337" cy="288925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FF0000"/>
          </a:solidFill>
          <a:ln w="12700" cap="sq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6" name="Google Shape;126;p4"/>
          <p:cNvSpPr/>
          <p:nvPr/>
        </p:nvSpPr>
        <p:spPr>
          <a:xfrm>
            <a:off x="533400" y="457200"/>
            <a:ext cx="1524000" cy="1219200"/>
          </a:xfrm>
          <a:custGeom>
            <a:avLst/>
            <a:gdLst/>
            <a:ahLst/>
            <a:cxnLst/>
            <a:rect l="l" t="t" r="r" b="b"/>
            <a:pathLst>
              <a:path w="21600" h="21600" extrusionOk="0">
                <a:moveTo>
                  <a:pt x="19790" y="3240"/>
                </a:moveTo>
                <a:cubicBezTo>
                  <a:pt x="10981" y="3240"/>
                  <a:pt x="9171" y="3240"/>
                  <a:pt x="9050" y="3086"/>
                </a:cubicBezTo>
                <a:cubicBezTo>
                  <a:pt x="9050" y="2931"/>
                  <a:pt x="8930" y="2777"/>
                  <a:pt x="8930" y="2469"/>
                </a:cubicBezTo>
                <a:cubicBezTo>
                  <a:pt x="8930" y="2160"/>
                  <a:pt x="8809" y="1851"/>
                  <a:pt x="8688" y="1389"/>
                </a:cubicBezTo>
                <a:cubicBezTo>
                  <a:pt x="8568" y="1080"/>
                  <a:pt x="8326" y="771"/>
                  <a:pt x="8085" y="463"/>
                </a:cubicBezTo>
                <a:cubicBezTo>
                  <a:pt x="7723" y="154"/>
                  <a:pt x="7361" y="0"/>
                  <a:pt x="7361" y="0"/>
                </a:cubicBezTo>
                <a:cubicBezTo>
                  <a:pt x="7361" y="0"/>
                  <a:pt x="2293" y="0"/>
                  <a:pt x="2051" y="154"/>
                </a:cubicBezTo>
                <a:cubicBezTo>
                  <a:pt x="1689" y="309"/>
                  <a:pt x="1448" y="463"/>
                  <a:pt x="1327" y="771"/>
                </a:cubicBezTo>
                <a:cubicBezTo>
                  <a:pt x="1207" y="1080"/>
                  <a:pt x="1086" y="1389"/>
                  <a:pt x="965" y="1697"/>
                </a:cubicBezTo>
                <a:cubicBezTo>
                  <a:pt x="845" y="2160"/>
                  <a:pt x="724" y="2314"/>
                  <a:pt x="724" y="2469"/>
                </a:cubicBezTo>
                <a:cubicBezTo>
                  <a:pt x="603" y="2623"/>
                  <a:pt x="603" y="2777"/>
                  <a:pt x="483" y="2931"/>
                </a:cubicBezTo>
                <a:cubicBezTo>
                  <a:pt x="483" y="3086"/>
                  <a:pt x="362" y="3240"/>
                  <a:pt x="241" y="3240"/>
                </a:cubicBezTo>
                <a:lnTo>
                  <a:pt x="0" y="3394"/>
                </a:lnTo>
                <a:lnTo>
                  <a:pt x="0" y="3703"/>
                </a:lnTo>
                <a:lnTo>
                  <a:pt x="0" y="10800"/>
                </a:lnTo>
                <a:lnTo>
                  <a:pt x="0" y="21600"/>
                </a:lnTo>
                <a:lnTo>
                  <a:pt x="10981" y="21600"/>
                </a:lnTo>
                <a:lnTo>
                  <a:pt x="21600" y="21600"/>
                </a:lnTo>
                <a:lnTo>
                  <a:pt x="21600" y="10800"/>
                </a:lnTo>
                <a:lnTo>
                  <a:pt x="21600" y="5246"/>
                </a:lnTo>
                <a:lnTo>
                  <a:pt x="21600" y="4783"/>
                </a:lnTo>
                <a:cubicBezTo>
                  <a:pt x="21479" y="4320"/>
                  <a:pt x="21359" y="4011"/>
                  <a:pt x="21117" y="3703"/>
                </a:cubicBezTo>
                <a:cubicBezTo>
                  <a:pt x="20876" y="3549"/>
                  <a:pt x="20514" y="3394"/>
                  <a:pt x="20152" y="3240"/>
                </a:cubicBezTo>
                <a:lnTo>
                  <a:pt x="19790" y="3240"/>
                </a:lnTo>
                <a:close/>
              </a:path>
            </a:pathLst>
          </a:custGeom>
          <a:solidFill>
            <a:srgbClr val="FFFFCC"/>
          </a:solidFill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  <a:effectLst>
            <a:outerShdw blurRad="63500" dist="107763" dir="2700000">
              <a:srgbClr val="808080"/>
            </a:outerShdw>
          </a:effectLst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00FF"/>
              </a:buClr>
              <a:buSzPts val="1600"/>
              <a:buFont typeface="Arial Narrow"/>
              <a:buNone/>
            </a:pPr>
            <a:r>
              <a:rPr lang="en-US" sz="1600" b="0" i="0" u="none" strike="noStrike" cap="none">
                <a:solidFill>
                  <a:srgbClr val="6600FF"/>
                </a:solidFill>
                <a:latin typeface="Arial Narrow"/>
                <a:ea typeface="Arial Narrow"/>
                <a:cs typeface="Arial Narrow"/>
                <a:sym typeface="Arial Narrow"/>
              </a:rPr>
              <a:t>Select a topic for study 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C0000"/>
              </a:buClr>
              <a:buSzPts val="1600"/>
              <a:buFont typeface="Arial Narrow"/>
              <a:buNone/>
            </a:pPr>
            <a:r>
              <a:rPr lang="en-US" sz="1600" b="1" i="0" u="none" strike="noStrike" cap="none">
                <a:solidFill>
                  <a:srgbClr val="CC0000"/>
                </a:solidFill>
                <a:latin typeface="Arial Narrow"/>
                <a:ea typeface="Arial Narrow"/>
                <a:cs typeface="Arial Narrow"/>
                <a:sym typeface="Arial Narrow"/>
              </a:rPr>
              <a:t>(V2)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7" name="Google Shape;127;p4"/>
          <p:cNvSpPr/>
          <p:nvPr/>
        </p:nvSpPr>
        <p:spPr>
          <a:xfrm>
            <a:off x="7091362" y="457200"/>
            <a:ext cx="1595437" cy="1295400"/>
          </a:xfrm>
          <a:custGeom>
            <a:avLst/>
            <a:gdLst/>
            <a:ahLst/>
            <a:cxnLst/>
            <a:rect l="l" t="t" r="r" b="b"/>
            <a:pathLst>
              <a:path w="21600" h="21600" extrusionOk="0">
                <a:moveTo>
                  <a:pt x="19790" y="3240"/>
                </a:moveTo>
                <a:cubicBezTo>
                  <a:pt x="10981" y="3240"/>
                  <a:pt x="9171" y="3240"/>
                  <a:pt x="9050" y="3086"/>
                </a:cubicBezTo>
                <a:cubicBezTo>
                  <a:pt x="9050" y="2931"/>
                  <a:pt x="8930" y="2777"/>
                  <a:pt x="8930" y="2469"/>
                </a:cubicBezTo>
                <a:cubicBezTo>
                  <a:pt x="8930" y="2160"/>
                  <a:pt x="8809" y="1851"/>
                  <a:pt x="8688" y="1389"/>
                </a:cubicBezTo>
                <a:cubicBezTo>
                  <a:pt x="8568" y="1080"/>
                  <a:pt x="8326" y="771"/>
                  <a:pt x="8085" y="463"/>
                </a:cubicBezTo>
                <a:cubicBezTo>
                  <a:pt x="7723" y="154"/>
                  <a:pt x="7361" y="0"/>
                  <a:pt x="7361" y="0"/>
                </a:cubicBezTo>
                <a:cubicBezTo>
                  <a:pt x="7361" y="0"/>
                  <a:pt x="2293" y="0"/>
                  <a:pt x="2051" y="154"/>
                </a:cubicBezTo>
                <a:cubicBezTo>
                  <a:pt x="1689" y="309"/>
                  <a:pt x="1448" y="463"/>
                  <a:pt x="1327" y="771"/>
                </a:cubicBezTo>
                <a:cubicBezTo>
                  <a:pt x="1207" y="1080"/>
                  <a:pt x="1086" y="1389"/>
                  <a:pt x="965" y="1697"/>
                </a:cubicBezTo>
                <a:cubicBezTo>
                  <a:pt x="845" y="2160"/>
                  <a:pt x="724" y="2314"/>
                  <a:pt x="724" y="2469"/>
                </a:cubicBezTo>
                <a:cubicBezTo>
                  <a:pt x="603" y="2623"/>
                  <a:pt x="603" y="2777"/>
                  <a:pt x="483" y="2931"/>
                </a:cubicBezTo>
                <a:cubicBezTo>
                  <a:pt x="483" y="3086"/>
                  <a:pt x="362" y="3240"/>
                  <a:pt x="241" y="3240"/>
                </a:cubicBezTo>
                <a:lnTo>
                  <a:pt x="0" y="3394"/>
                </a:lnTo>
                <a:lnTo>
                  <a:pt x="0" y="3703"/>
                </a:lnTo>
                <a:lnTo>
                  <a:pt x="0" y="10800"/>
                </a:lnTo>
                <a:lnTo>
                  <a:pt x="0" y="21600"/>
                </a:lnTo>
                <a:lnTo>
                  <a:pt x="10981" y="21600"/>
                </a:lnTo>
                <a:lnTo>
                  <a:pt x="21600" y="21600"/>
                </a:lnTo>
                <a:lnTo>
                  <a:pt x="21600" y="10800"/>
                </a:lnTo>
                <a:lnTo>
                  <a:pt x="21600" y="5246"/>
                </a:lnTo>
                <a:lnTo>
                  <a:pt x="21600" y="4783"/>
                </a:lnTo>
                <a:cubicBezTo>
                  <a:pt x="21479" y="4320"/>
                  <a:pt x="21359" y="4011"/>
                  <a:pt x="21117" y="3703"/>
                </a:cubicBezTo>
                <a:cubicBezTo>
                  <a:pt x="20876" y="3549"/>
                  <a:pt x="20514" y="3394"/>
                  <a:pt x="20152" y="3240"/>
                </a:cubicBezTo>
                <a:lnTo>
                  <a:pt x="19790" y="3240"/>
                </a:lnTo>
                <a:close/>
              </a:path>
            </a:pathLst>
          </a:custGeom>
          <a:solidFill>
            <a:srgbClr val="FFFFCC"/>
          </a:solidFill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  <a:effectLst>
            <a:outerShdw blurRad="63500" dist="107763" dir="2700000">
              <a:srgbClr val="808080"/>
            </a:outerShdw>
          </a:effectLst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00FF"/>
              </a:buClr>
              <a:buSzPts val="1600"/>
              <a:buFont typeface="Arial Narrow"/>
              <a:buNone/>
            </a:pPr>
            <a:r>
              <a:rPr lang="en-US" sz="1600" b="0" i="0" u="none" strike="noStrike" cap="none">
                <a:solidFill>
                  <a:srgbClr val="6600FF"/>
                </a:solidFill>
                <a:latin typeface="Arial Narrow"/>
                <a:ea typeface="Arial Narrow"/>
                <a:cs typeface="Arial Narrow"/>
                <a:sym typeface="Arial Narrow"/>
              </a:rPr>
              <a:t>Confirm the object of learning &amp; its critical aspects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8" name="Google Shape;128;p4"/>
          <p:cNvSpPr/>
          <p:nvPr/>
        </p:nvSpPr>
        <p:spPr>
          <a:xfrm>
            <a:off x="6723062" y="1160462"/>
            <a:ext cx="287337" cy="288925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FF0000"/>
          </a:solidFill>
          <a:ln w="12700" cap="sq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9" name="Google Shape;129;p4"/>
          <p:cNvSpPr/>
          <p:nvPr/>
        </p:nvSpPr>
        <p:spPr>
          <a:xfrm>
            <a:off x="7159625" y="2921000"/>
            <a:ext cx="1527175" cy="1270000"/>
          </a:xfrm>
          <a:custGeom>
            <a:avLst/>
            <a:gdLst/>
            <a:ahLst/>
            <a:cxnLst/>
            <a:rect l="l" t="t" r="r" b="b"/>
            <a:pathLst>
              <a:path w="21600" h="21600" extrusionOk="0">
                <a:moveTo>
                  <a:pt x="19790" y="3240"/>
                </a:moveTo>
                <a:cubicBezTo>
                  <a:pt x="10981" y="3240"/>
                  <a:pt x="9171" y="3240"/>
                  <a:pt x="9050" y="3086"/>
                </a:cubicBezTo>
                <a:cubicBezTo>
                  <a:pt x="9050" y="2931"/>
                  <a:pt x="8930" y="2777"/>
                  <a:pt x="8930" y="2469"/>
                </a:cubicBezTo>
                <a:cubicBezTo>
                  <a:pt x="8930" y="2160"/>
                  <a:pt x="8809" y="1851"/>
                  <a:pt x="8688" y="1389"/>
                </a:cubicBezTo>
                <a:cubicBezTo>
                  <a:pt x="8568" y="1080"/>
                  <a:pt x="8326" y="771"/>
                  <a:pt x="8085" y="463"/>
                </a:cubicBezTo>
                <a:cubicBezTo>
                  <a:pt x="7723" y="154"/>
                  <a:pt x="7361" y="0"/>
                  <a:pt x="7361" y="0"/>
                </a:cubicBezTo>
                <a:cubicBezTo>
                  <a:pt x="7361" y="0"/>
                  <a:pt x="2293" y="0"/>
                  <a:pt x="2051" y="154"/>
                </a:cubicBezTo>
                <a:cubicBezTo>
                  <a:pt x="1689" y="309"/>
                  <a:pt x="1448" y="463"/>
                  <a:pt x="1327" y="771"/>
                </a:cubicBezTo>
                <a:cubicBezTo>
                  <a:pt x="1207" y="1080"/>
                  <a:pt x="1086" y="1389"/>
                  <a:pt x="965" y="1697"/>
                </a:cubicBezTo>
                <a:cubicBezTo>
                  <a:pt x="845" y="2160"/>
                  <a:pt x="724" y="2314"/>
                  <a:pt x="724" y="2469"/>
                </a:cubicBezTo>
                <a:cubicBezTo>
                  <a:pt x="603" y="2623"/>
                  <a:pt x="603" y="2777"/>
                  <a:pt x="483" y="2931"/>
                </a:cubicBezTo>
                <a:cubicBezTo>
                  <a:pt x="483" y="3086"/>
                  <a:pt x="362" y="3240"/>
                  <a:pt x="241" y="3240"/>
                </a:cubicBezTo>
                <a:lnTo>
                  <a:pt x="0" y="3394"/>
                </a:lnTo>
                <a:lnTo>
                  <a:pt x="0" y="3703"/>
                </a:lnTo>
                <a:lnTo>
                  <a:pt x="0" y="10800"/>
                </a:lnTo>
                <a:lnTo>
                  <a:pt x="0" y="21600"/>
                </a:lnTo>
                <a:lnTo>
                  <a:pt x="10981" y="21600"/>
                </a:lnTo>
                <a:lnTo>
                  <a:pt x="21600" y="21600"/>
                </a:lnTo>
                <a:lnTo>
                  <a:pt x="21600" y="10800"/>
                </a:lnTo>
                <a:lnTo>
                  <a:pt x="21600" y="5246"/>
                </a:lnTo>
                <a:lnTo>
                  <a:pt x="21600" y="4783"/>
                </a:lnTo>
                <a:cubicBezTo>
                  <a:pt x="21479" y="4320"/>
                  <a:pt x="21359" y="4011"/>
                  <a:pt x="21117" y="3703"/>
                </a:cubicBezTo>
                <a:cubicBezTo>
                  <a:pt x="20876" y="3549"/>
                  <a:pt x="20514" y="3394"/>
                  <a:pt x="20152" y="3240"/>
                </a:cubicBezTo>
                <a:lnTo>
                  <a:pt x="19790" y="3240"/>
                </a:lnTo>
                <a:close/>
              </a:path>
            </a:pathLst>
          </a:custGeom>
          <a:solidFill>
            <a:srgbClr val="FFFFCC"/>
          </a:solidFill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  <a:effectLst>
            <a:outerShdw blurRad="63500" dist="107763" dir="2700000">
              <a:srgbClr val="808080"/>
            </a:outerShdw>
          </a:effectLst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00FF"/>
              </a:buClr>
              <a:buSzPts val="1600"/>
              <a:buFont typeface="Arial Narrow"/>
              <a:buNone/>
            </a:pPr>
            <a:r>
              <a:rPr lang="en-US" sz="1600" b="0" i="0" u="none" strike="noStrike" cap="none">
                <a:solidFill>
                  <a:srgbClr val="6600FF"/>
                </a:solidFill>
                <a:latin typeface="Arial Narrow"/>
                <a:ea typeface="Arial Narrow"/>
                <a:cs typeface="Arial Narrow"/>
                <a:sym typeface="Arial Narrow"/>
              </a:rPr>
              <a:t>Plan the research lesson 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C0000"/>
              </a:buClr>
              <a:buSzPts val="1600"/>
              <a:buFont typeface="Arial Narrow"/>
              <a:buNone/>
            </a:pPr>
            <a:r>
              <a:rPr lang="en-US" sz="1600" b="1" i="0" u="none" strike="noStrike" cap="none">
                <a:solidFill>
                  <a:srgbClr val="CC0000"/>
                </a:solidFill>
                <a:latin typeface="Arial Narrow"/>
                <a:ea typeface="Arial Narrow"/>
                <a:cs typeface="Arial Narrow"/>
                <a:sym typeface="Arial Narrow"/>
              </a:rPr>
              <a:t>(V2, V3)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0" name="Google Shape;130;p4"/>
          <p:cNvSpPr/>
          <p:nvPr/>
        </p:nvSpPr>
        <p:spPr>
          <a:xfrm rot="5400000">
            <a:off x="7782718" y="2302668"/>
            <a:ext cx="287337" cy="288925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FF0000"/>
          </a:solidFill>
          <a:ln w="12700" cap="sq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1" name="Google Shape;131;p4"/>
          <p:cNvSpPr/>
          <p:nvPr/>
        </p:nvSpPr>
        <p:spPr>
          <a:xfrm>
            <a:off x="7235825" y="5105400"/>
            <a:ext cx="1450975" cy="1295400"/>
          </a:xfrm>
          <a:custGeom>
            <a:avLst/>
            <a:gdLst/>
            <a:ahLst/>
            <a:cxnLst/>
            <a:rect l="l" t="t" r="r" b="b"/>
            <a:pathLst>
              <a:path w="21600" h="21600" extrusionOk="0">
                <a:moveTo>
                  <a:pt x="19790" y="3240"/>
                </a:moveTo>
                <a:cubicBezTo>
                  <a:pt x="10981" y="3240"/>
                  <a:pt x="9171" y="3240"/>
                  <a:pt x="9050" y="3086"/>
                </a:cubicBezTo>
                <a:cubicBezTo>
                  <a:pt x="9050" y="2931"/>
                  <a:pt x="8930" y="2777"/>
                  <a:pt x="8930" y="2469"/>
                </a:cubicBezTo>
                <a:cubicBezTo>
                  <a:pt x="8930" y="2160"/>
                  <a:pt x="8809" y="1851"/>
                  <a:pt x="8688" y="1389"/>
                </a:cubicBezTo>
                <a:cubicBezTo>
                  <a:pt x="8568" y="1080"/>
                  <a:pt x="8326" y="771"/>
                  <a:pt x="8085" y="463"/>
                </a:cubicBezTo>
                <a:cubicBezTo>
                  <a:pt x="7723" y="154"/>
                  <a:pt x="7361" y="0"/>
                  <a:pt x="7361" y="0"/>
                </a:cubicBezTo>
                <a:cubicBezTo>
                  <a:pt x="7361" y="0"/>
                  <a:pt x="2293" y="0"/>
                  <a:pt x="2051" y="154"/>
                </a:cubicBezTo>
                <a:cubicBezTo>
                  <a:pt x="1689" y="309"/>
                  <a:pt x="1448" y="463"/>
                  <a:pt x="1327" y="771"/>
                </a:cubicBezTo>
                <a:cubicBezTo>
                  <a:pt x="1207" y="1080"/>
                  <a:pt x="1086" y="1389"/>
                  <a:pt x="965" y="1697"/>
                </a:cubicBezTo>
                <a:cubicBezTo>
                  <a:pt x="845" y="2160"/>
                  <a:pt x="724" y="2314"/>
                  <a:pt x="724" y="2469"/>
                </a:cubicBezTo>
                <a:cubicBezTo>
                  <a:pt x="603" y="2623"/>
                  <a:pt x="603" y="2777"/>
                  <a:pt x="483" y="2931"/>
                </a:cubicBezTo>
                <a:cubicBezTo>
                  <a:pt x="483" y="3086"/>
                  <a:pt x="362" y="3240"/>
                  <a:pt x="241" y="3240"/>
                </a:cubicBezTo>
                <a:lnTo>
                  <a:pt x="0" y="3394"/>
                </a:lnTo>
                <a:lnTo>
                  <a:pt x="0" y="3703"/>
                </a:lnTo>
                <a:lnTo>
                  <a:pt x="0" y="10800"/>
                </a:lnTo>
                <a:lnTo>
                  <a:pt x="0" y="21600"/>
                </a:lnTo>
                <a:lnTo>
                  <a:pt x="10981" y="21600"/>
                </a:lnTo>
                <a:lnTo>
                  <a:pt x="21600" y="21600"/>
                </a:lnTo>
                <a:lnTo>
                  <a:pt x="21600" y="10800"/>
                </a:lnTo>
                <a:lnTo>
                  <a:pt x="21600" y="5246"/>
                </a:lnTo>
                <a:lnTo>
                  <a:pt x="21600" y="4783"/>
                </a:lnTo>
                <a:cubicBezTo>
                  <a:pt x="21479" y="4320"/>
                  <a:pt x="21359" y="4011"/>
                  <a:pt x="21117" y="3703"/>
                </a:cubicBezTo>
                <a:cubicBezTo>
                  <a:pt x="20876" y="3549"/>
                  <a:pt x="20514" y="3394"/>
                  <a:pt x="20152" y="3240"/>
                </a:cubicBezTo>
                <a:lnTo>
                  <a:pt x="19790" y="3240"/>
                </a:lnTo>
                <a:close/>
              </a:path>
            </a:pathLst>
          </a:custGeom>
          <a:solidFill>
            <a:srgbClr val="FFFFCC"/>
          </a:solidFill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  <a:effectLst>
            <a:outerShdw blurRad="63500" dist="107763" dir="2700000">
              <a:srgbClr val="808080"/>
            </a:outerShdw>
          </a:effectLst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00FF"/>
              </a:buClr>
              <a:buSzPts val="1600"/>
              <a:buFont typeface="Arial Narrow"/>
              <a:buNone/>
            </a:pPr>
            <a:r>
              <a:rPr lang="en-US" sz="1600" b="0" i="0" u="none" strike="noStrike" cap="none">
                <a:solidFill>
                  <a:srgbClr val="6600FF"/>
                </a:solidFill>
                <a:latin typeface="Arial Narrow"/>
                <a:ea typeface="Arial Narrow"/>
                <a:cs typeface="Arial Narrow"/>
                <a:sym typeface="Arial Narrow"/>
              </a:rPr>
              <a:t>Implement &amp; observe  the lesson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C0000"/>
              </a:buClr>
              <a:buSzPts val="1600"/>
              <a:buFont typeface="Arial Narrow"/>
              <a:buNone/>
            </a:pPr>
            <a:r>
              <a:rPr lang="en-US" sz="1600" b="1" i="0" u="none" strike="noStrike" cap="none">
                <a:solidFill>
                  <a:srgbClr val="CC0000"/>
                </a:solidFill>
                <a:latin typeface="Arial Narrow"/>
                <a:ea typeface="Arial Narrow"/>
                <a:cs typeface="Arial Narrow"/>
                <a:sym typeface="Arial Narrow"/>
              </a:rPr>
              <a:t>(V1, 2, 3)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2" name="Google Shape;132;p4"/>
          <p:cNvSpPr/>
          <p:nvPr/>
        </p:nvSpPr>
        <p:spPr>
          <a:xfrm rot="5400000">
            <a:off x="7858918" y="4588668"/>
            <a:ext cx="287337" cy="288925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FF0000"/>
          </a:solidFill>
          <a:ln w="12700" cap="sq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3" name="Google Shape;133;p4"/>
          <p:cNvSpPr/>
          <p:nvPr/>
        </p:nvSpPr>
        <p:spPr>
          <a:xfrm>
            <a:off x="2562225" y="5257800"/>
            <a:ext cx="1552575" cy="1323975"/>
          </a:xfrm>
          <a:custGeom>
            <a:avLst/>
            <a:gdLst/>
            <a:ahLst/>
            <a:cxnLst/>
            <a:rect l="l" t="t" r="r" b="b"/>
            <a:pathLst>
              <a:path w="21600" h="21600" extrusionOk="0">
                <a:moveTo>
                  <a:pt x="19790" y="3240"/>
                </a:moveTo>
                <a:cubicBezTo>
                  <a:pt x="10981" y="3240"/>
                  <a:pt x="9171" y="3240"/>
                  <a:pt x="9050" y="3086"/>
                </a:cubicBezTo>
                <a:cubicBezTo>
                  <a:pt x="9050" y="2931"/>
                  <a:pt x="8930" y="2777"/>
                  <a:pt x="8930" y="2469"/>
                </a:cubicBezTo>
                <a:cubicBezTo>
                  <a:pt x="8930" y="2160"/>
                  <a:pt x="8809" y="1851"/>
                  <a:pt x="8688" y="1389"/>
                </a:cubicBezTo>
                <a:cubicBezTo>
                  <a:pt x="8568" y="1080"/>
                  <a:pt x="8326" y="771"/>
                  <a:pt x="8085" y="463"/>
                </a:cubicBezTo>
                <a:cubicBezTo>
                  <a:pt x="7723" y="154"/>
                  <a:pt x="7361" y="0"/>
                  <a:pt x="7361" y="0"/>
                </a:cubicBezTo>
                <a:cubicBezTo>
                  <a:pt x="7361" y="0"/>
                  <a:pt x="2293" y="0"/>
                  <a:pt x="2051" y="154"/>
                </a:cubicBezTo>
                <a:cubicBezTo>
                  <a:pt x="1689" y="309"/>
                  <a:pt x="1448" y="463"/>
                  <a:pt x="1327" y="771"/>
                </a:cubicBezTo>
                <a:cubicBezTo>
                  <a:pt x="1207" y="1080"/>
                  <a:pt x="1086" y="1389"/>
                  <a:pt x="965" y="1697"/>
                </a:cubicBezTo>
                <a:cubicBezTo>
                  <a:pt x="845" y="2160"/>
                  <a:pt x="724" y="2314"/>
                  <a:pt x="724" y="2469"/>
                </a:cubicBezTo>
                <a:cubicBezTo>
                  <a:pt x="603" y="2623"/>
                  <a:pt x="603" y="2777"/>
                  <a:pt x="483" y="2931"/>
                </a:cubicBezTo>
                <a:cubicBezTo>
                  <a:pt x="483" y="3086"/>
                  <a:pt x="362" y="3240"/>
                  <a:pt x="241" y="3240"/>
                </a:cubicBezTo>
                <a:lnTo>
                  <a:pt x="0" y="3394"/>
                </a:lnTo>
                <a:lnTo>
                  <a:pt x="0" y="3703"/>
                </a:lnTo>
                <a:lnTo>
                  <a:pt x="0" y="10800"/>
                </a:lnTo>
                <a:lnTo>
                  <a:pt x="0" y="21600"/>
                </a:lnTo>
                <a:lnTo>
                  <a:pt x="10981" y="21600"/>
                </a:lnTo>
                <a:lnTo>
                  <a:pt x="21600" y="21600"/>
                </a:lnTo>
                <a:lnTo>
                  <a:pt x="21600" y="10800"/>
                </a:lnTo>
                <a:lnTo>
                  <a:pt x="21600" y="5246"/>
                </a:lnTo>
                <a:lnTo>
                  <a:pt x="21600" y="4783"/>
                </a:lnTo>
                <a:cubicBezTo>
                  <a:pt x="21479" y="4320"/>
                  <a:pt x="21359" y="4011"/>
                  <a:pt x="21117" y="3703"/>
                </a:cubicBezTo>
                <a:cubicBezTo>
                  <a:pt x="20876" y="3549"/>
                  <a:pt x="20514" y="3394"/>
                  <a:pt x="20152" y="3240"/>
                </a:cubicBezTo>
                <a:lnTo>
                  <a:pt x="19790" y="3240"/>
                </a:lnTo>
                <a:close/>
              </a:path>
            </a:pathLst>
          </a:custGeom>
          <a:solidFill>
            <a:srgbClr val="FFFFCC"/>
          </a:solidFill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  <a:effectLst>
            <a:outerShdw blurRad="63500" dist="107763" dir="2700000">
              <a:srgbClr val="808080"/>
            </a:outerShdw>
          </a:effectLst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00FF"/>
              </a:buClr>
              <a:buSzPts val="1600"/>
              <a:buFont typeface="Arial Narrow"/>
              <a:buNone/>
            </a:pPr>
            <a:r>
              <a:rPr lang="en-US" sz="1600" b="0" i="0" u="none" strike="noStrike" cap="none">
                <a:solidFill>
                  <a:srgbClr val="6600FF"/>
                </a:solidFill>
                <a:latin typeface="Arial Narrow"/>
                <a:ea typeface="Arial Narrow"/>
                <a:cs typeface="Arial Narrow"/>
                <a:sym typeface="Arial Narrow"/>
              </a:rPr>
              <a:t>Evaluate the overall impact of the study 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C0000"/>
              </a:buClr>
              <a:buSzPts val="1600"/>
              <a:buFont typeface="Arial Narrow"/>
              <a:buNone/>
            </a:pPr>
            <a:r>
              <a:rPr lang="en-US" sz="1600" b="1" i="0" u="none" strike="noStrike" cap="none">
                <a:solidFill>
                  <a:srgbClr val="CC0000"/>
                </a:solidFill>
                <a:latin typeface="Arial Narrow"/>
                <a:ea typeface="Arial Narrow"/>
                <a:cs typeface="Arial Narrow"/>
                <a:sym typeface="Arial Narrow"/>
              </a:rPr>
              <a:t>(V2)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4" name="Google Shape;134;p4"/>
          <p:cNvSpPr/>
          <p:nvPr/>
        </p:nvSpPr>
        <p:spPr>
          <a:xfrm rot="10800000">
            <a:off x="4211637" y="5924550"/>
            <a:ext cx="287337" cy="288925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FF0000"/>
          </a:solidFill>
          <a:ln w="12700" cap="sq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5" name="Google Shape;135;p4"/>
          <p:cNvSpPr/>
          <p:nvPr/>
        </p:nvSpPr>
        <p:spPr>
          <a:xfrm>
            <a:off x="4719637" y="511175"/>
            <a:ext cx="1833562" cy="1296987"/>
          </a:xfrm>
          <a:custGeom>
            <a:avLst/>
            <a:gdLst/>
            <a:ahLst/>
            <a:cxnLst/>
            <a:rect l="l" t="t" r="r" b="b"/>
            <a:pathLst>
              <a:path w="21600" h="21600" extrusionOk="0">
                <a:moveTo>
                  <a:pt x="19790" y="3240"/>
                </a:moveTo>
                <a:cubicBezTo>
                  <a:pt x="10981" y="3240"/>
                  <a:pt x="9171" y="3240"/>
                  <a:pt x="9050" y="3086"/>
                </a:cubicBezTo>
                <a:cubicBezTo>
                  <a:pt x="9050" y="2931"/>
                  <a:pt x="8930" y="2777"/>
                  <a:pt x="8930" y="2469"/>
                </a:cubicBezTo>
                <a:cubicBezTo>
                  <a:pt x="8930" y="2160"/>
                  <a:pt x="8809" y="1851"/>
                  <a:pt x="8688" y="1389"/>
                </a:cubicBezTo>
                <a:cubicBezTo>
                  <a:pt x="8568" y="1080"/>
                  <a:pt x="8326" y="771"/>
                  <a:pt x="8085" y="463"/>
                </a:cubicBezTo>
                <a:cubicBezTo>
                  <a:pt x="7723" y="154"/>
                  <a:pt x="7361" y="0"/>
                  <a:pt x="7361" y="0"/>
                </a:cubicBezTo>
                <a:cubicBezTo>
                  <a:pt x="7361" y="0"/>
                  <a:pt x="2293" y="0"/>
                  <a:pt x="2051" y="154"/>
                </a:cubicBezTo>
                <a:cubicBezTo>
                  <a:pt x="1689" y="309"/>
                  <a:pt x="1448" y="463"/>
                  <a:pt x="1327" y="771"/>
                </a:cubicBezTo>
                <a:cubicBezTo>
                  <a:pt x="1207" y="1080"/>
                  <a:pt x="1086" y="1389"/>
                  <a:pt x="965" y="1697"/>
                </a:cubicBezTo>
                <a:cubicBezTo>
                  <a:pt x="845" y="2160"/>
                  <a:pt x="724" y="2314"/>
                  <a:pt x="724" y="2469"/>
                </a:cubicBezTo>
                <a:cubicBezTo>
                  <a:pt x="603" y="2623"/>
                  <a:pt x="603" y="2777"/>
                  <a:pt x="483" y="2931"/>
                </a:cubicBezTo>
                <a:cubicBezTo>
                  <a:pt x="483" y="3086"/>
                  <a:pt x="362" y="3240"/>
                  <a:pt x="241" y="3240"/>
                </a:cubicBezTo>
                <a:lnTo>
                  <a:pt x="0" y="3394"/>
                </a:lnTo>
                <a:lnTo>
                  <a:pt x="0" y="3703"/>
                </a:lnTo>
                <a:lnTo>
                  <a:pt x="0" y="10800"/>
                </a:lnTo>
                <a:lnTo>
                  <a:pt x="0" y="21600"/>
                </a:lnTo>
                <a:lnTo>
                  <a:pt x="10981" y="21600"/>
                </a:lnTo>
                <a:lnTo>
                  <a:pt x="21600" y="21600"/>
                </a:lnTo>
                <a:lnTo>
                  <a:pt x="21600" y="10800"/>
                </a:lnTo>
                <a:lnTo>
                  <a:pt x="21600" y="5246"/>
                </a:lnTo>
                <a:lnTo>
                  <a:pt x="21600" y="4783"/>
                </a:lnTo>
                <a:cubicBezTo>
                  <a:pt x="21479" y="4320"/>
                  <a:pt x="21359" y="4011"/>
                  <a:pt x="21117" y="3703"/>
                </a:cubicBezTo>
                <a:cubicBezTo>
                  <a:pt x="20876" y="3549"/>
                  <a:pt x="20514" y="3394"/>
                  <a:pt x="20152" y="3240"/>
                </a:cubicBezTo>
                <a:lnTo>
                  <a:pt x="19790" y="3240"/>
                </a:lnTo>
                <a:close/>
              </a:path>
            </a:pathLst>
          </a:custGeom>
          <a:solidFill>
            <a:srgbClr val="FFFFCC"/>
          </a:solidFill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  <a:effectLst>
            <a:outerShdw blurRad="63500" dist="107763" dir="2700000">
              <a:srgbClr val="808080"/>
            </a:outerShdw>
          </a:effectLst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00FF"/>
              </a:buClr>
              <a:buSzPts val="1600"/>
              <a:buFont typeface="Arial Narrow"/>
              <a:buNone/>
            </a:pPr>
            <a:r>
              <a:rPr lang="en-US" sz="1600" b="0" i="0" u="none" strike="noStrike" cap="none">
                <a:solidFill>
                  <a:srgbClr val="6600FF"/>
                </a:solidFill>
                <a:latin typeface="Arial Narrow"/>
                <a:ea typeface="Arial Narrow"/>
                <a:cs typeface="Arial Narrow"/>
                <a:sym typeface="Arial Narrow"/>
              </a:rPr>
              <a:t>Diagnose students’ learning difficulties (pre-test, interviews) </a:t>
            </a:r>
            <a:r>
              <a:rPr lang="en-US" sz="1600" b="1" i="0" u="none" strike="noStrike" cap="none">
                <a:solidFill>
                  <a:srgbClr val="CC0000"/>
                </a:solidFill>
                <a:latin typeface="Arial Narrow"/>
                <a:ea typeface="Arial Narrow"/>
                <a:cs typeface="Arial Narrow"/>
                <a:sym typeface="Arial Narrow"/>
              </a:rPr>
              <a:t>(V1)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6" name="Google Shape;136;p4"/>
          <p:cNvSpPr/>
          <p:nvPr/>
        </p:nvSpPr>
        <p:spPr>
          <a:xfrm>
            <a:off x="2139950" y="1160462"/>
            <a:ext cx="287337" cy="288925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FF0000"/>
          </a:solidFill>
          <a:ln w="12700" cap="sq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7" name="Google Shape;137;p4"/>
          <p:cNvSpPr/>
          <p:nvPr/>
        </p:nvSpPr>
        <p:spPr>
          <a:xfrm>
            <a:off x="304800" y="5257800"/>
            <a:ext cx="1560512" cy="1247775"/>
          </a:xfrm>
          <a:custGeom>
            <a:avLst/>
            <a:gdLst/>
            <a:ahLst/>
            <a:cxnLst/>
            <a:rect l="l" t="t" r="r" b="b"/>
            <a:pathLst>
              <a:path w="21600" h="21600" extrusionOk="0">
                <a:moveTo>
                  <a:pt x="19790" y="3240"/>
                </a:moveTo>
                <a:cubicBezTo>
                  <a:pt x="10981" y="3240"/>
                  <a:pt x="9171" y="3240"/>
                  <a:pt x="9050" y="3086"/>
                </a:cubicBezTo>
                <a:cubicBezTo>
                  <a:pt x="9050" y="2931"/>
                  <a:pt x="8930" y="2777"/>
                  <a:pt x="8930" y="2469"/>
                </a:cubicBezTo>
                <a:cubicBezTo>
                  <a:pt x="8930" y="2160"/>
                  <a:pt x="8809" y="1851"/>
                  <a:pt x="8688" y="1389"/>
                </a:cubicBezTo>
                <a:cubicBezTo>
                  <a:pt x="8568" y="1080"/>
                  <a:pt x="8326" y="771"/>
                  <a:pt x="8085" y="463"/>
                </a:cubicBezTo>
                <a:cubicBezTo>
                  <a:pt x="7723" y="154"/>
                  <a:pt x="7361" y="0"/>
                  <a:pt x="7361" y="0"/>
                </a:cubicBezTo>
                <a:cubicBezTo>
                  <a:pt x="7361" y="0"/>
                  <a:pt x="2293" y="0"/>
                  <a:pt x="2051" y="154"/>
                </a:cubicBezTo>
                <a:cubicBezTo>
                  <a:pt x="1689" y="309"/>
                  <a:pt x="1448" y="463"/>
                  <a:pt x="1327" y="771"/>
                </a:cubicBezTo>
                <a:cubicBezTo>
                  <a:pt x="1207" y="1080"/>
                  <a:pt x="1086" y="1389"/>
                  <a:pt x="965" y="1697"/>
                </a:cubicBezTo>
                <a:cubicBezTo>
                  <a:pt x="845" y="2160"/>
                  <a:pt x="724" y="2314"/>
                  <a:pt x="724" y="2469"/>
                </a:cubicBezTo>
                <a:cubicBezTo>
                  <a:pt x="603" y="2623"/>
                  <a:pt x="603" y="2777"/>
                  <a:pt x="483" y="2931"/>
                </a:cubicBezTo>
                <a:cubicBezTo>
                  <a:pt x="483" y="3086"/>
                  <a:pt x="362" y="3240"/>
                  <a:pt x="241" y="3240"/>
                </a:cubicBezTo>
                <a:lnTo>
                  <a:pt x="0" y="3394"/>
                </a:lnTo>
                <a:lnTo>
                  <a:pt x="0" y="3703"/>
                </a:lnTo>
                <a:lnTo>
                  <a:pt x="0" y="10800"/>
                </a:lnTo>
                <a:lnTo>
                  <a:pt x="0" y="21600"/>
                </a:lnTo>
                <a:lnTo>
                  <a:pt x="10981" y="21600"/>
                </a:lnTo>
                <a:lnTo>
                  <a:pt x="21600" y="21600"/>
                </a:lnTo>
                <a:lnTo>
                  <a:pt x="21600" y="10800"/>
                </a:lnTo>
                <a:lnTo>
                  <a:pt x="21600" y="5246"/>
                </a:lnTo>
                <a:lnTo>
                  <a:pt x="21600" y="4783"/>
                </a:lnTo>
                <a:cubicBezTo>
                  <a:pt x="21479" y="4320"/>
                  <a:pt x="21359" y="4011"/>
                  <a:pt x="21117" y="3703"/>
                </a:cubicBezTo>
                <a:cubicBezTo>
                  <a:pt x="20876" y="3549"/>
                  <a:pt x="20514" y="3394"/>
                  <a:pt x="20152" y="3240"/>
                </a:cubicBezTo>
                <a:lnTo>
                  <a:pt x="19790" y="3240"/>
                </a:lnTo>
                <a:close/>
              </a:path>
            </a:pathLst>
          </a:custGeom>
          <a:solidFill>
            <a:srgbClr val="FFFFCC"/>
          </a:solidFill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  <a:effectLst>
            <a:outerShdw blurRad="63500" dist="107763" dir="2700000">
              <a:srgbClr val="808080"/>
            </a:outerShdw>
          </a:effectLst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00FF"/>
              </a:buClr>
              <a:buSzPts val="1600"/>
              <a:buFont typeface="Arial Narrow"/>
              <a:buNone/>
            </a:pPr>
            <a:r>
              <a:rPr lang="en-US" sz="1600" b="0" i="0" u="none" strike="noStrike" cap="none">
                <a:solidFill>
                  <a:srgbClr val="6600FF"/>
                </a:solidFill>
                <a:latin typeface="Arial Narrow"/>
                <a:ea typeface="Arial Narrow"/>
                <a:cs typeface="Arial Narrow"/>
                <a:sym typeface="Arial Narrow"/>
              </a:rPr>
              <a:t>Disseminate &amp; report  the results </a:t>
            </a:r>
            <a:r>
              <a:rPr lang="en-US" sz="1600" b="1" i="0" u="none" strike="noStrike" cap="none">
                <a:solidFill>
                  <a:srgbClr val="CC0000"/>
                </a:solidFill>
                <a:latin typeface="Arial Narrow"/>
                <a:ea typeface="Arial Narrow"/>
                <a:cs typeface="Arial Narrow"/>
                <a:sym typeface="Arial Narrow"/>
              </a:rPr>
              <a:t>(V2)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8" name="Google Shape;138;p4"/>
          <p:cNvSpPr/>
          <p:nvPr/>
        </p:nvSpPr>
        <p:spPr>
          <a:xfrm rot="10800000">
            <a:off x="2051050" y="5835650"/>
            <a:ext cx="287337" cy="288925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FF0000"/>
          </a:solidFill>
          <a:ln w="12700" cap="sq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9" name="Google Shape;139;p4"/>
          <p:cNvSpPr/>
          <p:nvPr/>
        </p:nvSpPr>
        <p:spPr>
          <a:xfrm>
            <a:off x="2590800" y="403225"/>
            <a:ext cx="1581150" cy="1349375"/>
          </a:xfrm>
          <a:custGeom>
            <a:avLst/>
            <a:gdLst/>
            <a:ahLst/>
            <a:cxnLst/>
            <a:rect l="l" t="t" r="r" b="b"/>
            <a:pathLst>
              <a:path w="21600" h="21600" extrusionOk="0">
                <a:moveTo>
                  <a:pt x="19790" y="3240"/>
                </a:moveTo>
                <a:cubicBezTo>
                  <a:pt x="10981" y="3240"/>
                  <a:pt x="9171" y="3240"/>
                  <a:pt x="9050" y="3086"/>
                </a:cubicBezTo>
                <a:cubicBezTo>
                  <a:pt x="9050" y="2931"/>
                  <a:pt x="8930" y="2777"/>
                  <a:pt x="8930" y="2469"/>
                </a:cubicBezTo>
                <a:cubicBezTo>
                  <a:pt x="8930" y="2160"/>
                  <a:pt x="8809" y="1851"/>
                  <a:pt x="8688" y="1389"/>
                </a:cubicBezTo>
                <a:cubicBezTo>
                  <a:pt x="8568" y="1080"/>
                  <a:pt x="8326" y="771"/>
                  <a:pt x="8085" y="463"/>
                </a:cubicBezTo>
                <a:cubicBezTo>
                  <a:pt x="7723" y="154"/>
                  <a:pt x="7361" y="0"/>
                  <a:pt x="7361" y="0"/>
                </a:cubicBezTo>
                <a:cubicBezTo>
                  <a:pt x="7361" y="0"/>
                  <a:pt x="2293" y="0"/>
                  <a:pt x="2051" y="154"/>
                </a:cubicBezTo>
                <a:cubicBezTo>
                  <a:pt x="1689" y="309"/>
                  <a:pt x="1448" y="463"/>
                  <a:pt x="1327" y="771"/>
                </a:cubicBezTo>
                <a:cubicBezTo>
                  <a:pt x="1207" y="1080"/>
                  <a:pt x="1086" y="1389"/>
                  <a:pt x="965" y="1697"/>
                </a:cubicBezTo>
                <a:cubicBezTo>
                  <a:pt x="845" y="2160"/>
                  <a:pt x="724" y="2314"/>
                  <a:pt x="724" y="2469"/>
                </a:cubicBezTo>
                <a:cubicBezTo>
                  <a:pt x="603" y="2623"/>
                  <a:pt x="603" y="2777"/>
                  <a:pt x="483" y="2931"/>
                </a:cubicBezTo>
                <a:cubicBezTo>
                  <a:pt x="483" y="3086"/>
                  <a:pt x="362" y="3240"/>
                  <a:pt x="241" y="3240"/>
                </a:cubicBezTo>
                <a:lnTo>
                  <a:pt x="0" y="3394"/>
                </a:lnTo>
                <a:lnTo>
                  <a:pt x="0" y="3703"/>
                </a:lnTo>
                <a:lnTo>
                  <a:pt x="0" y="10800"/>
                </a:lnTo>
                <a:lnTo>
                  <a:pt x="0" y="21600"/>
                </a:lnTo>
                <a:lnTo>
                  <a:pt x="10981" y="21600"/>
                </a:lnTo>
                <a:lnTo>
                  <a:pt x="21600" y="21600"/>
                </a:lnTo>
                <a:lnTo>
                  <a:pt x="21600" y="10800"/>
                </a:lnTo>
                <a:lnTo>
                  <a:pt x="21600" y="5246"/>
                </a:lnTo>
                <a:lnTo>
                  <a:pt x="21600" y="4783"/>
                </a:lnTo>
                <a:cubicBezTo>
                  <a:pt x="21479" y="4320"/>
                  <a:pt x="21359" y="4011"/>
                  <a:pt x="21117" y="3703"/>
                </a:cubicBezTo>
                <a:cubicBezTo>
                  <a:pt x="20876" y="3549"/>
                  <a:pt x="20514" y="3394"/>
                  <a:pt x="20152" y="3240"/>
                </a:cubicBezTo>
                <a:lnTo>
                  <a:pt x="19790" y="3240"/>
                </a:lnTo>
                <a:close/>
              </a:path>
            </a:pathLst>
          </a:custGeom>
          <a:solidFill>
            <a:srgbClr val="FFFFCC"/>
          </a:solidFill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  <a:effectLst>
            <a:outerShdw blurRad="63500" dist="107763" dir="2700000">
              <a:srgbClr val="808080"/>
            </a:outerShdw>
          </a:effectLst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00FF"/>
              </a:buClr>
              <a:buSzPts val="1600"/>
              <a:buFont typeface="Arial Narrow"/>
              <a:buNone/>
            </a:pPr>
            <a:r>
              <a:rPr lang="en-US" sz="1600" b="0" i="0" u="none" strike="noStrike" cap="none">
                <a:solidFill>
                  <a:srgbClr val="6600FF"/>
                </a:solidFill>
                <a:latin typeface="Arial Narrow"/>
                <a:ea typeface="Arial Narrow"/>
                <a:cs typeface="Arial Narrow"/>
                <a:sym typeface="Arial Narrow"/>
              </a:rPr>
              <a:t>Identify a tentative object of learning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C0000"/>
              </a:buClr>
              <a:buSzPts val="1600"/>
              <a:buFont typeface="Arial Narrow"/>
              <a:buNone/>
            </a:pPr>
            <a:r>
              <a:rPr lang="en-US" sz="1600" b="1" i="0" u="none" strike="noStrike" cap="none">
                <a:solidFill>
                  <a:srgbClr val="CC0000"/>
                </a:solidFill>
                <a:latin typeface="Arial Narrow"/>
                <a:ea typeface="Arial Narrow"/>
                <a:cs typeface="Arial Narrow"/>
                <a:sym typeface="Arial Narrow"/>
              </a:rPr>
              <a:t>(V2)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0" name="Google Shape;140;p4"/>
          <p:cNvSpPr/>
          <p:nvPr/>
        </p:nvSpPr>
        <p:spPr>
          <a:xfrm>
            <a:off x="4291012" y="1165225"/>
            <a:ext cx="287337" cy="288925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FF0000"/>
          </a:solidFill>
          <a:ln w="12700" cap="sq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1" name="Google Shape;141;p4"/>
          <p:cNvSpPr/>
          <p:nvPr/>
        </p:nvSpPr>
        <p:spPr>
          <a:xfrm>
            <a:off x="492125" y="1916112"/>
            <a:ext cx="838200" cy="3200400"/>
          </a:xfrm>
          <a:prstGeom prst="upArrow">
            <a:avLst>
              <a:gd name="adj1" fmla="val 50000"/>
              <a:gd name="adj2" fmla="val 50000"/>
            </a:avLst>
          </a:prstGeom>
          <a:solidFill>
            <a:schemeClr val="accent1">
              <a:alpha val="48235"/>
            </a:schemeClr>
          </a:solidFill>
          <a:ln w="9525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2" name="Google Shape;142;p4"/>
          <p:cNvSpPr txBox="1"/>
          <p:nvPr/>
        </p:nvSpPr>
        <p:spPr>
          <a:xfrm rot="5400000">
            <a:off x="-584200" y="3411525"/>
            <a:ext cx="2990850" cy="419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 Narrow"/>
              <a:buNone/>
            </a:pPr>
            <a:r>
              <a:rPr lang="en-US" sz="18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Another cycle of the study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43" name="Google Shape;143;p4"/>
          <p:cNvCxnSpPr/>
          <p:nvPr/>
        </p:nvCxnSpPr>
        <p:spPr>
          <a:xfrm>
            <a:off x="1682750" y="152400"/>
            <a:ext cx="5638800" cy="0"/>
          </a:xfrm>
          <a:prstGeom prst="straightConnector1">
            <a:avLst/>
          </a:prstGeom>
          <a:noFill/>
          <a:ln w="19050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</p:cxnSp>
      <p:cxnSp>
        <p:nvCxnSpPr>
          <p:cNvPr id="144" name="Google Shape;144;p4"/>
          <p:cNvCxnSpPr/>
          <p:nvPr/>
        </p:nvCxnSpPr>
        <p:spPr>
          <a:xfrm rot="10800000">
            <a:off x="1911350" y="2035175"/>
            <a:ext cx="838200" cy="0"/>
          </a:xfrm>
          <a:prstGeom prst="straightConnector1">
            <a:avLst/>
          </a:prstGeom>
          <a:noFill/>
          <a:ln w="19050" cap="flat" cmpd="sng">
            <a:solidFill>
              <a:schemeClr val="dk1"/>
            </a:solidFill>
            <a:prstDash val="solid"/>
            <a:miter lim="800000"/>
            <a:headEnd type="none" w="sm" len="sm"/>
            <a:tailEnd type="triangle" w="med" len="med"/>
          </a:ln>
        </p:spPr>
      </p:cxnSp>
      <p:cxnSp>
        <p:nvCxnSpPr>
          <p:cNvPr id="145" name="Google Shape;145;p4"/>
          <p:cNvCxnSpPr/>
          <p:nvPr/>
        </p:nvCxnSpPr>
        <p:spPr>
          <a:xfrm rot="10800000">
            <a:off x="1606550" y="1763712"/>
            <a:ext cx="0" cy="271462"/>
          </a:xfrm>
          <a:prstGeom prst="straightConnector1">
            <a:avLst/>
          </a:prstGeom>
          <a:noFill/>
          <a:ln w="19050" cap="flat" cmpd="sng">
            <a:solidFill>
              <a:schemeClr val="dk1"/>
            </a:solidFill>
            <a:prstDash val="solid"/>
            <a:miter lim="800000"/>
            <a:headEnd type="none" w="sm" len="sm"/>
            <a:tailEnd type="triangle" w="med" len="med"/>
          </a:ln>
        </p:spPr>
      </p:cxnSp>
      <p:cxnSp>
        <p:nvCxnSpPr>
          <p:cNvPr id="146" name="Google Shape;146;p4"/>
          <p:cNvCxnSpPr/>
          <p:nvPr/>
        </p:nvCxnSpPr>
        <p:spPr>
          <a:xfrm>
            <a:off x="5873750" y="2035175"/>
            <a:ext cx="838200" cy="0"/>
          </a:xfrm>
          <a:prstGeom prst="straightConnector1">
            <a:avLst/>
          </a:prstGeom>
          <a:noFill/>
          <a:ln w="19050" cap="flat" cmpd="sng">
            <a:solidFill>
              <a:schemeClr val="dk1"/>
            </a:solidFill>
            <a:prstDash val="solid"/>
            <a:miter lim="800000"/>
            <a:headEnd type="none" w="sm" len="sm"/>
            <a:tailEnd type="triangle" w="med" len="med"/>
          </a:ln>
        </p:spPr>
      </p:cxnSp>
      <p:cxnSp>
        <p:nvCxnSpPr>
          <p:cNvPr id="147" name="Google Shape;147;p4"/>
          <p:cNvCxnSpPr/>
          <p:nvPr/>
        </p:nvCxnSpPr>
        <p:spPr>
          <a:xfrm>
            <a:off x="7321550" y="152400"/>
            <a:ext cx="0" cy="339725"/>
          </a:xfrm>
          <a:prstGeom prst="straightConnector1">
            <a:avLst/>
          </a:prstGeom>
          <a:noFill/>
          <a:ln w="19050" cap="flat" cmpd="sng">
            <a:solidFill>
              <a:schemeClr val="dk1"/>
            </a:solidFill>
            <a:prstDash val="solid"/>
            <a:miter lim="800000"/>
            <a:headEnd type="none" w="sm" len="sm"/>
            <a:tailEnd type="triangle" w="med" len="med"/>
          </a:ln>
        </p:spPr>
      </p:cxnSp>
      <p:cxnSp>
        <p:nvCxnSpPr>
          <p:cNvPr id="148" name="Google Shape;148;p4"/>
          <p:cNvCxnSpPr/>
          <p:nvPr/>
        </p:nvCxnSpPr>
        <p:spPr>
          <a:xfrm rot="10800000">
            <a:off x="1987550" y="152400"/>
            <a:ext cx="762000" cy="0"/>
          </a:xfrm>
          <a:prstGeom prst="straightConnector1">
            <a:avLst/>
          </a:prstGeom>
          <a:noFill/>
          <a:ln w="19050" cap="flat" cmpd="sng">
            <a:solidFill>
              <a:schemeClr val="dk1"/>
            </a:solidFill>
            <a:prstDash val="solid"/>
            <a:miter lim="800000"/>
            <a:headEnd type="none" w="sm" len="sm"/>
            <a:tailEnd type="triangle" w="med" len="med"/>
          </a:ln>
        </p:spPr>
      </p:cxnSp>
      <p:cxnSp>
        <p:nvCxnSpPr>
          <p:cNvPr id="149" name="Google Shape;149;p4"/>
          <p:cNvCxnSpPr/>
          <p:nvPr/>
        </p:nvCxnSpPr>
        <p:spPr>
          <a:xfrm>
            <a:off x="5949950" y="152400"/>
            <a:ext cx="762000" cy="0"/>
          </a:xfrm>
          <a:prstGeom prst="straightConnector1">
            <a:avLst/>
          </a:prstGeom>
          <a:noFill/>
          <a:ln w="19050" cap="flat" cmpd="sng">
            <a:solidFill>
              <a:schemeClr val="dk1"/>
            </a:solidFill>
            <a:prstDash val="solid"/>
            <a:miter lim="800000"/>
            <a:headEnd type="none" w="sm" len="sm"/>
            <a:tailEnd type="triangle" w="med" len="med"/>
          </a:ln>
        </p:spPr>
      </p:cxnSp>
      <p:cxnSp>
        <p:nvCxnSpPr>
          <p:cNvPr id="150" name="Google Shape;150;p4"/>
          <p:cNvCxnSpPr/>
          <p:nvPr/>
        </p:nvCxnSpPr>
        <p:spPr>
          <a:xfrm>
            <a:off x="1606550" y="2035175"/>
            <a:ext cx="5791200" cy="0"/>
          </a:xfrm>
          <a:prstGeom prst="straightConnector1">
            <a:avLst/>
          </a:prstGeom>
          <a:noFill/>
          <a:ln w="19050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</p:cxnSp>
      <p:cxnSp>
        <p:nvCxnSpPr>
          <p:cNvPr id="151" name="Google Shape;151;p4"/>
          <p:cNvCxnSpPr/>
          <p:nvPr/>
        </p:nvCxnSpPr>
        <p:spPr>
          <a:xfrm rot="10800000">
            <a:off x="7451725" y="1763712"/>
            <a:ext cx="0" cy="271462"/>
          </a:xfrm>
          <a:prstGeom prst="straightConnector1">
            <a:avLst/>
          </a:prstGeom>
          <a:noFill/>
          <a:ln w="19050" cap="flat" cmpd="sng">
            <a:solidFill>
              <a:schemeClr val="dk1"/>
            </a:solidFill>
            <a:prstDash val="solid"/>
            <a:miter lim="800000"/>
            <a:headEnd type="none" w="sm" len="sm"/>
            <a:tailEnd type="triangle" w="med" len="med"/>
          </a:ln>
        </p:spPr>
      </p:cxnSp>
      <p:cxnSp>
        <p:nvCxnSpPr>
          <p:cNvPr id="152" name="Google Shape;152;p4"/>
          <p:cNvCxnSpPr/>
          <p:nvPr/>
        </p:nvCxnSpPr>
        <p:spPr>
          <a:xfrm>
            <a:off x="5416550" y="152400"/>
            <a:ext cx="0" cy="339725"/>
          </a:xfrm>
          <a:prstGeom prst="straightConnector1">
            <a:avLst/>
          </a:prstGeom>
          <a:noFill/>
          <a:ln w="19050" cap="flat" cmpd="sng">
            <a:solidFill>
              <a:schemeClr val="dk1"/>
            </a:solidFill>
            <a:prstDash val="solid"/>
            <a:miter lim="800000"/>
            <a:headEnd type="none" w="sm" len="sm"/>
            <a:tailEnd type="triangle" w="med" len="med"/>
          </a:ln>
        </p:spPr>
      </p:cxnSp>
      <p:cxnSp>
        <p:nvCxnSpPr>
          <p:cNvPr id="153" name="Google Shape;153;p4"/>
          <p:cNvCxnSpPr/>
          <p:nvPr/>
        </p:nvCxnSpPr>
        <p:spPr>
          <a:xfrm>
            <a:off x="3663950" y="152400"/>
            <a:ext cx="0" cy="339725"/>
          </a:xfrm>
          <a:prstGeom prst="straightConnector1">
            <a:avLst/>
          </a:prstGeom>
          <a:noFill/>
          <a:ln w="19050" cap="flat" cmpd="sng">
            <a:solidFill>
              <a:schemeClr val="dk1"/>
            </a:solidFill>
            <a:prstDash val="solid"/>
            <a:miter lim="800000"/>
            <a:headEnd type="none" w="sm" len="sm"/>
            <a:tailEnd type="triangle" w="med" len="med"/>
          </a:ln>
        </p:spPr>
      </p:cxnSp>
      <p:cxnSp>
        <p:nvCxnSpPr>
          <p:cNvPr id="154" name="Google Shape;154;p4"/>
          <p:cNvCxnSpPr/>
          <p:nvPr/>
        </p:nvCxnSpPr>
        <p:spPr>
          <a:xfrm>
            <a:off x="1682750" y="152400"/>
            <a:ext cx="0" cy="339725"/>
          </a:xfrm>
          <a:prstGeom prst="straightConnector1">
            <a:avLst/>
          </a:prstGeom>
          <a:noFill/>
          <a:ln w="19050" cap="flat" cmpd="sng">
            <a:solidFill>
              <a:schemeClr val="dk1"/>
            </a:solidFill>
            <a:prstDash val="solid"/>
            <a:miter lim="800000"/>
            <a:headEnd type="none" w="sm" len="sm"/>
            <a:tailEnd type="triangle" w="med" len="med"/>
          </a:ln>
        </p:spPr>
      </p:cxnSp>
      <p:cxnSp>
        <p:nvCxnSpPr>
          <p:cNvPr id="155" name="Google Shape;155;p4"/>
          <p:cNvCxnSpPr/>
          <p:nvPr/>
        </p:nvCxnSpPr>
        <p:spPr>
          <a:xfrm rot="10800000">
            <a:off x="3740150" y="1752600"/>
            <a:ext cx="0" cy="273050"/>
          </a:xfrm>
          <a:prstGeom prst="straightConnector1">
            <a:avLst/>
          </a:prstGeom>
          <a:noFill/>
          <a:ln w="19050" cap="flat" cmpd="sng">
            <a:solidFill>
              <a:schemeClr val="dk1"/>
            </a:solidFill>
            <a:prstDash val="solid"/>
            <a:miter lim="800000"/>
            <a:headEnd type="none" w="sm" len="sm"/>
            <a:tailEnd type="triangle" w="med" len="med"/>
          </a:ln>
        </p:spPr>
      </p:cxnSp>
      <p:cxnSp>
        <p:nvCxnSpPr>
          <p:cNvPr id="156" name="Google Shape;156;p4"/>
          <p:cNvCxnSpPr/>
          <p:nvPr/>
        </p:nvCxnSpPr>
        <p:spPr>
          <a:xfrm rot="10800000">
            <a:off x="5492750" y="1752600"/>
            <a:ext cx="0" cy="273050"/>
          </a:xfrm>
          <a:prstGeom prst="straightConnector1">
            <a:avLst/>
          </a:prstGeom>
          <a:noFill/>
          <a:ln w="19050" cap="flat" cmpd="sng">
            <a:solidFill>
              <a:schemeClr val="dk1"/>
            </a:solidFill>
            <a:prstDash val="solid"/>
            <a:miter lim="800000"/>
            <a:headEnd type="none" w="sm" len="sm"/>
            <a:tailEnd type="triangle" w="med" len="med"/>
          </a:ln>
        </p:spPr>
      </p:cxnSp>
      <p:sp>
        <p:nvSpPr>
          <p:cNvPr id="157" name="Google Shape;157;p4"/>
          <p:cNvSpPr txBox="1"/>
          <p:nvPr/>
        </p:nvSpPr>
        <p:spPr>
          <a:xfrm>
            <a:off x="6423025" y="4419600"/>
            <a:ext cx="1273175" cy="9159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 Narrow"/>
              <a:buNone/>
            </a:pPr>
            <a:r>
              <a:rPr lang="en-US" sz="18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Different teaching cycles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8" name="Google Shape;158;p4"/>
          <p:cNvSpPr/>
          <p:nvPr/>
        </p:nvSpPr>
        <p:spPr>
          <a:xfrm rot="-9120000" flipH="1">
            <a:off x="6121400" y="3511550"/>
            <a:ext cx="538162" cy="1863725"/>
          </a:xfrm>
          <a:prstGeom prst="curvedRightArrow">
            <a:avLst>
              <a:gd name="adj1" fmla="val 25000"/>
              <a:gd name="adj2" fmla="val 50000"/>
              <a:gd name="adj3" fmla="val 25000"/>
            </a:avLst>
          </a:prstGeom>
          <a:solidFill>
            <a:schemeClr val="accent1">
              <a:alpha val="60000"/>
            </a:schemeClr>
          </a:solidFill>
          <a:ln w="9525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9" name="Google Shape;159;p4"/>
          <p:cNvSpPr/>
          <p:nvPr/>
        </p:nvSpPr>
        <p:spPr>
          <a:xfrm>
            <a:off x="107950" y="152400"/>
            <a:ext cx="6615112" cy="2133600"/>
          </a:xfrm>
          <a:prstGeom prst="flowChartAlternateProcess">
            <a:avLst/>
          </a:prstGeom>
          <a:noFill/>
          <a:ln w="76200" cap="flat" cmpd="sng">
            <a:solidFill>
              <a:srgbClr val="FF000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ransition>
    <p:push dir="r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5" name="Google Shape;385;p26"/>
          <p:cNvSpPr/>
          <p:nvPr/>
        </p:nvSpPr>
        <p:spPr>
          <a:xfrm rot="5400000">
            <a:off x="7782718" y="2302668"/>
            <a:ext cx="287337" cy="288925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FF0000"/>
          </a:solidFill>
          <a:ln w="12700" cap="sq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386" name="Google Shape;386;p26"/>
          <p:cNvCxnSpPr/>
          <p:nvPr/>
        </p:nvCxnSpPr>
        <p:spPr>
          <a:xfrm>
            <a:off x="1682750" y="188912"/>
            <a:ext cx="5638800" cy="0"/>
          </a:xfrm>
          <a:prstGeom prst="straightConnector1">
            <a:avLst/>
          </a:prstGeom>
          <a:noFill/>
          <a:ln w="19050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</p:cxnSp>
      <p:cxnSp>
        <p:nvCxnSpPr>
          <p:cNvPr id="387" name="Google Shape;387;p26"/>
          <p:cNvCxnSpPr/>
          <p:nvPr/>
        </p:nvCxnSpPr>
        <p:spPr>
          <a:xfrm rot="10800000">
            <a:off x="1911350" y="2035175"/>
            <a:ext cx="838200" cy="0"/>
          </a:xfrm>
          <a:prstGeom prst="straightConnector1">
            <a:avLst/>
          </a:prstGeom>
          <a:noFill/>
          <a:ln w="19050" cap="flat" cmpd="sng">
            <a:solidFill>
              <a:schemeClr val="dk1"/>
            </a:solidFill>
            <a:prstDash val="solid"/>
            <a:miter lim="800000"/>
            <a:headEnd type="none" w="sm" len="sm"/>
            <a:tailEnd type="triangle" w="med" len="med"/>
          </a:ln>
        </p:spPr>
      </p:cxnSp>
      <p:cxnSp>
        <p:nvCxnSpPr>
          <p:cNvPr id="388" name="Google Shape;388;p26"/>
          <p:cNvCxnSpPr/>
          <p:nvPr/>
        </p:nvCxnSpPr>
        <p:spPr>
          <a:xfrm rot="10800000">
            <a:off x="1606550" y="1763712"/>
            <a:ext cx="0" cy="271462"/>
          </a:xfrm>
          <a:prstGeom prst="straightConnector1">
            <a:avLst/>
          </a:prstGeom>
          <a:noFill/>
          <a:ln w="19050" cap="flat" cmpd="sng">
            <a:solidFill>
              <a:schemeClr val="dk1"/>
            </a:solidFill>
            <a:prstDash val="solid"/>
            <a:miter lim="800000"/>
            <a:headEnd type="none" w="sm" len="sm"/>
            <a:tailEnd type="triangle" w="med" len="med"/>
          </a:ln>
        </p:spPr>
      </p:cxnSp>
      <p:cxnSp>
        <p:nvCxnSpPr>
          <p:cNvPr id="389" name="Google Shape;389;p26"/>
          <p:cNvCxnSpPr/>
          <p:nvPr/>
        </p:nvCxnSpPr>
        <p:spPr>
          <a:xfrm>
            <a:off x="5873750" y="2035175"/>
            <a:ext cx="838200" cy="0"/>
          </a:xfrm>
          <a:prstGeom prst="straightConnector1">
            <a:avLst/>
          </a:prstGeom>
          <a:noFill/>
          <a:ln w="19050" cap="flat" cmpd="sng">
            <a:solidFill>
              <a:schemeClr val="dk1"/>
            </a:solidFill>
            <a:prstDash val="solid"/>
            <a:miter lim="800000"/>
            <a:headEnd type="none" w="sm" len="sm"/>
            <a:tailEnd type="triangle" w="med" len="med"/>
          </a:ln>
        </p:spPr>
      </p:cxnSp>
      <p:cxnSp>
        <p:nvCxnSpPr>
          <p:cNvPr id="390" name="Google Shape;390;p26"/>
          <p:cNvCxnSpPr/>
          <p:nvPr/>
        </p:nvCxnSpPr>
        <p:spPr>
          <a:xfrm>
            <a:off x="7321550" y="188912"/>
            <a:ext cx="0" cy="339725"/>
          </a:xfrm>
          <a:prstGeom prst="straightConnector1">
            <a:avLst/>
          </a:prstGeom>
          <a:noFill/>
          <a:ln w="19050" cap="flat" cmpd="sng">
            <a:solidFill>
              <a:schemeClr val="dk1"/>
            </a:solidFill>
            <a:prstDash val="solid"/>
            <a:miter lim="800000"/>
            <a:headEnd type="none" w="sm" len="sm"/>
            <a:tailEnd type="triangle" w="med" len="med"/>
          </a:ln>
        </p:spPr>
      </p:cxnSp>
      <p:cxnSp>
        <p:nvCxnSpPr>
          <p:cNvPr id="391" name="Google Shape;391;p26"/>
          <p:cNvCxnSpPr/>
          <p:nvPr/>
        </p:nvCxnSpPr>
        <p:spPr>
          <a:xfrm rot="10800000">
            <a:off x="1987550" y="188912"/>
            <a:ext cx="762000" cy="0"/>
          </a:xfrm>
          <a:prstGeom prst="straightConnector1">
            <a:avLst/>
          </a:prstGeom>
          <a:noFill/>
          <a:ln w="19050" cap="flat" cmpd="sng">
            <a:solidFill>
              <a:schemeClr val="dk1"/>
            </a:solidFill>
            <a:prstDash val="solid"/>
            <a:miter lim="800000"/>
            <a:headEnd type="none" w="sm" len="sm"/>
            <a:tailEnd type="triangle" w="med" len="med"/>
          </a:ln>
        </p:spPr>
      </p:cxnSp>
      <p:cxnSp>
        <p:nvCxnSpPr>
          <p:cNvPr id="392" name="Google Shape;392;p26"/>
          <p:cNvCxnSpPr/>
          <p:nvPr/>
        </p:nvCxnSpPr>
        <p:spPr>
          <a:xfrm>
            <a:off x="5949950" y="188912"/>
            <a:ext cx="762000" cy="0"/>
          </a:xfrm>
          <a:prstGeom prst="straightConnector1">
            <a:avLst/>
          </a:prstGeom>
          <a:noFill/>
          <a:ln w="19050" cap="flat" cmpd="sng">
            <a:solidFill>
              <a:schemeClr val="dk1"/>
            </a:solidFill>
            <a:prstDash val="solid"/>
            <a:miter lim="800000"/>
            <a:headEnd type="none" w="sm" len="sm"/>
            <a:tailEnd type="triangle" w="med" len="med"/>
          </a:ln>
        </p:spPr>
      </p:cxnSp>
      <p:cxnSp>
        <p:nvCxnSpPr>
          <p:cNvPr id="393" name="Google Shape;393;p26"/>
          <p:cNvCxnSpPr/>
          <p:nvPr/>
        </p:nvCxnSpPr>
        <p:spPr>
          <a:xfrm>
            <a:off x="1606550" y="2035175"/>
            <a:ext cx="5791200" cy="0"/>
          </a:xfrm>
          <a:prstGeom prst="straightConnector1">
            <a:avLst/>
          </a:prstGeom>
          <a:noFill/>
          <a:ln w="19050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</p:cxnSp>
      <p:cxnSp>
        <p:nvCxnSpPr>
          <p:cNvPr id="394" name="Google Shape;394;p26"/>
          <p:cNvCxnSpPr/>
          <p:nvPr/>
        </p:nvCxnSpPr>
        <p:spPr>
          <a:xfrm rot="10800000">
            <a:off x="7451725" y="1763712"/>
            <a:ext cx="0" cy="271462"/>
          </a:xfrm>
          <a:prstGeom prst="straightConnector1">
            <a:avLst/>
          </a:prstGeom>
          <a:noFill/>
          <a:ln w="19050" cap="flat" cmpd="sng">
            <a:solidFill>
              <a:schemeClr val="dk1"/>
            </a:solidFill>
            <a:prstDash val="solid"/>
            <a:miter lim="800000"/>
            <a:headEnd type="none" w="sm" len="sm"/>
            <a:tailEnd type="triangle" w="med" len="med"/>
          </a:ln>
        </p:spPr>
      </p:cxnSp>
      <p:cxnSp>
        <p:nvCxnSpPr>
          <p:cNvPr id="395" name="Google Shape;395;p26"/>
          <p:cNvCxnSpPr/>
          <p:nvPr/>
        </p:nvCxnSpPr>
        <p:spPr>
          <a:xfrm>
            <a:off x="5416550" y="188912"/>
            <a:ext cx="0" cy="339725"/>
          </a:xfrm>
          <a:prstGeom prst="straightConnector1">
            <a:avLst/>
          </a:prstGeom>
          <a:noFill/>
          <a:ln w="19050" cap="flat" cmpd="sng">
            <a:solidFill>
              <a:schemeClr val="dk1"/>
            </a:solidFill>
            <a:prstDash val="solid"/>
            <a:miter lim="800000"/>
            <a:headEnd type="none" w="sm" len="sm"/>
            <a:tailEnd type="triangle" w="med" len="med"/>
          </a:ln>
        </p:spPr>
      </p:cxnSp>
      <p:cxnSp>
        <p:nvCxnSpPr>
          <p:cNvPr id="396" name="Google Shape;396;p26"/>
          <p:cNvCxnSpPr/>
          <p:nvPr/>
        </p:nvCxnSpPr>
        <p:spPr>
          <a:xfrm>
            <a:off x="3663950" y="188912"/>
            <a:ext cx="0" cy="339725"/>
          </a:xfrm>
          <a:prstGeom prst="straightConnector1">
            <a:avLst/>
          </a:prstGeom>
          <a:noFill/>
          <a:ln w="19050" cap="flat" cmpd="sng">
            <a:solidFill>
              <a:schemeClr val="dk1"/>
            </a:solidFill>
            <a:prstDash val="solid"/>
            <a:miter lim="800000"/>
            <a:headEnd type="none" w="sm" len="sm"/>
            <a:tailEnd type="triangle" w="med" len="med"/>
          </a:ln>
        </p:spPr>
      </p:cxnSp>
      <p:cxnSp>
        <p:nvCxnSpPr>
          <p:cNvPr id="397" name="Google Shape;397;p26"/>
          <p:cNvCxnSpPr/>
          <p:nvPr/>
        </p:nvCxnSpPr>
        <p:spPr>
          <a:xfrm>
            <a:off x="1682750" y="188912"/>
            <a:ext cx="0" cy="339725"/>
          </a:xfrm>
          <a:prstGeom prst="straightConnector1">
            <a:avLst/>
          </a:prstGeom>
          <a:noFill/>
          <a:ln w="19050" cap="flat" cmpd="sng">
            <a:solidFill>
              <a:schemeClr val="dk1"/>
            </a:solidFill>
            <a:prstDash val="solid"/>
            <a:miter lim="800000"/>
            <a:headEnd type="none" w="sm" len="sm"/>
            <a:tailEnd type="triangle" w="med" len="med"/>
          </a:ln>
        </p:spPr>
      </p:cxnSp>
      <p:cxnSp>
        <p:nvCxnSpPr>
          <p:cNvPr id="398" name="Google Shape;398;p26"/>
          <p:cNvCxnSpPr/>
          <p:nvPr/>
        </p:nvCxnSpPr>
        <p:spPr>
          <a:xfrm rot="10800000">
            <a:off x="3740150" y="1752600"/>
            <a:ext cx="0" cy="273050"/>
          </a:xfrm>
          <a:prstGeom prst="straightConnector1">
            <a:avLst/>
          </a:prstGeom>
          <a:noFill/>
          <a:ln w="19050" cap="flat" cmpd="sng">
            <a:solidFill>
              <a:schemeClr val="dk1"/>
            </a:solidFill>
            <a:prstDash val="solid"/>
            <a:miter lim="800000"/>
            <a:headEnd type="none" w="sm" len="sm"/>
            <a:tailEnd type="triangle" w="med" len="med"/>
          </a:ln>
        </p:spPr>
      </p:cxnSp>
      <p:cxnSp>
        <p:nvCxnSpPr>
          <p:cNvPr id="399" name="Google Shape;399;p26"/>
          <p:cNvCxnSpPr/>
          <p:nvPr/>
        </p:nvCxnSpPr>
        <p:spPr>
          <a:xfrm rot="10800000">
            <a:off x="5492750" y="1752600"/>
            <a:ext cx="0" cy="273050"/>
          </a:xfrm>
          <a:prstGeom prst="straightConnector1">
            <a:avLst/>
          </a:prstGeom>
          <a:noFill/>
          <a:ln w="19050" cap="flat" cmpd="sng">
            <a:solidFill>
              <a:schemeClr val="dk1"/>
            </a:solidFill>
            <a:prstDash val="solid"/>
            <a:miter lim="800000"/>
            <a:headEnd type="none" w="sm" len="sm"/>
            <a:tailEnd type="triangle" w="med" len="med"/>
          </a:ln>
        </p:spPr>
      </p:cxnSp>
      <p:sp>
        <p:nvSpPr>
          <p:cNvPr id="400" name="Google Shape;400;p26"/>
          <p:cNvSpPr txBox="1"/>
          <p:nvPr/>
        </p:nvSpPr>
        <p:spPr>
          <a:xfrm>
            <a:off x="518600" y="2393950"/>
            <a:ext cx="8101200" cy="418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342900" marR="0" lvl="0" indent="-34290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FF3300"/>
              </a:buClr>
              <a:buSzPts val="2400"/>
              <a:buFont typeface="Arial Narrow"/>
              <a:buNone/>
            </a:pPr>
            <a:r>
              <a:rPr lang="en-US" sz="2400" b="1" i="0" u="sng" strike="noStrike" cap="none">
                <a:solidFill>
                  <a:srgbClr val="FF3300"/>
                </a:solidFill>
                <a:latin typeface="Arial Narrow"/>
                <a:ea typeface="Arial Narrow"/>
                <a:cs typeface="Arial Narrow"/>
                <a:sym typeface="Arial Narrow"/>
              </a:rPr>
              <a:t>Confirmed object of learning</a:t>
            </a:r>
            <a:r>
              <a:rPr lang="en-US" sz="2400" b="1" i="0" u="none" strike="noStrike" cap="none">
                <a:solidFill>
                  <a:srgbClr val="FF3300"/>
                </a:solidFill>
                <a:latin typeface="Arial Narrow"/>
                <a:ea typeface="Arial Narrow"/>
                <a:cs typeface="Arial Narrow"/>
                <a:sym typeface="Arial Narrow"/>
              </a:rPr>
              <a:t>: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2900" marR="0" lvl="0" indent="-342900" algn="just" rtl="0">
              <a:lnSpc>
                <a:spcPct val="13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 Narrow"/>
              <a:buNone/>
            </a:pPr>
            <a:r>
              <a:rPr lang="en-US" sz="24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	</a:t>
            </a:r>
            <a:r>
              <a:rPr lang="en-US" sz="28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Energy can be converted from </a:t>
            </a:r>
            <a:r>
              <a:rPr lang="en-US" sz="2800" b="1" i="1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one</a:t>
            </a:r>
            <a:r>
              <a:rPr lang="en-US" sz="28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 form to </a:t>
            </a:r>
            <a:r>
              <a:rPr lang="en-US" sz="2800" b="1" i="1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one or many other </a:t>
            </a:r>
            <a:r>
              <a:rPr lang="en-US" sz="28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forms in some systems and daily life examples.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2900" marR="0" lvl="0" indent="-342900" algn="l" rtl="0">
              <a:lnSpc>
                <a:spcPct val="130000"/>
              </a:lnSpc>
              <a:spcBef>
                <a:spcPts val="480"/>
              </a:spcBef>
              <a:spcAft>
                <a:spcPts val="0"/>
              </a:spcAft>
              <a:buClr>
                <a:srgbClr val="FF3300"/>
              </a:buClr>
              <a:buSzPts val="2400"/>
              <a:buFont typeface="Arial Narrow"/>
              <a:buNone/>
            </a:pPr>
            <a:r>
              <a:rPr lang="en-US" sz="2400" b="1" i="0" u="sng" strike="noStrike" cap="none">
                <a:solidFill>
                  <a:srgbClr val="FF3300"/>
                </a:solidFill>
                <a:latin typeface="Arial Narrow"/>
                <a:ea typeface="Arial Narrow"/>
                <a:cs typeface="Arial Narrow"/>
                <a:sym typeface="Arial Narrow"/>
              </a:rPr>
              <a:t>Critical aspects</a:t>
            </a:r>
            <a:r>
              <a:rPr lang="en-US" sz="2400" b="1" i="0" u="none" strike="noStrike" cap="none">
                <a:solidFill>
                  <a:srgbClr val="FF3300"/>
                </a:solidFill>
                <a:latin typeface="Arial Narrow"/>
                <a:ea typeface="Arial Narrow"/>
                <a:cs typeface="Arial Narrow"/>
                <a:sym typeface="Arial Narrow"/>
              </a:rPr>
              <a:t>:</a:t>
            </a:r>
            <a:endParaRPr sz="2400" b="1" i="0" u="none" strike="noStrike" cap="none">
              <a:solidFill>
                <a:srgbClr val="FF3300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 Narrow"/>
              <a:buNone/>
            </a:pPr>
            <a:r>
              <a:rPr lang="en-US" sz="24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1. To identify different form(s) of energy. 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just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 Narrow"/>
              <a:buNone/>
            </a:pPr>
            <a:r>
              <a:rPr lang="en-US" sz="24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2. To identify the input </a:t>
            </a:r>
            <a:r>
              <a:rPr lang="en-US" sz="2400" b="1" i="1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(initial form) </a:t>
            </a:r>
            <a:r>
              <a:rPr lang="en-US" sz="24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and output(s) </a:t>
            </a:r>
            <a:r>
              <a:rPr lang="en-US" sz="2400" b="1" i="1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(final   form(s)) </a:t>
            </a:r>
            <a:r>
              <a:rPr lang="en-US" sz="24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energy during energy conversion of some systems.</a:t>
            </a:r>
            <a:endParaRPr sz="2400" b="1" i="0" u="none" strike="noStrike" cap="none">
              <a:solidFill>
                <a:srgbClr val="FF3300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401" name="Google Shape;401;p26"/>
          <p:cNvSpPr/>
          <p:nvPr/>
        </p:nvSpPr>
        <p:spPr>
          <a:xfrm>
            <a:off x="533400" y="457200"/>
            <a:ext cx="1524000" cy="1219200"/>
          </a:xfrm>
          <a:custGeom>
            <a:avLst/>
            <a:gdLst/>
            <a:ahLst/>
            <a:cxnLst/>
            <a:rect l="l" t="t" r="r" b="b"/>
            <a:pathLst>
              <a:path w="21600" h="21600" extrusionOk="0">
                <a:moveTo>
                  <a:pt x="19790" y="3240"/>
                </a:moveTo>
                <a:cubicBezTo>
                  <a:pt x="10981" y="3240"/>
                  <a:pt x="9171" y="3240"/>
                  <a:pt x="9050" y="3086"/>
                </a:cubicBezTo>
                <a:cubicBezTo>
                  <a:pt x="9050" y="2931"/>
                  <a:pt x="8930" y="2777"/>
                  <a:pt x="8930" y="2469"/>
                </a:cubicBezTo>
                <a:cubicBezTo>
                  <a:pt x="8930" y="2160"/>
                  <a:pt x="8809" y="1851"/>
                  <a:pt x="8688" y="1389"/>
                </a:cubicBezTo>
                <a:cubicBezTo>
                  <a:pt x="8568" y="1080"/>
                  <a:pt x="8326" y="771"/>
                  <a:pt x="8085" y="463"/>
                </a:cubicBezTo>
                <a:cubicBezTo>
                  <a:pt x="7723" y="154"/>
                  <a:pt x="7361" y="0"/>
                  <a:pt x="7361" y="0"/>
                </a:cubicBezTo>
                <a:cubicBezTo>
                  <a:pt x="7361" y="0"/>
                  <a:pt x="2293" y="0"/>
                  <a:pt x="2051" y="154"/>
                </a:cubicBezTo>
                <a:cubicBezTo>
                  <a:pt x="1689" y="309"/>
                  <a:pt x="1448" y="463"/>
                  <a:pt x="1327" y="771"/>
                </a:cubicBezTo>
                <a:cubicBezTo>
                  <a:pt x="1207" y="1080"/>
                  <a:pt x="1086" y="1389"/>
                  <a:pt x="965" y="1697"/>
                </a:cubicBezTo>
                <a:cubicBezTo>
                  <a:pt x="845" y="2160"/>
                  <a:pt x="724" y="2314"/>
                  <a:pt x="724" y="2469"/>
                </a:cubicBezTo>
                <a:cubicBezTo>
                  <a:pt x="603" y="2623"/>
                  <a:pt x="603" y="2777"/>
                  <a:pt x="483" y="2931"/>
                </a:cubicBezTo>
                <a:cubicBezTo>
                  <a:pt x="483" y="3086"/>
                  <a:pt x="362" y="3240"/>
                  <a:pt x="241" y="3240"/>
                </a:cubicBezTo>
                <a:lnTo>
                  <a:pt x="0" y="3394"/>
                </a:lnTo>
                <a:lnTo>
                  <a:pt x="0" y="3703"/>
                </a:lnTo>
                <a:lnTo>
                  <a:pt x="0" y="10800"/>
                </a:lnTo>
                <a:lnTo>
                  <a:pt x="0" y="21600"/>
                </a:lnTo>
                <a:lnTo>
                  <a:pt x="10981" y="21600"/>
                </a:lnTo>
                <a:lnTo>
                  <a:pt x="21600" y="21600"/>
                </a:lnTo>
                <a:lnTo>
                  <a:pt x="21600" y="10800"/>
                </a:lnTo>
                <a:lnTo>
                  <a:pt x="21600" y="5246"/>
                </a:lnTo>
                <a:lnTo>
                  <a:pt x="21600" y="4783"/>
                </a:lnTo>
                <a:cubicBezTo>
                  <a:pt x="21479" y="4320"/>
                  <a:pt x="21359" y="4011"/>
                  <a:pt x="21117" y="3703"/>
                </a:cubicBezTo>
                <a:cubicBezTo>
                  <a:pt x="20876" y="3549"/>
                  <a:pt x="20514" y="3394"/>
                  <a:pt x="20152" y="3240"/>
                </a:cubicBezTo>
                <a:lnTo>
                  <a:pt x="19790" y="3240"/>
                </a:lnTo>
                <a:close/>
              </a:path>
            </a:pathLst>
          </a:custGeom>
          <a:solidFill>
            <a:srgbClr val="FFFFCC"/>
          </a:solidFill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  <a:effectLst>
            <a:outerShdw blurRad="63500" dist="107763" dir="2700000">
              <a:srgbClr val="808080"/>
            </a:outerShdw>
          </a:effectLst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Font typeface="Arial Narrow"/>
              <a:buNone/>
            </a:pPr>
            <a:r>
              <a:rPr lang="en-US" sz="1600" b="0" i="0" u="none" strike="noStrike" cap="none">
                <a:solidFill>
                  <a:schemeClr val="lt2"/>
                </a:solidFill>
                <a:latin typeface="Arial Narrow"/>
                <a:ea typeface="Arial Narrow"/>
                <a:cs typeface="Arial Narrow"/>
                <a:sym typeface="Arial Narrow"/>
              </a:rPr>
              <a:t>Select a topic for study 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Font typeface="Arial Narrow"/>
              <a:buNone/>
            </a:pPr>
            <a:r>
              <a:rPr lang="en-US" sz="1600" b="1" i="0" u="none" strike="noStrike" cap="none">
                <a:solidFill>
                  <a:schemeClr val="lt2"/>
                </a:solidFill>
                <a:latin typeface="Arial Narrow"/>
                <a:ea typeface="Arial Narrow"/>
                <a:cs typeface="Arial Narrow"/>
                <a:sym typeface="Arial Narrow"/>
              </a:rPr>
              <a:t>(V2)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02" name="Google Shape;402;p26"/>
          <p:cNvSpPr/>
          <p:nvPr/>
        </p:nvSpPr>
        <p:spPr>
          <a:xfrm>
            <a:off x="7091362" y="457200"/>
            <a:ext cx="1595437" cy="1295400"/>
          </a:xfrm>
          <a:custGeom>
            <a:avLst/>
            <a:gdLst/>
            <a:ahLst/>
            <a:cxnLst/>
            <a:rect l="l" t="t" r="r" b="b"/>
            <a:pathLst>
              <a:path w="21600" h="21600" extrusionOk="0">
                <a:moveTo>
                  <a:pt x="19790" y="3240"/>
                </a:moveTo>
                <a:cubicBezTo>
                  <a:pt x="10981" y="3240"/>
                  <a:pt x="9171" y="3240"/>
                  <a:pt x="9050" y="3086"/>
                </a:cubicBezTo>
                <a:cubicBezTo>
                  <a:pt x="9050" y="2931"/>
                  <a:pt x="8930" y="2777"/>
                  <a:pt x="8930" y="2469"/>
                </a:cubicBezTo>
                <a:cubicBezTo>
                  <a:pt x="8930" y="2160"/>
                  <a:pt x="8809" y="1851"/>
                  <a:pt x="8688" y="1389"/>
                </a:cubicBezTo>
                <a:cubicBezTo>
                  <a:pt x="8568" y="1080"/>
                  <a:pt x="8326" y="771"/>
                  <a:pt x="8085" y="463"/>
                </a:cubicBezTo>
                <a:cubicBezTo>
                  <a:pt x="7723" y="154"/>
                  <a:pt x="7361" y="0"/>
                  <a:pt x="7361" y="0"/>
                </a:cubicBezTo>
                <a:cubicBezTo>
                  <a:pt x="7361" y="0"/>
                  <a:pt x="2293" y="0"/>
                  <a:pt x="2051" y="154"/>
                </a:cubicBezTo>
                <a:cubicBezTo>
                  <a:pt x="1689" y="309"/>
                  <a:pt x="1448" y="463"/>
                  <a:pt x="1327" y="771"/>
                </a:cubicBezTo>
                <a:cubicBezTo>
                  <a:pt x="1207" y="1080"/>
                  <a:pt x="1086" y="1389"/>
                  <a:pt x="965" y="1697"/>
                </a:cubicBezTo>
                <a:cubicBezTo>
                  <a:pt x="845" y="2160"/>
                  <a:pt x="724" y="2314"/>
                  <a:pt x="724" y="2469"/>
                </a:cubicBezTo>
                <a:cubicBezTo>
                  <a:pt x="603" y="2623"/>
                  <a:pt x="603" y="2777"/>
                  <a:pt x="483" y="2931"/>
                </a:cubicBezTo>
                <a:cubicBezTo>
                  <a:pt x="483" y="3086"/>
                  <a:pt x="362" y="3240"/>
                  <a:pt x="241" y="3240"/>
                </a:cubicBezTo>
                <a:lnTo>
                  <a:pt x="0" y="3394"/>
                </a:lnTo>
                <a:lnTo>
                  <a:pt x="0" y="3703"/>
                </a:lnTo>
                <a:lnTo>
                  <a:pt x="0" y="10800"/>
                </a:lnTo>
                <a:lnTo>
                  <a:pt x="0" y="21600"/>
                </a:lnTo>
                <a:lnTo>
                  <a:pt x="10981" y="21600"/>
                </a:lnTo>
                <a:lnTo>
                  <a:pt x="21600" y="21600"/>
                </a:lnTo>
                <a:lnTo>
                  <a:pt x="21600" y="10800"/>
                </a:lnTo>
                <a:lnTo>
                  <a:pt x="21600" y="5246"/>
                </a:lnTo>
                <a:lnTo>
                  <a:pt x="21600" y="4783"/>
                </a:lnTo>
                <a:cubicBezTo>
                  <a:pt x="21479" y="4320"/>
                  <a:pt x="21359" y="4011"/>
                  <a:pt x="21117" y="3703"/>
                </a:cubicBezTo>
                <a:cubicBezTo>
                  <a:pt x="20876" y="3549"/>
                  <a:pt x="20514" y="3394"/>
                  <a:pt x="20152" y="3240"/>
                </a:cubicBezTo>
                <a:lnTo>
                  <a:pt x="19790" y="3240"/>
                </a:lnTo>
                <a:close/>
              </a:path>
            </a:pathLst>
          </a:custGeom>
          <a:solidFill>
            <a:srgbClr val="FFFFCC"/>
          </a:solidFill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  <a:effectLst>
            <a:outerShdw blurRad="63500" dist="107763" dir="2700000">
              <a:srgbClr val="808080"/>
            </a:outerShdw>
          </a:effectLst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00FF"/>
              </a:buClr>
              <a:buSzPts val="1600"/>
              <a:buFont typeface="Arial Narrow"/>
              <a:buNone/>
            </a:pPr>
            <a:r>
              <a:rPr lang="en-US" sz="1600" b="0" i="0" u="none" strike="noStrike" cap="none">
                <a:solidFill>
                  <a:srgbClr val="6600FF"/>
                </a:solidFill>
                <a:latin typeface="Arial Narrow"/>
                <a:ea typeface="Arial Narrow"/>
                <a:cs typeface="Arial Narrow"/>
                <a:sym typeface="Arial Narrow"/>
              </a:rPr>
              <a:t>Confirm the object of learning &amp; its critical aspects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03" name="Google Shape;403;p26"/>
          <p:cNvSpPr/>
          <p:nvPr/>
        </p:nvSpPr>
        <p:spPr>
          <a:xfrm>
            <a:off x="6723062" y="1160462"/>
            <a:ext cx="287337" cy="288925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FF0000"/>
          </a:solidFill>
          <a:ln w="12700" cap="sq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04" name="Google Shape;404;p26"/>
          <p:cNvSpPr/>
          <p:nvPr/>
        </p:nvSpPr>
        <p:spPr>
          <a:xfrm rot="5400000">
            <a:off x="7782718" y="2302668"/>
            <a:ext cx="287337" cy="288925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FF0000"/>
          </a:solidFill>
          <a:ln w="12700" cap="sq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05" name="Google Shape;405;p26"/>
          <p:cNvSpPr/>
          <p:nvPr/>
        </p:nvSpPr>
        <p:spPr>
          <a:xfrm>
            <a:off x="4719637" y="511175"/>
            <a:ext cx="1833562" cy="1241425"/>
          </a:xfrm>
          <a:custGeom>
            <a:avLst/>
            <a:gdLst/>
            <a:ahLst/>
            <a:cxnLst/>
            <a:rect l="l" t="t" r="r" b="b"/>
            <a:pathLst>
              <a:path w="21600" h="21600" extrusionOk="0">
                <a:moveTo>
                  <a:pt x="19790" y="3240"/>
                </a:moveTo>
                <a:cubicBezTo>
                  <a:pt x="10981" y="3240"/>
                  <a:pt x="9171" y="3240"/>
                  <a:pt x="9050" y="3086"/>
                </a:cubicBezTo>
                <a:cubicBezTo>
                  <a:pt x="9050" y="2931"/>
                  <a:pt x="8930" y="2777"/>
                  <a:pt x="8930" y="2469"/>
                </a:cubicBezTo>
                <a:cubicBezTo>
                  <a:pt x="8930" y="2160"/>
                  <a:pt x="8809" y="1851"/>
                  <a:pt x="8688" y="1389"/>
                </a:cubicBezTo>
                <a:cubicBezTo>
                  <a:pt x="8568" y="1080"/>
                  <a:pt x="8326" y="771"/>
                  <a:pt x="8085" y="463"/>
                </a:cubicBezTo>
                <a:cubicBezTo>
                  <a:pt x="7723" y="154"/>
                  <a:pt x="7361" y="0"/>
                  <a:pt x="7361" y="0"/>
                </a:cubicBezTo>
                <a:cubicBezTo>
                  <a:pt x="7361" y="0"/>
                  <a:pt x="2293" y="0"/>
                  <a:pt x="2051" y="154"/>
                </a:cubicBezTo>
                <a:cubicBezTo>
                  <a:pt x="1689" y="309"/>
                  <a:pt x="1448" y="463"/>
                  <a:pt x="1327" y="771"/>
                </a:cubicBezTo>
                <a:cubicBezTo>
                  <a:pt x="1207" y="1080"/>
                  <a:pt x="1086" y="1389"/>
                  <a:pt x="965" y="1697"/>
                </a:cubicBezTo>
                <a:cubicBezTo>
                  <a:pt x="845" y="2160"/>
                  <a:pt x="724" y="2314"/>
                  <a:pt x="724" y="2469"/>
                </a:cubicBezTo>
                <a:cubicBezTo>
                  <a:pt x="603" y="2623"/>
                  <a:pt x="603" y="2777"/>
                  <a:pt x="483" y="2931"/>
                </a:cubicBezTo>
                <a:cubicBezTo>
                  <a:pt x="483" y="3086"/>
                  <a:pt x="362" y="3240"/>
                  <a:pt x="241" y="3240"/>
                </a:cubicBezTo>
                <a:lnTo>
                  <a:pt x="0" y="3394"/>
                </a:lnTo>
                <a:lnTo>
                  <a:pt x="0" y="3703"/>
                </a:lnTo>
                <a:lnTo>
                  <a:pt x="0" y="10800"/>
                </a:lnTo>
                <a:lnTo>
                  <a:pt x="0" y="21600"/>
                </a:lnTo>
                <a:lnTo>
                  <a:pt x="10981" y="21600"/>
                </a:lnTo>
                <a:lnTo>
                  <a:pt x="21600" y="21600"/>
                </a:lnTo>
                <a:lnTo>
                  <a:pt x="21600" y="10800"/>
                </a:lnTo>
                <a:lnTo>
                  <a:pt x="21600" y="5246"/>
                </a:lnTo>
                <a:lnTo>
                  <a:pt x="21600" y="4783"/>
                </a:lnTo>
                <a:cubicBezTo>
                  <a:pt x="21479" y="4320"/>
                  <a:pt x="21359" y="4011"/>
                  <a:pt x="21117" y="3703"/>
                </a:cubicBezTo>
                <a:cubicBezTo>
                  <a:pt x="20876" y="3549"/>
                  <a:pt x="20514" y="3394"/>
                  <a:pt x="20152" y="3240"/>
                </a:cubicBezTo>
                <a:lnTo>
                  <a:pt x="19790" y="3240"/>
                </a:lnTo>
                <a:close/>
              </a:path>
            </a:pathLst>
          </a:custGeom>
          <a:solidFill>
            <a:srgbClr val="FFFFCC"/>
          </a:solidFill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  <a:effectLst>
            <a:outerShdw blurRad="63500" dist="107763" dir="2700000">
              <a:srgbClr val="808080"/>
            </a:outerShdw>
          </a:effectLst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Font typeface="Arial Narrow"/>
              <a:buNone/>
            </a:pPr>
            <a:r>
              <a:rPr lang="en-US" sz="1600" b="0" i="0" u="none" strike="noStrike" cap="none">
                <a:solidFill>
                  <a:schemeClr val="lt2"/>
                </a:solidFill>
                <a:latin typeface="Arial Narrow"/>
                <a:ea typeface="Arial Narrow"/>
                <a:cs typeface="Arial Narrow"/>
                <a:sym typeface="Arial Narrow"/>
              </a:rPr>
              <a:t>Diagnose students’ learning difficulties (pre-test, interviews) </a:t>
            </a:r>
            <a:r>
              <a:rPr lang="en-US" sz="1600" b="1" i="0" u="none" strike="noStrike" cap="none">
                <a:solidFill>
                  <a:schemeClr val="lt2"/>
                </a:solidFill>
                <a:latin typeface="Arial Narrow"/>
                <a:ea typeface="Arial Narrow"/>
                <a:cs typeface="Arial Narrow"/>
                <a:sym typeface="Arial Narrow"/>
              </a:rPr>
              <a:t>(V1)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06" name="Google Shape;406;p26"/>
          <p:cNvSpPr/>
          <p:nvPr/>
        </p:nvSpPr>
        <p:spPr>
          <a:xfrm>
            <a:off x="2139950" y="1160462"/>
            <a:ext cx="287337" cy="288925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FF0000"/>
          </a:solidFill>
          <a:ln w="12700" cap="sq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07" name="Google Shape;407;p26"/>
          <p:cNvSpPr/>
          <p:nvPr/>
        </p:nvSpPr>
        <p:spPr>
          <a:xfrm>
            <a:off x="2590800" y="403225"/>
            <a:ext cx="1581150" cy="1349375"/>
          </a:xfrm>
          <a:custGeom>
            <a:avLst/>
            <a:gdLst/>
            <a:ahLst/>
            <a:cxnLst/>
            <a:rect l="l" t="t" r="r" b="b"/>
            <a:pathLst>
              <a:path w="21600" h="21600" extrusionOk="0">
                <a:moveTo>
                  <a:pt x="19790" y="3240"/>
                </a:moveTo>
                <a:cubicBezTo>
                  <a:pt x="10981" y="3240"/>
                  <a:pt x="9171" y="3240"/>
                  <a:pt x="9050" y="3086"/>
                </a:cubicBezTo>
                <a:cubicBezTo>
                  <a:pt x="9050" y="2931"/>
                  <a:pt x="8930" y="2777"/>
                  <a:pt x="8930" y="2469"/>
                </a:cubicBezTo>
                <a:cubicBezTo>
                  <a:pt x="8930" y="2160"/>
                  <a:pt x="8809" y="1851"/>
                  <a:pt x="8688" y="1389"/>
                </a:cubicBezTo>
                <a:cubicBezTo>
                  <a:pt x="8568" y="1080"/>
                  <a:pt x="8326" y="771"/>
                  <a:pt x="8085" y="463"/>
                </a:cubicBezTo>
                <a:cubicBezTo>
                  <a:pt x="7723" y="154"/>
                  <a:pt x="7361" y="0"/>
                  <a:pt x="7361" y="0"/>
                </a:cubicBezTo>
                <a:cubicBezTo>
                  <a:pt x="7361" y="0"/>
                  <a:pt x="2293" y="0"/>
                  <a:pt x="2051" y="154"/>
                </a:cubicBezTo>
                <a:cubicBezTo>
                  <a:pt x="1689" y="309"/>
                  <a:pt x="1448" y="463"/>
                  <a:pt x="1327" y="771"/>
                </a:cubicBezTo>
                <a:cubicBezTo>
                  <a:pt x="1207" y="1080"/>
                  <a:pt x="1086" y="1389"/>
                  <a:pt x="965" y="1697"/>
                </a:cubicBezTo>
                <a:cubicBezTo>
                  <a:pt x="845" y="2160"/>
                  <a:pt x="724" y="2314"/>
                  <a:pt x="724" y="2469"/>
                </a:cubicBezTo>
                <a:cubicBezTo>
                  <a:pt x="603" y="2623"/>
                  <a:pt x="603" y="2777"/>
                  <a:pt x="483" y="2931"/>
                </a:cubicBezTo>
                <a:cubicBezTo>
                  <a:pt x="483" y="3086"/>
                  <a:pt x="362" y="3240"/>
                  <a:pt x="241" y="3240"/>
                </a:cubicBezTo>
                <a:lnTo>
                  <a:pt x="0" y="3394"/>
                </a:lnTo>
                <a:lnTo>
                  <a:pt x="0" y="3703"/>
                </a:lnTo>
                <a:lnTo>
                  <a:pt x="0" y="10800"/>
                </a:lnTo>
                <a:lnTo>
                  <a:pt x="0" y="21600"/>
                </a:lnTo>
                <a:lnTo>
                  <a:pt x="10981" y="21600"/>
                </a:lnTo>
                <a:lnTo>
                  <a:pt x="21600" y="21600"/>
                </a:lnTo>
                <a:lnTo>
                  <a:pt x="21600" y="10800"/>
                </a:lnTo>
                <a:lnTo>
                  <a:pt x="21600" y="5246"/>
                </a:lnTo>
                <a:lnTo>
                  <a:pt x="21600" y="4783"/>
                </a:lnTo>
                <a:cubicBezTo>
                  <a:pt x="21479" y="4320"/>
                  <a:pt x="21359" y="4011"/>
                  <a:pt x="21117" y="3703"/>
                </a:cubicBezTo>
                <a:cubicBezTo>
                  <a:pt x="20876" y="3549"/>
                  <a:pt x="20514" y="3394"/>
                  <a:pt x="20152" y="3240"/>
                </a:cubicBezTo>
                <a:lnTo>
                  <a:pt x="19790" y="3240"/>
                </a:lnTo>
                <a:close/>
              </a:path>
            </a:pathLst>
          </a:custGeom>
          <a:solidFill>
            <a:srgbClr val="FFFFCC"/>
          </a:solidFill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  <a:effectLst>
            <a:outerShdw blurRad="63500" dist="107763" dir="2700000">
              <a:srgbClr val="808080"/>
            </a:outerShdw>
          </a:effectLst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Font typeface="Arial Narrow"/>
              <a:buNone/>
            </a:pPr>
            <a:r>
              <a:rPr lang="en-US" sz="1600" b="0" i="0" u="none" strike="noStrike" cap="none">
                <a:solidFill>
                  <a:schemeClr val="lt2"/>
                </a:solidFill>
                <a:latin typeface="Arial Narrow"/>
                <a:ea typeface="Arial Narrow"/>
                <a:cs typeface="Arial Narrow"/>
                <a:sym typeface="Arial Narrow"/>
              </a:rPr>
              <a:t>Identify a tentative object of learning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Font typeface="Arial Narrow"/>
              <a:buNone/>
            </a:pPr>
            <a:r>
              <a:rPr lang="en-US" sz="1600" b="1" i="0" u="none" strike="noStrike" cap="none">
                <a:solidFill>
                  <a:schemeClr val="lt2"/>
                </a:solidFill>
                <a:latin typeface="Arial Narrow"/>
                <a:ea typeface="Arial Narrow"/>
                <a:cs typeface="Arial Narrow"/>
                <a:sym typeface="Arial Narrow"/>
              </a:rPr>
              <a:t>(V2)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08" name="Google Shape;408;p26"/>
          <p:cNvSpPr/>
          <p:nvPr/>
        </p:nvSpPr>
        <p:spPr>
          <a:xfrm>
            <a:off x="4291012" y="1165225"/>
            <a:ext cx="287337" cy="288925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FF0000"/>
          </a:solidFill>
          <a:ln w="12700" cap="sq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ransition>
    <p:push dir="r"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13" name="Google Shape;413;p27"/>
          <p:cNvCxnSpPr/>
          <p:nvPr/>
        </p:nvCxnSpPr>
        <p:spPr>
          <a:xfrm>
            <a:off x="1606550" y="2035175"/>
            <a:ext cx="5791200" cy="0"/>
          </a:xfrm>
          <a:prstGeom prst="straightConnector1">
            <a:avLst/>
          </a:prstGeom>
          <a:noFill/>
          <a:ln w="19050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</p:cxnSp>
      <p:cxnSp>
        <p:nvCxnSpPr>
          <p:cNvPr id="414" name="Google Shape;414;p27"/>
          <p:cNvCxnSpPr/>
          <p:nvPr/>
        </p:nvCxnSpPr>
        <p:spPr>
          <a:xfrm>
            <a:off x="1682750" y="188912"/>
            <a:ext cx="5638800" cy="0"/>
          </a:xfrm>
          <a:prstGeom prst="straightConnector1">
            <a:avLst/>
          </a:prstGeom>
          <a:noFill/>
          <a:ln w="19050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</p:cxnSp>
      <p:cxnSp>
        <p:nvCxnSpPr>
          <p:cNvPr id="415" name="Google Shape;415;p27"/>
          <p:cNvCxnSpPr/>
          <p:nvPr/>
        </p:nvCxnSpPr>
        <p:spPr>
          <a:xfrm rot="10800000">
            <a:off x="1911350" y="2035175"/>
            <a:ext cx="838200" cy="0"/>
          </a:xfrm>
          <a:prstGeom prst="straightConnector1">
            <a:avLst/>
          </a:prstGeom>
          <a:noFill/>
          <a:ln w="19050" cap="flat" cmpd="sng">
            <a:solidFill>
              <a:schemeClr val="dk1"/>
            </a:solidFill>
            <a:prstDash val="solid"/>
            <a:miter lim="800000"/>
            <a:headEnd type="none" w="sm" len="sm"/>
            <a:tailEnd type="triangle" w="med" len="med"/>
          </a:ln>
        </p:spPr>
      </p:cxnSp>
      <p:cxnSp>
        <p:nvCxnSpPr>
          <p:cNvPr id="416" name="Google Shape;416;p27"/>
          <p:cNvCxnSpPr/>
          <p:nvPr/>
        </p:nvCxnSpPr>
        <p:spPr>
          <a:xfrm rot="10800000">
            <a:off x="1606550" y="1763712"/>
            <a:ext cx="0" cy="271462"/>
          </a:xfrm>
          <a:prstGeom prst="straightConnector1">
            <a:avLst/>
          </a:prstGeom>
          <a:noFill/>
          <a:ln w="19050" cap="flat" cmpd="sng">
            <a:solidFill>
              <a:schemeClr val="dk1"/>
            </a:solidFill>
            <a:prstDash val="solid"/>
            <a:miter lim="800000"/>
            <a:headEnd type="none" w="sm" len="sm"/>
            <a:tailEnd type="triangle" w="med" len="med"/>
          </a:ln>
        </p:spPr>
      </p:cxnSp>
      <p:cxnSp>
        <p:nvCxnSpPr>
          <p:cNvPr id="417" name="Google Shape;417;p27"/>
          <p:cNvCxnSpPr/>
          <p:nvPr/>
        </p:nvCxnSpPr>
        <p:spPr>
          <a:xfrm>
            <a:off x="5873750" y="2035175"/>
            <a:ext cx="838200" cy="0"/>
          </a:xfrm>
          <a:prstGeom prst="straightConnector1">
            <a:avLst/>
          </a:prstGeom>
          <a:noFill/>
          <a:ln w="19050" cap="flat" cmpd="sng">
            <a:solidFill>
              <a:schemeClr val="dk1"/>
            </a:solidFill>
            <a:prstDash val="solid"/>
            <a:miter lim="800000"/>
            <a:headEnd type="none" w="sm" len="sm"/>
            <a:tailEnd type="triangle" w="med" len="med"/>
          </a:ln>
        </p:spPr>
      </p:cxnSp>
      <p:cxnSp>
        <p:nvCxnSpPr>
          <p:cNvPr id="418" name="Google Shape;418;p27"/>
          <p:cNvCxnSpPr/>
          <p:nvPr/>
        </p:nvCxnSpPr>
        <p:spPr>
          <a:xfrm>
            <a:off x="7321550" y="188912"/>
            <a:ext cx="0" cy="339725"/>
          </a:xfrm>
          <a:prstGeom prst="straightConnector1">
            <a:avLst/>
          </a:prstGeom>
          <a:noFill/>
          <a:ln w="19050" cap="flat" cmpd="sng">
            <a:solidFill>
              <a:schemeClr val="dk1"/>
            </a:solidFill>
            <a:prstDash val="solid"/>
            <a:miter lim="800000"/>
            <a:headEnd type="none" w="sm" len="sm"/>
            <a:tailEnd type="triangle" w="med" len="med"/>
          </a:ln>
        </p:spPr>
      </p:cxnSp>
      <p:cxnSp>
        <p:nvCxnSpPr>
          <p:cNvPr id="419" name="Google Shape;419;p27"/>
          <p:cNvCxnSpPr/>
          <p:nvPr/>
        </p:nvCxnSpPr>
        <p:spPr>
          <a:xfrm rot="10800000">
            <a:off x="1987550" y="188912"/>
            <a:ext cx="762000" cy="0"/>
          </a:xfrm>
          <a:prstGeom prst="straightConnector1">
            <a:avLst/>
          </a:prstGeom>
          <a:noFill/>
          <a:ln w="19050" cap="flat" cmpd="sng">
            <a:solidFill>
              <a:schemeClr val="dk1"/>
            </a:solidFill>
            <a:prstDash val="solid"/>
            <a:miter lim="800000"/>
            <a:headEnd type="none" w="sm" len="sm"/>
            <a:tailEnd type="triangle" w="med" len="med"/>
          </a:ln>
        </p:spPr>
      </p:cxnSp>
      <p:cxnSp>
        <p:nvCxnSpPr>
          <p:cNvPr id="420" name="Google Shape;420;p27"/>
          <p:cNvCxnSpPr/>
          <p:nvPr/>
        </p:nvCxnSpPr>
        <p:spPr>
          <a:xfrm>
            <a:off x="5949950" y="188912"/>
            <a:ext cx="762000" cy="0"/>
          </a:xfrm>
          <a:prstGeom prst="straightConnector1">
            <a:avLst/>
          </a:prstGeom>
          <a:noFill/>
          <a:ln w="19050" cap="flat" cmpd="sng">
            <a:solidFill>
              <a:schemeClr val="dk1"/>
            </a:solidFill>
            <a:prstDash val="solid"/>
            <a:miter lim="800000"/>
            <a:headEnd type="none" w="sm" len="sm"/>
            <a:tailEnd type="triangle" w="med" len="med"/>
          </a:ln>
        </p:spPr>
      </p:cxnSp>
      <p:cxnSp>
        <p:nvCxnSpPr>
          <p:cNvPr id="421" name="Google Shape;421;p27"/>
          <p:cNvCxnSpPr/>
          <p:nvPr/>
        </p:nvCxnSpPr>
        <p:spPr>
          <a:xfrm rot="10800000">
            <a:off x="7451725" y="1763712"/>
            <a:ext cx="0" cy="271462"/>
          </a:xfrm>
          <a:prstGeom prst="straightConnector1">
            <a:avLst/>
          </a:prstGeom>
          <a:noFill/>
          <a:ln w="19050" cap="flat" cmpd="sng">
            <a:solidFill>
              <a:schemeClr val="dk1"/>
            </a:solidFill>
            <a:prstDash val="solid"/>
            <a:miter lim="800000"/>
            <a:headEnd type="none" w="sm" len="sm"/>
            <a:tailEnd type="triangle" w="med" len="med"/>
          </a:ln>
        </p:spPr>
      </p:cxnSp>
      <p:cxnSp>
        <p:nvCxnSpPr>
          <p:cNvPr id="422" name="Google Shape;422;p27"/>
          <p:cNvCxnSpPr/>
          <p:nvPr/>
        </p:nvCxnSpPr>
        <p:spPr>
          <a:xfrm>
            <a:off x="5416550" y="188912"/>
            <a:ext cx="0" cy="339725"/>
          </a:xfrm>
          <a:prstGeom prst="straightConnector1">
            <a:avLst/>
          </a:prstGeom>
          <a:noFill/>
          <a:ln w="19050" cap="flat" cmpd="sng">
            <a:solidFill>
              <a:schemeClr val="dk1"/>
            </a:solidFill>
            <a:prstDash val="solid"/>
            <a:miter lim="800000"/>
            <a:headEnd type="none" w="sm" len="sm"/>
            <a:tailEnd type="triangle" w="med" len="med"/>
          </a:ln>
        </p:spPr>
      </p:cxnSp>
      <p:cxnSp>
        <p:nvCxnSpPr>
          <p:cNvPr id="423" name="Google Shape;423;p27"/>
          <p:cNvCxnSpPr/>
          <p:nvPr/>
        </p:nvCxnSpPr>
        <p:spPr>
          <a:xfrm>
            <a:off x="3663950" y="188912"/>
            <a:ext cx="0" cy="339725"/>
          </a:xfrm>
          <a:prstGeom prst="straightConnector1">
            <a:avLst/>
          </a:prstGeom>
          <a:noFill/>
          <a:ln w="19050" cap="flat" cmpd="sng">
            <a:solidFill>
              <a:schemeClr val="dk1"/>
            </a:solidFill>
            <a:prstDash val="solid"/>
            <a:miter lim="800000"/>
            <a:headEnd type="none" w="sm" len="sm"/>
            <a:tailEnd type="triangle" w="med" len="med"/>
          </a:ln>
        </p:spPr>
      </p:cxnSp>
      <p:cxnSp>
        <p:nvCxnSpPr>
          <p:cNvPr id="424" name="Google Shape;424;p27"/>
          <p:cNvCxnSpPr/>
          <p:nvPr/>
        </p:nvCxnSpPr>
        <p:spPr>
          <a:xfrm>
            <a:off x="1682750" y="188912"/>
            <a:ext cx="0" cy="339725"/>
          </a:xfrm>
          <a:prstGeom prst="straightConnector1">
            <a:avLst/>
          </a:prstGeom>
          <a:noFill/>
          <a:ln w="19050" cap="flat" cmpd="sng">
            <a:solidFill>
              <a:schemeClr val="dk1"/>
            </a:solidFill>
            <a:prstDash val="solid"/>
            <a:miter lim="800000"/>
            <a:headEnd type="none" w="sm" len="sm"/>
            <a:tailEnd type="triangle" w="med" len="med"/>
          </a:ln>
        </p:spPr>
      </p:cxnSp>
      <p:cxnSp>
        <p:nvCxnSpPr>
          <p:cNvPr id="425" name="Google Shape;425;p27"/>
          <p:cNvCxnSpPr/>
          <p:nvPr/>
        </p:nvCxnSpPr>
        <p:spPr>
          <a:xfrm rot="10800000">
            <a:off x="3740150" y="1752600"/>
            <a:ext cx="0" cy="273050"/>
          </a:xfrm>
          <a:prstGeom prst="straightConnector1">
            <a:avLst/>
          </a:prstGeom>
          <a:noFill/>
          <a:ln w="19050" cap="flat" cmpd="sng">
            <a:solidFill>
              <a:schemeClr val="dk1"/>
            </a:solidFill>
            <a:prstDash val="solid"/>
            <a:miter lim="800000"/>
            <a:headEnd type="none" w="sm" len="sm"/>
            <a:tailEnd type="triangle" w="med" len="med"/>
          </a:ln>
        </p:spPr>
      </p:cxnSp>
      <p:cxnSp>
        <p:nvCxnSpPr>
          <p:cNvPr id="426" name="Google Shape;426;p27"/>
          <p:cNvCxnSpPr/>
          <p:nvPr/>
        </p:nvCxnSpPr>
        <p:spPr>
          <a:xfrm rot="10800000">
            <a:off x="5492750" y="1752600"/>
            <a:ext cx="0" cy="273050"/>
          </a:xfrm>
          <a:prstGeom prst="straightConnector1">
            <a:avLst/>
          </a:prstGeom>
          <a:noFill/>
          <a:ln w="19050" cap="flat" cmpd="sng">
            <a:solidFill>
              <a:schemeClr val="dk1"/>
            </a:solidFill>
            <a:prstDash val="solid"/>
            <a:miter lim="800000"/>
            <a:headEnd type="none" w="sm" len="sm"/>
            <a:tailEnd type="triangle" w="med" len="med"/>
          </a:ln>
        </p:spPr>
      </p:cxnSp>
      <p:sp>
        <p:nvSpPr>
          <p:cNvPr id="427" name="Google Shape;427;p27"/>
          <p:cNvSpPr txBox="1"/>
          <p:nvPr/>
        </p:nvSpPr>
        <p:spPr>
          <a:xfrm>
            <a:off x="838200" y="2376487"/>
            <a:ext cx="5943600" cy="4889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334962" marR="0" lvl="0" indent="-334962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000"/>
              <a:buFont typeface="Arial Narrow"/>
              <a:buChar char="•"/>
            </a:pPr>
            <a:r>
              <a:rPr lang="en-US" sz="2000" b="1" i="0" u="none" strike="noStrike" cap="none">
                <a:solidFill>
                  <a:schemeClr val="accent2"/>
                </a:solidFill>
                <a:latin typeface="Arial Narrow"/>
                <a:ea typeface="Arial Narrow"/>
                <a:cs typeface="Arial Narrow"/>
                <a:sym typeface="Arial Narrow"/>
              </a:rPr>
              <a:t>How to teach the research lesson?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28" name="Google Shape;428;p27"/>
          <p:cNvSpPr txBox="1"/>
          <p:nvPr/>
        </p:nvSpPr>
        <p:spPr>
          <a:xfrm>
            <a:off x="1143000" y="3124200"/>
            <a:ext cx="5486400" cy="23923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577850" marR="0" lvl="0" indent="-57785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006600"/>
              </a:buClr>
              <a:buSzPts val="2400"/>
              <a:buFont typeface="Arial Narrow"/>
              <a:buNone/>
            </a:pPr>
            <a:r>
              <a:rPr lang="en-US" sz="2400" b="0" i="0" u="none" strike="noStrike" cap="none">
                <a:solidFill>
                  <a:srgbClr val="006600"/>
                </a:solidFill>
                <a:latin typeface="Arial Narrow"/>
                <a:ea typeface="Arial Narrow"/>
                <a:cs typeface="Arial Narrow"/>
                <a:sym typeface="Arial Narrow"/>
              </a:rPr>
              <a:t>V2:	Variation in teachers’ understanding of what the most worthwhile object of learning is</a:t>
            </a:r>
            <a:r>
              <a:rPr lang="en-US" sz="2400" b="0" i="0" u="none" strike="noStrike" cap="none">
                <a:solidFill>
                  <a:schemeClr val="accent2"/>
                </a:solidFill>
                <a:latin typeface="Arial Narrow"/>
                <a:ea typeface="Arial Narrow"/>
                <a:cs typeface="Arial Narrow"/>
                <a:sym typeface="Arial Narrow"/>
              </a:rPr>
              <a:t> </a:t>
            </a:r>
            <a:r>
              <a:rPr lang="en-US" sz="2400" b="0" i="0" u="none" strike="noStrike" cap="none">
                <a:solidFill>
                  <a:srgbClr val="006600"/>
                </a:solidFill>
                <a:latin typeface="Arial Narrow"/>
                <a:ea typeface="Arial Narrow"/>
                <a:cs typeface="Arial Narrow"/>
                <a:sym typeface="Arial Narrow"/>
              </a:rPr>
              <a:t>&amp; </a:t>
            </a:r>
            <a:r>
              <a:rPr lang="en-US" sz="2400" b="0" i="0" u="sng" strike="noStrike" cap="none">
                <a:solidFill>
                  <a:schemeClr val="accent2"/>
                </a:solidFill>
                <a:latin typeface="Arial Narrow"/>
                <a:ea typeface="Arial Narrow"/>
                <a:cs typeface="Arial Narrow"/>
                <a:sym typeface="Arial Narrow"/>
              </a:rPr>
              <a:t>ways of handling it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577850" marR="0" lvl="0" indent="-577850" algn="l" rtl="0">
              <a:lnSpc>
                <a:spcPct val="120000"/>
              </a:lnSpc>
              <a:spcBef>
                <a:spcPts val="720"/>
              </a:spcBef>
              <a:spcAft>
                <a:spcPts val="0"/>
              </a:spcAft>
              <a:buClr>
                <a:srgbClr val="006600"/>
              </a:buClr>
              <a:buSzPts val="2400"/>
              <a:buFont typeface="Arial Narrow"/>
              <a:buNone/>
            </a:pPr>
            <a:r>
              <a:rPr lang="en-US" sz="2400" b="0" i="0" u="none" strike="noStrike" cap="none">
                <a:solidFill>
                  <a:srgbClr val="006600"/>
                </a:solidFill>
                <a:latin typeface="Arial Narrow"/>
                <a:ea typeface="Arial Narrow"/>
                <a:cs typeface="Arial Narrow"/>
                <a:sym typeface="Arial Narrow"/>
              </a:rPr>
              <a:t>V3:	Using “Pattern of Variation” as a guiding principle of pedagogical design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29" name="Google Shape;429;p27"/>
          <p:cNvSpPr/>
          <p:nvPr/>
        </p:nvSpPr>
        <p:spPr>
          <a:xfrm>
            <a:off x="533400" y="457200"/>
            <a:ext cx="1524000" cy="1219200"/>
          </a:xfrm>
          <a:custGeom>
            <a:avLst/>
            <a:gdLst/>
            <a:ahLst/>
            <a:cxnLst/>
            <a:rect l="l" t="t" r="r" b="b"/>
            <a:pathLst>
              <a:path w="21600" h="21600" extrusionOk="0">
                <a:moveTo>
                  <a:pt x="19790" y="3240"/>
                </a:moveTo>
                <a:cubicBezTo>
                  <a:pt x="10981" y="3240"/>
                  <a:pt x="9171" y="3240"/>
                  <a:pt x="9050" y="3086"/>
                </a:cubicBezTo>
                <a:cubicBezTo>
                  <a:pt x="9050" y="2931"/>
                  <a:pt x="8930" y="2777"/>
                  <a:pt x="8930" y="2469"/>
                </a:cubicBezTo>
                <a:cubicBezTo>
                  <a:pt x="8930" y="2160"/>
                  <a:pt x="8809" y="1851"/>
                  <a:pt x="8688" y="1389"/>
                </a:cubicBezTo>
                <a:cubicBezTo>
                  <a:pt x="8568" y="1080"/>
                  <a:pt x="8326" y="771"/>
                  <a:pt x="8085" y="463"/>
                </a:cubicBezTo>
                <a:cubicBezTo>
                  <a:pt x="7723" y="154"/>
                  <a:pt x="7361" y="0"/>
                  <a:pt x="7361" y="0"/>
                </a:cubicBezTo>
                <a:cubicBezTo>
                  <a:pt x="7361" y="0"/>
                  <a:pt x="2293" y="0"/>
                  <a:pt x="2051" y="154"/>
                </a:cubicBezTo>
                <a:cubicBezTo>
                  <a:pt x="1689" y="309"/>
                  <a:pt x="1448" y="463"/>
                  <a:pt x="1327" y="771"/>
                </a:cubicBezTo>
                <a:cubicBezTo>
                  <a:pt x="1207" y="1080"/>
                  <a:pt x="1086" y="1389"/>
                  <a:pt x="965" y="1697"/>
                </a:cubicBezTo>
                <a:cubicBezTo>
                  <a:pt x="845" y="2160"/>
                  <a:pt x="724" y="2314"/>
                  <a:pt x="724" y="2469"/>
                </a:cubicBezTo>
                <a:cubicBezTo>
                  <a:pt x="603" y="2623"/>
                  <a:pt x="603" y="2777"/>
                  <a:pt x="483" y="2931"/>
                </a:cubicBezTo>
                <a:cubicBezTo>
                  <a:pt x="483" y="3086"/>
                  <a:pt x="362" y="3240"/>
                  <a:pt x="241" y="3240"/>
                </a:cubicBezTo>
                <a:lnTo>
                  <a:pt x="0" y="3394"/>
                </a:lnTo>
                <a:lnTo>
                  <a:pt x="0" y="3703"/>
                </a:lnTo>
                <a:lnTo>
                  <a:pt x="0" y="10800"/>
                </a:lnTo>
                <a:lnTo>
                  <a:pt x="0" y="21600"/>
                </a:lnTo>
                <a:lnTo>
                  <a:pt x="10981" y="21600"/>
                </a:lnTo>
                <a:lnTo>
                  <a:pt x="21600" y="21600"/>
                </a:lnTo>
                <a:lnTo>
                  <a:pt x="21600" y="10800"/>
                </a:lnTo>
                <a:lnTo>
                  <a:pt x="21600" y="5246"/>
                </a:lnTo>
                <a:lnTo>
                  <a:pt x="21600" y="4783"/>
                </a:lnTo>
                <a:cubicBezTo>
                  <a:pt x="21479" y="4320"/>
                  <a:pt x="21359" y="4011"/>
                  <a:pt x="21117" y="3703"/>
                </a:cubicBezTo>
                <a:cubicBezTo>
                  <a:pt x="20876" y="3549"/>
                  <a:pt x="20514" y="3394"/>
                  <a:pt x="20152" y="3240"/>
                </a:cubicBezTo>
                <a:lnTo>
                  <a:pt x="19790" y="3240"/>
                </a:lnTo>
                <a:close/>
              </a:path>
            </a:pathLst>
          </a:custGeom>
          <a:solidFill>
            <a:srgbClr val="FFFFCC"/>
          </a:solidFill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  <a:effectLst>
            <a:outerShdw blurRad="63500" dist="107763" dir="2700000">
              <a:srgbClr val="808080"/>
            </a:outerShdw>
          </a:effectLst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Font typeface="Arial Narrow"/>
              <a:buNone/>
            </a:pPr>
            <a:r>
              <a:rPr lang="en-US" sz="1600" b="0" i="0" u="none" strike="noStrike" cap="none">
                <a:solidFill>
                  <a:schemeClr val="lt2"/>
                </a:solidFill>
                <a:latin typeface="Arial Narrow"/>
                <a:ea typeface="Arial Narrow"/>
                <a:cs typeface="Arial Narrow"/>
                <a:sym typeface="Arial Narrow"/>
              </a:rPr>
              <a:t>Select a topic for study 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Font typeface="Arial Narrow"/>
              <a:buNone/>
            </a:pPr>
            <a:r>
              <a:rPr lang="en-US" sz="1600" b="1" i="0" u="none" strike="noStrike" cap="none">
                <a:solidFill>
                  <a:schemeClr val="lt2"/>
                </a:solidFill>
                <a:latin typeface="Arial Narrow"/>
                <a:ea typeface="Arial Narrow"/>
                <a:cs typeface="Arial Narrow"/>
                <a:sym typeface="Arial Narrow"/>
              </a:rPr>
              <a:t>(V2)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30" name="Google Shape;430;p27"/>
          <p:cNvSpPr/>
          <p:nvPr/>
        </p:nvSpPr>
        <p:spPr>
          <a:xfrm>
            <a:off x="7091362" y="457200"/>
            <a:ext cx="1595437" cy="1295400"/>
          </a:xfrm>
          <a:custGeom>
            <a:avLst/>
            <a:gdLst/>
            <a:ahLst/>
            <a:cxnLst/>
            <a:rect l="l" t="t" r="r" b="b"/>
            <a:pathLst>
              <a:path w="21600" h="21600" extrusionOk="0">
                <a:moveTo>
                  <a:pt x="19790" y="3240"/>
                </a:moveTo>
                <a:cubicBezTo>
                  <a:pt x="10981" y="3240"/>
                  <a:pt x="9171" y="3240"/>
                  <a:pt x="9050" y="3086"/>
                </a:cubicBezTo>
                <a:cubicBezTo>
                  <a:pt x="9050" y="2931"/>
                  <a:pt x="8930" y="2777"/>
                  <a:pt x="8930" y="2469"/>
                </a:cubicBezTo>
                <a:cubicBezTo>
                  <a:pt x="8930" y="2160"/>
                  <a:pt x="8809" y="1851"/>
                  <a:pt x="8688" y="1389"/>
                </a:cubicBezTo>
                <a:cubicBezTo>
                  <a:pt x="8568" y="1080"/>
                  <a:pt x="8326" y="771"/>
                  <a:pt x="8085" y="463"/>
                </a:cubicBezTo>
                <a:cubicBezTo>
                  <a:pt x="7723" y="154"/>
                  <a:pt x="7361" y="0"/>
                  <a:pt x="7361" y="0"/>
                </a:cubicBezTo>
                <a:cubicBezTo>
                  <a:pt x="7361" y="0"/>
                  <a:pt x="2293" y="0"/>
                  <a:pt x="2051" y="154"/>
                </a:cubicBezTo>
                <a:cubicBezTo>
                  <a:pt x="1689" y="309"/>
                  <a:pt x="1448" y="463"/>
                  <a:pt x="1327" y="771"/>
                </a:cubicBezTo>
                <a:cubicBezTo>
                  <a:pt x="1207" y="1080"/>
                  <a:pt x="1086" y="1389"/>
                  <a:pt x="965" y="1697"/>
                </a:cubicBezTo>
                <a:cubicBezTo>
                  <a:pt x="845" y="2160"/>
                  <a:pt x="724" y="2314"/>
                  <a:pt x="724" y="2469"/>
                </a:cubicBezTo>
                <a:cubicBezTo>
                  <a:pt x="603" y="2623"/>
                  <a:pt x="603" y="2777"/>
                  <a:pt x="483" y="2931"/>
                </a:cubicBezTo>
                <a:cubicBezTo>
                  <a:pt x="483" y="3086"/>
                  <a:pt x="362" y="3240"/>
                  <a:pt x="241" y="3240"/>
                </a:cubicBezTo>
                <a:lnTo>
                  <a:pt x="0" y="3394"/>
                </a:lnTo>
                <a:lnTo>
                  <a:pt x="0" y="3703"/>
                </a:lnTo>
                <a:lnTo>
                  <a:pt x="0" y="10800"/>
                </a:lnTo>
                <a:lnTo>
                  <a:pt x="0" y="21600"/>
                </a:lnTo>
                <a:lnTo>
                  <a:pt x="10981" y="21600"/>
                </a:lnTo>
                <a:lnTo>
                  <a:pt x="21600" y="21600"/>
                </a:lnTo>
                <a:lnTo>
                  <a:pt x="21600" y="10800"/>
                </a:lnTo>
                <a:lnTo>
                  <a:pt x="21600" y="5246"/>
                </a:lnTo>
                <a:lnTo>
                  <a:pt x="21600" y="4783"/>
                </a:lnTo>
                <a:cubicBezTo>
                  <a:pt x="21479" y="4320"/>
                  <a:pt x="21359" y="4011"/>
                  <a:pt x="21117" y="3703"/>
                </a:cubicBezTo>
                <a:cubicBezTo>
                  <a:pt x="20876" y="3549"/>
                  <a:pt x="20514" y="3394"/>
                  <a:pt x="20152" y="3240"/>
                </a:cubicBezTo>
                <a:lnTo>
                  <a:pt x="19790" y="3240"/>
                </a:lnTo>
                <a:close/>
              </a:path>
            </a:pathLst>
          </a:custGeom>
          <a:solidFill>
            <a:srgbClr val="FFFFCC"/>
          </a:solidFill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  <a:effectLst>
            <a:outerShdw blurRad="63500" dist="107763" dir="2700000">
              <a:srgbClr val="808080"/>
            </a:outerShdw>
          </a:effectLst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Font typeface="Arial Narrow"/>
              <a:buNone/>
            </a:pPr>
            <a:r>
              <a:rPr lang="en-US" sz="1600" b="0" i="0" u="none" strike="noStrike" cap="none">
                <a:solidFill>
                  <a:schemeClr val="lt2"/>
                </a:solidFill>
                <a:latin typeface="Arial Narrow"/>
                <a:ea typeface="Arial Narrow"/>
                <a:cs typeface="Arial Narrow"/>
                <a:sym typeface="Arial Narrow"/>
              </a:rPr>
              <a:t>Confirm the object of learning &amp; its critical aspects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31" name="Google Shape;431;p27"/>
          <p:cNvSpPr/>
          <p:nvPr/>
        </p:nvSpPr>
        <p:spPr>
          <a:xfrm>
            <a:off x="6723062" y="1160462"/>
            <a:ext cx="287337" cy="288925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FF0000"/>
          </a:solidFill>
          <a:ln w="12700" cap="sq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32" name="Google Shape;432;p27"/>
          <p:cNvSpPr/>
          <p:nvPr/>
        </p:nvSpPr>
        <p:spPr>
          <a:xfrm>
            <a:off x="7159625" y="2921000"/>
            <a:ext cx="1527175" cy="1270000"/>
          </a:xfrm>
          <a:custGeom>
            <a:avLst/>
            <a:gdLst/>
            <a:ahLst/>
            <a:cxnLst/>
            <a:rect l="l" t="t" r="r" b="b"/>
            <a:pathLst>
              <a:path w="21600" h="21600" extrusionOk="0">
                <a:moveTo>
                  <a:pt x="19790" y="3240"/>
                </a:moveTo>
                <a:cubicBezTo>
                  <a:pt x="10981" y="3240"/>
                  <a:pt x="9171" y="3240"/>
                  <a:pt x="9050" y="3086"/>
                </a:cubicBezTo>
                <a:cubicBezTo>
                  <a:pt x="9050" y="2931"/>
                  <a:pt x="8930" y="2777"/>
                  <a:pt x="8930" y="2469"/>
                </a:cubicBezTo>
                <a:cubicBezTo>
                  <a:pt x="8930" y="2160"/>
                  <a:pt x="8809" y="1851"/>
                  <a:pt x="8688" y="1389"/>
                </a:cubicBezTo>
                <a:cubicBezTo>
                  <a:pt x="8568" y="1080"/>
                  <a:pt x="8326" y="771"/>
                  <a:pt x="8085" y="463"/>
                </a:cubicBezTo>
                <a:cubicBezTo>
                  <a:pt x="7723" y="154"/>
                  <a:pt x="7361" y="0"/>
                  <a:pt x="7361" y="0"/>
                </a:cubicBezTo>
                <a:cubicBezTo>
                  <a:pt x="7361" y="0"/>
                  <a:pt x="2293" y="0"/>
                  <a:pt x="2051" y="154"/>
                </a:cubicBezTo>
                <a:cubicBezTo>
                  <a:pt x="1689" y="309"/>
                  <a:pt x="1448" y="463"/>
                  <a:pt x="1327" y="771"/>
                </a:cubicBezTo>
                <a:cubicBezTo>
                  <a:pt x="1207" y="1080"/>
                  <a:pt x="1086" y="1389"/>
                  <a:pt x="965" y="1697"/>
                </a:cubicBezTo>
                <a:cubicBezTo>
                  <a:pt x="845" y="2160"/>
                  <a:pt x="724" y="2314"/>
                  <a:pt x="724" y="2469"/>
                </a:cubicBezTo>
                <a:cubicBezTo>
                  <a:pt x="603" y="2623"/>
                  <a:pt x="603" y="2777"/>
                  <a:pt x="483" y="2931"/>
                </a:cubicBezTo>
                <a:cubicBezTo>
                  <a:pt x="483" y="3086"/>
                  <a:pt x="362" y="3240"/>
                  <a:pt x="241" y="3240"/>
                </a:cubicBezTo>
                <a:lnTo>
                  <a:pt x="0" y="3394"/>
                </a:lnTo>
                <a:lnTo>
                  <a:pt x="0" y="3703"/>
                </a:lnTo>
                <a:lnTo>
                  <a:pt x="0" y="10800"/>
                </a:lnTo>
                <a:lnTo>
                  <a:pt x="0" y="21600"/>
                </a:lnTo>
                <a:lnTo>
                  <a:pt x="10981" y="21600"/>
                </a:lnTo>
                <a:lnTo>
                  <a:pt x="21600" y="21600"/>
                </a:lnTo>
                <a:lnTo>
                  <a:pt x="21600" y="10800"/>
                </a:lnTo>
                <a:lnTo>
                  <a:pt x="21600" y="5246"/>
                </a:lnTo>
                <a:lnTo>
                  <a:pt x="21600" y="4783"/>
                </a:lnTo>
                <a:cubicBezTo>
                  <a:pt x="21479" y="4320"/>
                  <a:pt x="21359" y="4011"/>
                  <a:pt x="21117" y="3703"/>
                </a:cubicBezTo>
                <a:cubicBezTo>
                  <a:pt x="20876" y="3549"/>
                  <a:pt x="20514" y="3394"/>
                  <a:pt x="20152" y="3240"/>
                </a:cubicBezTo>
                <a:lnTo>
                  <a:pt x="19790" y="3240"/>
                </a:lnTo>
                <a:close/>
              </a:path>
            </a:pathLst>
          </a:custGeom>
          <a:solidFill>
            <a:srgbClr val="FFFFCC"/>
          </a:solidFill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  <a:effectLst>
            <a:outerShdw blurRad="63500" dist="107763" dir="2700000">
              <a:srgbClr val="808080"/>
            </a:outerShdw>
          </a:effectLst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00FF"/>
              </a:buClr>
              <a:buSzPts val="1600"/>
              <a:buFont typeface="Arial Narrow"/>
              <a:buNone/>
            </a:pPr>
            <a:r>
              <a:rPr lang="en-US" sz="1600" b="0" i="0" u="none" strike="noStrike" cap="none">
                <a:solidFill>
                  <a:srgbClr val="6600FF"/>
                </a:solidFill>
                <a:latin typeface="Arial Narrow"/>
                <a:ea typeface="Arial Narrow"/>
                <a:cs typeface="Arial Narrow"/>
                <a:sym typeface="Arial Narrow"/>
              </a:rPr>
              <a:t>Plan the research lesson 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C0000"/>
              </a:buClr>
              <a:buSzPts val="1600"/>
              <a:buFont typeface="Arial Narrow"/>
              <a:buNone/>
            </a:pPr>
            <a:r>
              <a:rPr lang="en-US" sz="1600" b="1" i="0" u="none" strike="noStrike" cap="none">
                <a:solidFill>
                  <a:srgbClr val="CC0000"/>
                </a:solidFill>
                <a:latin typeface="Arial Narrow"/>
                <a:ea typeface="Arial Narrow"/>
                <a:cs typeface="Arial Narrow"/>
                <a:sym typeface="Arial Narrow"/>
              </a:rPr>
              <a:t>(V2, V3)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33" name="Google Shape;433;p27"/>
          <p:cNvSpPr/>
          <p:nvPr/>
        </p:nvSpPr>
        <p:spPr>
          <a:xfrm rot="5400000">
            <a:off x="7782718" y="2302668"/>
            <a:ext cx="287337" cy="288925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FF0000"/>
          </a:solidFill>
          <a:ln w="12700" cap="sq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34" name="Google Shape;434;p27"/>
          <p:cNvSpPr/>
          <p:nvPr/>
        </p:nvSpPr>
        <p:spPr>
          <a:xfrm rot="5400000">
            <a:off x="7858918" y="4588668"/>
            <a:ext cx="287337" cy="288925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FF0000"/>
          </a:solidFill>
          <a:ln w="12700" cap="sq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35" name="Google Shape;435;p27"/>
          <p:cNvSpPr/>
          <p:nvPr/>
        </p:nvSpPr>
        <p:spPr>
          <a:xfrm>
            <a:off x="4719637" y="511175"/>
            <a:ext cx="1833562" cy="1241425"/>
          </a:xfrm>
          <a:custGeom>
            <a:avLst/>
            <a:gdLst/>
            <a:ahLst/>
            <a:cxnLst/>
            <a:rect l="l" t="t" r="r" b="b"/>
            <a:pathLst>
              <a:path w="21600" h="21600" extrusionOk="0">
                <a:moveTo>
                  <a:pt x="19790" y="3240"/>
                </a:moveTo>
                <a:cubicBezTo>
                  <a:pt x="10981" y="3240"/>
                  <a:pt x="9171" y="3240"/>
                  <a:pt x="9050" y="3086"/>
                </a:cubicBezTo>
                <a:cubicBezTo>
                  <a:pt x="9050" y="2931"/>
                  <a:pt x="8930" y="2777"/>
                  <a:pt x="8930" y="2469"/>
                </a:cubicBezTo>
                <a:cubicBezTo>
                  <a:pt x="8930" y="2160"/>
                  <a:pt x="8809" y="1851"/>
                  <a:pt x="8688" y="1389"/>
                </a:cubicBezTo>
                <a:cubicBezTo>
                  <a:pt x="8568" y="1080"/>
                  <a:pt x="8326" y="771"/>
                  <a:pt x="8085" y="463"/>
                </a:cubicBezTo>
                <a:cubicBezTo>
                  <a:pt x="7723" y="154"/>
                  <a:pt x="7361" y="0"/>
                  <a:pt x="7361" y="0"/>
                </a:cubicBezTo>
                <a:cubicBezTo>
                  <a:pt x="7361" y="0"/>
                  <a:pt x="2293" y="0"/>
                  <a:pt x="2051" y="154"/>
                </a:cubicBezTo>
                <a:cubicBezTo>
                  <a:pt x="1689" y="309"/>
                  <a:pt x="1448" y="463"/>
                  <a:pt x="1327" y="771"/>
                </a:cubicBezTo>
                <a:cubicBezTo>
                  <a:pt x="1207" y="1080"/>
                  <a:pt x="1086" y="1389"/>
                  <a:pt x="965" y="1697"/>
                </a:cubicBezTo>
                <a:cubicBezTo>
                  <a:pt x="845" y="2160"/>
                  <a:pt x="724" y="2314"/>
                  <a:pt x="724" y="2469"/>
                </a:cubicBezTo>
                <a:cubicBezTo>
                  <a:pt x="603" y="2623"/>
                  <a:pt x="603" y="2777"/>
                  <a:pt x="483" y="2931"/>
                </a:cubicBezTo>
                <a:cubicBezTo>
                  <a:pt x="483" y="3086"/>
                  <a:pt x="362" y="3240"/>
                  <a:pt x="241" y="3240"/>
                </a:cubicBezTo>
                <a:lnTo>
                  <a:pt x="0" y="3394"/>
                </a:lnTo>
                <a:lnTo>
                  <a:pt x="0" y="3703"/>
                </a:lnTo>
                <a:lnTo>
                  <a:pt x="0" y="10800"/>
                </a:lnTo>
                <a:lnTo>
                  <a:pt x="0" y="21600"/>
                </a:lnTo>
                <a:lnTo>
                  <a:pt x="10981" y="21600"/>
                </a:lnTo>
                <a:lnTo>
                  <a:pt x="21600" y="21600"/>
                </a:lnTo>
                <a:lnTo>
                  <a:pt x="21600" y="10800"/>
                </a:lnTo>
                <a:lnTo>
                  <a:pt x="21600" y="5246"/>
                </a:lnTo>
                <a:lnTo>
                  <a:pt x="21600" y="4783"/>
                </a:lnTo>
                <a:cubicBezTo>
                  <a:pt x="21479" y="4320"/>
                  <a:pt x="21359" y="4011"/>
                  <a:pt x="21117" y="3703"/>
                </a:cubicBezTo>
                <a:cubicBezTo>
                  <a:pt x="20876" y="3549"/>
                  <a:pt x="20514" y="3394"/>
                  <a:pt x="20152" y="3240"/>
                </a:cubicBezTo>
                <a:lnTo>
                  <a:pt x="19790" y="3240"/>
                </a:lnTo>
                <a:close/>
              </a:path>
            </a:pathLst>
          </a:custGeom>
          <a:solidFill>
            <a:srgbClr val="FFFFCC"/>
          </a:solidFill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  <a:effectLst>
            <a:outerShdw blurRad="63500" dist="107763" dir="2700000">
              <a:srgbClr val="808080"/>
            </a:outerShdw>
          </a:effectLst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Font typeface="Arial Narrow"/>
              <a:buNone/>
            </a:pPr>
            <a:r>
              <a:rPr lang="en-US" sz="1600" b="0" i="0" u="none" strike="noStrike" cap="none">
                <a:solidFill>
                  <a:schemeClr val="lt2"/>
                </a:solidFill>
                <a:latin typeface="Arial Narrow"/>
                <a:ea typeface="Arial Narrow"/>
                <a:cs typeface="Arial Narrow"/>
                <a:sym typeface="Arial Narrow"/>
              </a:rPr>
              <a:t>Diagnose students’ learning difficulties (pre-test, interviews) </a:t>
            </a:r>
            <a:r>
              <a:rPr lang="en-US" sz="1600" b="1" i="0" u="none" strike="noStrike" cap="none">
                <a:solidFill>
                  <a:schemeClr val="lt2"/>
                </a:solidFill>
                <a:latin typeface="Arial Narrow"/>
                <a:ea typeface="Arial Narrow"/>
                <a:cs typeface="Arial Narrow"/>
                <a:sym typeface="Arial Narrow"/>
              </a:rPr>
              <a:t>(V1)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36" name="Google Shape;436;p27"/>
          <p:cNvSpPr/>
          <p:nvPr/>
        </p:nvSpPr>
        <p:spPr>
          <a:xfrm>
            <a:off x="2139950" y="1160462"/>
            <a:ext cx="287337" cy="288925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FF0000"/>
          </a:solidFill>
          <a:ln w="12700" cap="sq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37" name="Google Shape;437;p27"/>
          <p:cNvSpPr/>
          <p:nvPr/>
        </p:nvSpPr>
        <p:spPr>
          <a:xfrm>
            <a:off x="2590800" y="403225"/>
            <a:ext cx="1581150" cy="1349375"/>
          </a:xfrm>
          <a:custGeom>
            <a:avLst/>
            <a:gdLst/>
            <a:ahLst/>
            <a:cxnLst/>
            <a:rect l="l" t="t" r="r" b="b"/>
            <a:pathLst>
              <a:path w="21600" h="21600" extrusionOk="0">
                <a:moveTo>
                  <a:pt x="19790" y="3240"/>
                </a:moveTo>
                <a:cubicBezTo>
                  <a:pt x="10981" y="3240"/>
                  <a:pt x="9171" y="3240"/>
                  <a:pt x="9050" y="3086"/>
                </a:cubicBezTo>
                <a:cubicBezTo>
                  <a:pt x="9050" y="2931"/>
                  <a:pt x="8930" y="2777"/>
                  <a:pt x="8930" y="2469"/>
                </a:cubicBezTo>
                <a:cubicBezTo>
                  <a:pt x="8930" y="2160"/>
                  <a:pt x="8809" y="1851"/>
                  <a:pt x="8688" y="1389"/>
                </a:cubicBezTo>
                <a:cubicBezTo>
                  <a:pt x="8568" y="1080"/>
                  <a:pt x="8326" y="771"/>
                  <a:pt x="8085" y="463"/>
                </a:cubicBezTo>
                <a:cubicBezTo>
                  <a:pt x="7723" y="154"/>
                  <a:pt x="7361" y="0"/>
                  <a:pt x="7361" y="0"/>
                </a:cubicBezTo>
                <a:cubicBezTo>
                  <a:pt x="7361" y="0"/>
                  <a:pt x="2293" y="0"/>
                  <a:pt x="2051" y="154"/>
                </a:cubicBezTo>
                <a:cubicBezTo>
                  <a:pt x="1689" y="309"/>
                  <a:pt x="1448" y="463"/>
                  <a:pt x="1327" y="771"/>
                </a:cubicBezTo>
                <a:cubicBezTo>
                  <a:pt x="1207" y="1080"/>
                  <a:pt x="1086" y="1389"/>
                  <a:pt x="965" y="1697"/>
                </a:cubicBezTo>
                <a:cubicBezTo>
                  <a:pt x="845" y="2160"/>
                  <a:pt x="724" y="2314"/>
                  <a:pt x="724" y="2469"/>
                </a:cubicBezTo>
                <a:cubicBezTo>
                  <a:pt x="603" y="2623"/>
                  <a:pt x="603" y="2777"/>
                  <a:pt x="483" y="2931"/>
                </a:cubicBezTo>
                <a:cubicBezTo>
                  <a:pt x="483" y="3086"/>
                  <a:pt x="362" y="3240"/>
                  <a:pt x="241" y="3240"/>
                </a:cubicBezTo>
                <a:lnTo>
                  <a:pt x="0" y="3394"/>
                </a:lnTo>
                <a:lnTo>
                  <a:pt x="0" y="3703"/>
                </a:lnTo>
                <a:lnTo>
                  <a:pt x="0" y="10800"/>
                </a:lnTo>
                <a:lnTo>
                  <a:pt x="0" y="21600"/>
                </a:lnTo>
                <a:lnTo>
                  <a:pt x="10981" y="21600"/>
                </a:lnTo>
                <a:lnTo>
                  <a:pt x="21600" y="21600"/>
                </a:lnTo>
                <a:lnTo>
                  <a:pt x="21600" y="10800"/>
                </a:lnTo>
                <a:lnTo>
                  <a:pt x="21600" y="5246"/>
                </a:lnTo>
                <a:lnTo>
                  <a:pt x="21600" y="4783"/>
                </a:lnTo>
                <a:cubicBezTo>
                  <a:pt x="21479" y="4320"/>
                  <a:pt x="21359" y="4011"/>
                  <a:pt x="21117" y="3703"/>
                </a:cubicBezTo>
                <a:cubicBezTo>
                  <a:pt x="20876" y="3549"/>
                  <a:pt x="20514" y="3394"/>
                  <a:pt x="20152" y="3240"/>
                </a:cubicBezTo>
                <a:lnTo>
                  <a:pt x="19790" y="3240"/>
                </a:lnTo>
                <a:close/>
              </a:path>
            </a:pathLst>
          </a:custGeom>
          <a:solidFill>
            <a:srgbClr val="FFFFCC"/>
          </a:solidFill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  <a:effectLst>
            <a:outerShdw blurRad="63500" dist="107763" dir="2700000">
              <a:srgbClr val="808080"/>
            </a:outerShdw>
          </a:effectLst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Font typeface="Arial Narrow"/>
              <a:buNone/>
            </a:pPr>
            <a:r>
              <a:rPr lang="en-US" sz="1600" b="0" i="0" u="none" strike="noStrike" cap="none">
                <a:solidFill>
                  <a:schemeClr val="lt2"/>
                </a:solidFill>
                <a:latin typeface="Arial Narrow"/>
                <a:ea typeface="Arial Narrow"/>
                <a:cs typeface="Arial Narrow"/>
                <a:sym typeface="Arial Narrow"/>
              </a:rPr>
              <a:t>Identify a tentative object of learning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Font typeface="Arial Narrow"/>
              <a:buNone/>
            </a:pPr>
            <a:r>
              <a:rPr lang="en-US" sz="1600" b="1" i="0" u="none" strike="noStrike" cap="none">
                <a:solidFill>
                  <a:schemeClr val="lt2"/>
                </a:solidFill>
                <a:latin typeface="Arial Narrow"/>
                <a:ea typeface="Arial Narrow"/>
                <a:cs typeface="Arial Narrow"/>
                <a:sym typeface="Arial Narrow"/>
              </a:rPr>
              <a:t>(V2)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38" name="Google Shape;438;p27"/>
          <p:cNvSpPr/>
          <p:nvPr/>
        </p:nvSpPr>
        <p:spPr>
          <a:xfrm>
            <a:off x="4291012" y="1165225"/>
            <a:ext cx="287337" cy="288925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FF0000"/>
          </a:solidFill>
          <a:ln w="12700" cap="sq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ransition>
    <p:push dir="r"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3" name="Google Shape;443;p30"/>
          <p:cNvSpPr txBox="1">
            <a:spLocks noGrp="1"/>
          </p:cNvSpPr>
          <p:nvPr>
            <p:ph type="title"/>
          </p:nvPr>
        </p:nvSpPr>
        <p:spPr>
          <a:xfrm>
            <a:off x="301625" y="228600"/>
            <a:ext cx="854075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400"/>
              <a:buFont typeface="Arial Narrow"/>
              <a:buNone/>
            </a:pPr>
            <a:r>
              <a:rPr lang="en-US" sz="4400" b="0" i="0" u="none">
                <a:solidFill>
                  <a:schemeClr val="dk2"/>
                </a:solidFill>
                <a:latin typeface="Arial Narrow"/>
                <a:ea typeface="Arial Narrow"/>
                <a:cs typeface="Arial Narrow"/>
                <a:sym typeface="Arial Narrow"/>
              </a:rPr>
              <a:t>1st cycle of implementation</a:t>
            </a:r>
            <a:endParaRPr/>
          </a:p>
        </p:txBody>
      </p:sp>
      <p:sp>
        <p:nvSpPr>
          <p:cNvPr id="444" name="Google Shape;444;p30"/>
          <p:cNvSpPr txBox="1">
            <a:spLocks noGrp="1"/>
          </p:cNvSpPr>
          <p:nvPr>
            <p:ph type="body" idx="1"/>
          </p:nvPr>
        </p:nvSpPr>
        <p:spPr>
          <a:xfrm>
            <a:off x="301625" y="1600200"/>
            <a:ext cx="8540750" cy="44989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folHlink"/>
              </a:buClr>
              <a:buSzPts val="2040"/>
              <a:buFont typeface="Noto Sans Symbols"/>
              <a:buChar char="◼"/>
            </a:pPr>
            <a:r>
              <a:rPr lang="en-US" sz="24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Class: F.1C</a:t>
            </a:r>
            <a:endParaRPr dirty="0"/>
          </a:p>
          <a:p>
            <a:pPr marL="342900" lvl="0" indent="-3429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folHlink"/>
              </a:buClr>
              <a:buSzPts val="2040"/>
              <a:buFont typeface="Noto Sans Symbols"/>
              <a:buChar char="◼"/>
            </a:pPr>
            <a:r>
              <a:rPr lang="en-US" sz="24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Class date: 10/5/2021</a:t>
            </a:r>
            <a:endParaRPr dirty="0"/>
          </a:p>
          <a:p>
            <a:pPr marL="342900" lvl="0" indent="-3429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folHlink"/>
              </a:buClr>
              <a:buSzPts val="2040"/>
              <a:buFont typeface="Noto Sans Symbols"/>
              <a:buChar char="◼"/>
            </a:pPr>
            <a:r>
              <a:rPr lang="en-US" sz="24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Class time: 0930 – 1030 (1 </a:t>
            </a:r>
            <a:r>
              <a:rPr lang="en-US" sz="24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hr</a:t>
            </a:r>
            <a:r>
              <a:rPr lang="en-US" sz="24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)</a:t>
            </a:r>
            <a:endParaRPr dirty="0"/>
          </a:p>
        </p:txBody>
      </p:sp>
    </p:spTree>
  </p:cSld>
  <p:clrMapOvr>
    <a:masterClrMapping/>
  </p:clrMapOvr>
  <p:transition>
    <p:push dir="r"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9" name="Google Shape;449;gd8b6c46093_0_0"/>
          <p:cNvSpPr txBox="1">
            <a:spLocks noGrp="1"/>
          </p:cNvSpPr>
          <p:nvPr>
            <p:ph type="title"/>
          </p:nvPr>
        </p:nvSpPr>
        <p:spPr>
          <a:xfrm>
            <a:off x="457200" y="0"/>
            <a:ext cx="8229600" cy="91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6600"/>
              </a:buClr>
              <a:buSzPts val="3600"/>
              <a:buFont typeface="Arial Narrow"/>
              <a:buNone/>
            </a:pPr>
            <a:r>
              <a:rPr lang="en-US" sz="3600" b="0" i="0" u="none">
                <a:solidFill>
                  <a:srgbClr val="006600"/>
                </a:solidFill>
                <a:latin typeface="Arial Narrow"/>
                <a:ea typeface="Arial Narrow"/>
                <a:cs typeface="Arial Narrow"/>
                <a:sym typeface="Arial Narrow"/>
              </a:rPr>
              <a:t>Teaching Plan &amp; the use of Pattern of Variation</a:t>
            </a:r>
            <a:endParaRPr/>
          </a:p>
        </p:txBody>
      </p:sp>
      <p:sp>
        <p:nvSpPr>
          <p:cNvPr id="450" name="Google Shape;450;gd8b6c46093_0_0"/>
          <p:cNvSpPr txBox="1"/>
          <p:nvPr/>
        </p:nvSpPr>
        <p:spPr>
          <a:xfrm>
            <a:off x="457200" y="914400"/>
            <a:ext cx="8534400" cy="573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</a:pPr>
            <a:r>
              <a:rPr lang="en-US" sz="19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Date: 10/5/2021</a:t>
            </a:r>
            <a:endParaRPr sz="19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</a:pPr>
            <a:r>
              <a:rPr lang="en-US" sz="19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Duration : 60 mins</a:t>
            </a:r>
            <a:endParaRPr sz="19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</a:pPr>
            <a:r>
              <a:rPr lang="en-US" sz="19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Student Level: Form 1 (Medium performance) (25 locals; 7 CBS)</a:t>
            </a:r>
            <a:endParaRPr sz="19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</a:pPr>
            <a:r>
              <a:rPr lang="en-US" sz="19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Topic : Energy Conversion (unit 5.2)</a:t>
            </a:r>
            <a:endParaRPr sz="19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</a:pPr>
            <a:endParaRPr sz="19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</a:pPr>
            <a:r>
              <a:rPr lang="en-US" sz="19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Prior knowledge : Identification of different forms on energy (Unit 5.1)</a:t>
            </a:r>
            <a:endParaRPr sz="19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7916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Arial"/>
              <a:buNone/>
            </a:pPr>
            <a:r>
              <a:rPr lang="en-US" sz="2500" b="1" i="0" u="sng" strike="noStrike" cap="none" dirty="0">
                <a:solidFill>
                  <a:srgbClr val="0000CC"/>
                </a:solidFill>
                <a:latin typeface="Calibri"/>
                <a:ea typeface="Calibri"/>
                <a:cs typeface="Calibri"/>
                <a:sym typeface="Calibri"/>
              </a:rPr>
              <a:t>Object of learning</a:t>
            </a:r>
            <a:r>
              <a:rPr lang="en-US" sz="2500" b="1" i="0" u="none" strike="noStrike" cap="none" dirty="0">
                <a:solidFill>
                  <a:srgbClr val="0000CC"/>
                </a:solidFill>
                <a:latin typeface="Calibri"/>
                <a:ea typeface="Calibri"/>
                <a:cs typeface="Calibri"/>
                <a:sym typeface="Calibri"/>
              </a:rPr>
              <a:t>: </a:t>
            </a:r>
            <a:endParaRPr sz="2500" b="1" i="0" u="none" strike="noStrike" cap="none" dirty="0">
              <a:solidFill>
                <a:srgbClr val="0000CC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7916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Arial"/>
              <a:buNone/>
            </a:pPr>
            <a:r>
              <a:rPr lang="en-US" sz="2500" b="1" i="0" u="none" strike="noStrike" cap="none" dirty="0">
                <a:solidFill>
                  <a:srgbClr val="0000CC"/>
                </a:solidFill>
                <a:latin typeface="Calibri"/>
                <a:ea typeface="Calibri"/>
                <a:cs typeface="Calibri"/>
                <a:sym typeface="Calibri"/>
              </a:rPr>
              <a:t>Energy can be converted from one form to one or many other forms in some systems and daily life examples.</a:t>
            </a:r>
            <a:endParaRPr sz="2500" b="0" i="0" u="none" strike="noStrike" cap="none" dirty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7916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Arial"/>
              <a:buNone/>
            </a:pPr>
            <a:r>
              <a:rPr lang="en-US" sz="2500" b="1" i="0" u="sng" strike="noStrike" cap="none" dirty="0">
                <a:solidFill>
                  <a:srgbClr val="C00000"/>
                </a:solidFill>
                <a:latin typeface="Calibri"/>
                <a:ea typeface="Calibri"/>
                <a:cs typeface="Calibri"/>
                <a:sym typeface="Calibri"/>
              </a:rPr>
              <a:t>Tentative critical features</a:t>
            </a:r>
            <a:r>
              <a:rPr lang="en-US" sz="2500" b="1" i="0" u="none" strike="noStrike" cap="none" dirty="0">
                <a:solidFill>
                  <a:srgbClr val="C00000"/>
                </a:solidFill>
                <a:latin typeface="Calibri"/>
                <a:ea typeface="Calibri"/>
                <a:cs typeface="Calibri"/>
                <a:sym typeface="Calibri"/>
              </a:rPr>
              <a:t>:</a:t>
            </a:r>
            <a:endParaRPr sz="2500" b="1" i="0" u="none" strike="noStrike" cap="none" dirty="0">
              <a:solidFill>
                <a:srgbClr val="C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7916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Arial"/>
              <a:buNone/>
            </a:pPr>
            <a:r>
              <a:rPr lang="en-US" sz="2500" b="1" i="0" u="none" strike="noStrike" cap="none" dirty="0">
                <a:solidFill>
                  <a:srgbClr val="C00000"/>
                </a:solidFill>
                <a:latin typeface="Calibri"/>
                <a:ea typeface="Calibri"/>
                <a:cs typeface="Calibri"/>
                <a:sym typeface="Calibri"/>
              </a:rPr>
              <a:t>CF1: To identify different form(s) of energy. </a:t>
            </a:r>
            <a:endParaRPr sz="2500" b="1" i="0" u="none" strike="noStrike" cap="none" dirty="0">
              <a:solidFill>
                <a:srgbClr val="C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7916"/>
              </a:lnSpc>
              <a:spcBef>
                <a:spcPts val="800"/>
              </a:spcBef>
              <a:spcAft>
                <a:spcPts val="800"/>
              </a:spcAft>
              <a:buClr>
                <a:srgbClr val="000000"/>
              </a:buClr>
              <a:buSzPts val="2500"/>
              <a:buFont typeface="Arial"/>
              <a:buNone/>
            </a:pPr>
            <a:r>
              <a:rPr lang="en-US" sz="2500" b="1" i="0" u="none" strike="noStrike" cap="none" dirty="0">
                <a:solidFill>
                  <a:srgbClr val="C00000"/>
                </a:solidFill>
                <a:latin typeface="Calibri"/>
                <a:ea typeface="Calibri"/>
                <a:cs typeface="Calibri"/>
                <a:sym typeface="Calibri"/>
              </a:rPr>
              <a:t>CF2: To identify the input (initial form) and output(s) (final form(s)) energy during energy conversion of some systems.</a:t>
            </a:r>
            <a:endParaRPr sz="2100" b="1" i="0" u="none" strike="noStrike" cap="none" dirty="0">
              <a:solidFill>
                <a:srgbClr val="C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5" name="Google Shape;455;p69"/>
          <p:cNvSpPr txBox="1">
            <a:spLocks noGrp="1"/>
          </p:cNvSpPr>
          <p:nvPr>
            <p:ph type="title"/>
          </p:nvPr>
        </p:nvSpPr>
        <p:spPr>
          <a:xfrm>
            <a:off x="301625" y="228600"/>
            <a:ext cx="854075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pic>
        <p:nvPicPr>
          <p:cNvPr id="456" name="Google Shape;456;p69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41514" y="228600"/>
            <a:ext cx="6478486" cy="670948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push dir="r"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1" name="Google Shape;461;gd8b6c46093_0_6"/>
          <p:cNvSpPr txBox="1"/>
          <p:nvPr/>
        </p:nvSpPr>
        <p:spPr>
          <a:xfrm>
            <a:off x="0" y="0"/>
            <a:ext cx="9061800" cy="73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lang="en-US" sz="3600" b="0" i="0" u="none" strike="noStrike" cap="none">
                <a:solidFill>
                  <a:srgbClr val="006600"/>
                </a:solidFill>
                <a:latin typeface="Arial Narrow"/>
                <a:ea typeface="Arial Narrow"/>
                <a:cs typeface="Arial Narrow"/>
                <a:sym typeface="Arial Narrow"/>
              </a:rPr>
              <a:t>Teaching Plan &amp; the use of Pattern of Variation</a:t>
            </a:r>
            <a:endParaRPr sz="4400" b="0" i="0" u="none" strike="noStrike" cap="non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aphicFrame>
        <p:nvGraphicFramePr>
          <p:cNvPr id="462" name="Google Shape;462;gd8b6c46093_0_6"/>
          <p:cNvGraphicFramePr/>
          <p:nvPr/>
        </p:nvGraphicFramePr>
        <p:xfrm>
          <a:off x="476250" y="792613"/>
          <a:ext cx="8359525" cy="6065860"/>
        </p:xfrm>
        <a:graphic>
          <a:graphicData uri="http://schemas.openxmlformats.org/drawingml/2006/table">
            <a:tbl>
              <a:tblPr>
                <a:noFill/>
                <a:tableStyleId>{C9FA77C9-476B-4AFE-A14C-C94C052CF549}</a:tableStyleId>
              </a:tblPr>
              <a:tblGrid>
                <a:gridCol w="9356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4842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9396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4320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en-US" sz="1600" b="1" u="none" strike="noStrike" cap="none"/>
                        <a:t>Time </a:t>
                      </a:r>
                      <a:endParaRPr sz="1600" b="1" u="none" strike="noStrike" cap="none"/>
                    </a:p>
                  </a:txBody>
                  <a:tcPr marL="91425" marR="91425" marT="91425" marB="91425">
                    <a:lnL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en-US" sz="1600" b="1" u="none" strike="noStrike" cap="none"/>
                        <a:t>Teaching activities</a:t>
                      </a:r>
                      <a:endParaRPr sz="1600" b="1" u="none" strike="noStrike" cap="none"/>
                    </a:p>
                  </a:txBody>
                  <a:tcPr marL="91425" marR="91425" marT="91425" marB="91425">
                    <a:lnL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en-US" sz="1600" b="1" u="none" strike="noStrike" cap="none"/>
                        <a:t>Remark</a:t>
                      </a:r>
                      <a:endParaRPr sz="1600" b="1" u="none" strike="noStrike" cap="none"/>
                    </a:p>
                  </a:txBody>
                  <a:tcPr marL="91425" marR="91425" marT="91425" marB="91425">
                    <a:lnL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4320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en-US" sz="1600" b="1" u="none" strike="noStrike" cap="none"/>
                        <a:t>0 - 2</a:t>
                      </a:r>
                      <a:endParaRPr sz="1600" b="1" u="none" strike="noStrike" cap="none"/>
                    </a:p>
                  </a:txBody>
                  <a:tcPr marL="91425" marR="91425" marT="91425" marB="91425">
                    <a:lnL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700"/>
                        <a:buFont typeface="Arial"/>
                        <a:buNone/>
                      </a:pPr>
                      <a:r>
                        <a:rPr lang="en-US" sz="1700" b="1" u="none" strike="noStrike" cap="none"/>
                        <a:t>Class Settlement </a:t>
                      </a:r>
                      <a:endParaRPr sz="1700" b="1" u="none" strike="noStrike" cap="none"/>
                    </a:p>
                  </a:txBody>
                  <a:tcPr marL="91425" marR="91425" marT="91425" marB="91425">
                    <a:lnL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endParaRPr sz="1600" b="1" u="none" strike="noStrike" cap="none"/>
                    </a:p>
                  </a:txBody>
                  <a:tcPr marL="91425" marR="91425" marT="91425" marB="91425">
                    <a:lnL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8185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en-US" sz="1600" b="1" u="none" strike="noStrike" cap="none">
                          <a:solidFill>
                            <a:srgbClr val="FF3300"/>
                          </a:solidFill>
                        </a:rPr>
                        <a:t>5 - 10</a:t>
                      </a:r>
                      <a:endParaRPr sz="1600" b="1" u="none" strike="noStrike" cap="none">
                        <a:solidFill>
                          <a:srgbClr val="FF3300"/>
                        </a:solidFill>
                      </a:endParaRPr>
                    </a:p>
                  </a:txBody>
                  <a:tcPr marL="91425" marR="91425" marT="91425" marB="91425">
                    <a:lnL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700"/>
                        <a:buFont typeface="Arial"/>
                        <a:buNone/>
                      </a:pPr>
                      <a:r>
                        <a:rPr lang="en-US" sz="1700" b="1" u="none" strike="noStrike" cap="none">
                          <a:solidFill>
                            <a:srgbClr val="FF3300"/>
                          </a:solidFill>
                        </a:rPr>
                        <a:t>Prior Knowledge revision: Read aloud  + extended example </a:t>
                      </a:r>
                      <a:endParaRPr sz="1700" b="1" u="none" strike="noStrike" cap="none">
                        <a:solidFill>
                          <a:srgbClr val="FF3300"/>
                        </a:solidFill>
                      </a:endParaRPr>
                    </a:p>
                  </a:txBody>
                  <a:tcPr marL="91425" marR="91425" marT="91425" marB="91425">
                    <a:lnL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en-US" sz="1600" b="1" u="none" strike="noStrike" cap="none">
                          <a:solidFill>
                            <a:srgbClr val="FF3300"/>
                          </a:solidFill>
                        </a:rPr>
                        <a:t>Oral questioning</a:t>
                      </a:r>
                      <a:endParaRPr sz="1600" b="1" u="none" strike="noStrike" cap="none">
                        <a:solidFill>
                          <a:srgbClr val="FF3300"/>
                        </a:solidFill>
                      </a:endParaRPr>
                    </a:p>
                  </a:txBody>
                  <a:tcPr marL="91425" marR="91425" marT="91425" marB="91425">
                    <a:lnL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8185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en-US" sz="1600" b="1" u="none" strike="noStrike" cap="none">
                          <a:solidFill>
                            <a:srgbClr val="7F7F7F"/>
                          </a:solidFill>
                        </a:rPr>
                        <a:t>10 - 15  </a:t>
                      </a:r>
                      <a:endParaRPr sz="1600" b="1" u="none" strike="noStrike" cap="none">
                        <a:solidFill>
                          <a:srgbClr val="7F7F7F"/>
                        </a:solidFill>
                      </a:endParaRPr>
                    </a:p>
                  </a:txBody>
                  <a:tcPr marL="91425" marR="91425" marT="91425" marB="91425">
                    <a:lnL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700"/>
                        <a:buFont typeface="Arial"/>
                        <a:buNone/>
                      </a:pPr>
                      <a:r>
                        <a:rPr lang="en-US" sz="1700" b="1" u="none" strike="noStrike" cap="none">
                          <a:solidFill>
                            <a:srgbClr val="7F7F7F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More elaborations on Chemical energy. </a:t>
                      </a:r>
                      <a:endParaRPr sz="1700" b="1" u="none" strike="noStrike" cap="none">
                        <a:solidFill>
                          <a:srgbClr val="7F7F7F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0" marR="0" lvl="0" indent="0" algn="l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700"/>
                        <a:buFont typeface="Arial"/>
                        <a:buNone/>
                      </a:pPr>
                      <a:r>
                        <a:rPr lang="en-US" sz="1700" b="1" u="none" strike="noStrike" cap="none">
                          <a:solidFill>
                            <a:srgbClr val="7F7F7F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(CF 1 enhancement)</a:t>
                      </a:r>
                      <a:endParaRPr sz="1700" b="1" u="none" strike="noStrike" cap="none">
                        <a:solidFill>
                          <a:srgbClr val="7F7F7F"/>
                        </a:solidFill>
                      </a:endParaRPr>
                    </a:p>
                  </a:txBody>
                  <a:tcPr marL="91425" marR="91425" marT="91425" marB="91425">
                    <a:lnL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en-US" sz="1600" b="1" u="none" strike="noStrike" cap="none">
                          <a:solidFill>
                            <a:srgbClr val="7F7F7F"/>
                          </a:solidFill>
                        </a:rPr>
                        <a:t>Teacher teaching</a:t>
                      </a:r>
                      <a:endParaRPr sz="1600" b="1" u="none" strike="noStrike" cap="none">
                        <a:solidFill>
                          <a:srgbClr val="7F7F7F"/>
                        </a:solidFill>
                      </a:endParaRPr>
                    </a:p>
                  </a:txBody>
                  <a:tcPr marL="91425" marR="91425" marT="91425" marB="91425">
                    <a:lnL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92050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en-US" sz="1600" b="1" u="none" strike="noStrike" cap="none">
                          <a:solidFill>
                            <a:srgbClr val="7F7F7F"/>
                          </a:solidFill>
                        </a:rPr>
                        <a:t>15 - 20</a:t>
                      </a:r>
                      <a:endParaRPr sz="1600" b="1" u="none" strike="noStrike" cap="none">
                        <a:solidFill>
                          <a:srgbClr val="7F7F7F"/>
                        </a:solidFill>
                      </a:endParaRPr>
                    </a:p>
                  </a:txBody>
                  <a:tcPr marL="91425" marR="91425" marT="91425" marB="91425">
                    <a:lnL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700"/>
                        <a:buFont typeface="Arial"/>
                        <a:buNone/>
                      </a:pPr>
                      <a:r>
                        <a:rPr lang="en-US" sz="1700" b="1" u="none" strike="noStrike" cap="none">
                          <a:solidFill>
                            <a:srgbClr val="7F7F7F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Variation (Contrast) (CF1 and CF2) </a:t>
                      </a:r>
                      <a:endParaRPr sz="1700" b="1" u="none" strike="noStrike" cap="none">
                        <a:solidFill>
                          <a:srgbClr val="7F7F7F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0" marR="0" lvl="0" indent="0" algn="l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700"/>
                        <a:buFont typeface="Arial"/>
                        <a:buNone/>
                      </a:pPr>
                      <a:r>
                        <a:rPr lang="en-US" sz="1700" b="1" u="none" strike="noStrike" cap="none">
                          <a:solidFill>
                            <a:srgbClr val="7F7F7F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3 examples: By comparing the system with ot without energy input.</a:t>
                      </a:r>
                      <a:endParaRPr sz="1700" b="1" u="none" strike="noStrike" cap="none">
                        <a:solidFill>
                          <a:srgbClr val="7F7F7F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25" marR="91425" marT="91425" marB="91425">
                    <a:lnL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en-US" sz="1600" b="1" u="none" strike="noStrike" cap="none">
                          <a:solidFill>
                            <a:srgbClr val="7F7F7F"/>
                          </a:solidFill>
                        </a:rPr>
                        <a:t>Oral questioning</a:t>
                      </a:r>
                      <a:endParaRPr sz="1600" b="1" u="none" strike="noStrike" cap="none">
                        <a:solidFill>
                          <a:srgbClr val="7F7F7F"/>
                        </a:solidFill>
                      </a:endParaRPr>
                    </a:p>
                  </a:txBody>
                  <a:tcPr marL="91425" marR="91425" marT="91425" marB="91425">
                    <a:lnL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4320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en-US" sz="1600" b="1" u="none" strike="noStrike" cap="none">
                          <a:solidFill>
                            <a:srgbClr val="7F7F7F"/>
                          </a:solidFill>
                        </a:rPr>
                        <a:t>20 - 25</a:t>
                      </a:r>
                      <a:endParaRPr sz="1600" b="1" u="none" strike="noStrike" cap="none">
                        <a:solidFill>
                          <a:srgbClr val="7F7F7F"/>
                        </a:solidFill>
                      </a:endParaRPr>
                    </a:p>
                  </a:txBody>
                  <a:tcPr marL="91425" marR="91425" marT="91425" marB="91425">
                    <a:lnL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700"/>
                        <a:buFont typeface="Arial"/>
                        <a:buNone/>
                      </a:pPr>
                      <a:r>
                        <a:rPr lang="en-US" sz="1700" b="1" u="none" strike="noStrike" cap="none">
                          <a:solidFill>
                            <a:srgbClr val="7F7F7F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Variation: Generalization (by students) (CF2)</a:t>
                      </a:r>
                      <a:endParaRPr sz="1700" b="1" u="none" strike="noStrike" cap="none">
                        <a:solidFill>
                          <a:srgbClr val="7F7F7F"/>
                        </a:solidFill>
                      </a:endParaRPr>
                    </a:p>
                  </a:txBody>
                  <a:tcPr marL="91425" marR="91425" marT="91425" marB="91425">
                    <a:lnL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en-US" sz="1600" b="1" u="none" strike="noStrike" cap="none">
                          <a:solidFill>
                            <a:srgbClr val="7F7F7F"/>
                          </a:solidFill>
                        </a:rPr>
                        <a:t>Oral questioning</a:t>
                      </a:r>
                      <a:endParaRPr sz="1600" b="1" u="none" strike="noStrike" cap="none">
                        <a:solidFill>
                          <a:srgbClr val="7F7F7F"/>
                        </a:solidFill>
                      </a:endParaRPr>
                    </a:p>
                  </a:txBody>
                  <a:tcPr marL="91425" marR="91425" marT="91425" marB="91425">
                    <a:lnL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92050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700"/>
                        <a:buFont typeface="Arial"/>
                        <a:buNone/>
                      </a:pPr>
                      <a:r>
                        <a:rPr lang="en-US" sz="1700" b="1" i="0" u="none" strike="noStrike" cap="none">
                          <a:solidFill>
                            <a:srgbClr val="7F7F7F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25 - 45</a:t>
                      </a:r>
                      <a:endParaRPr sz="1700" b="1" i="0" u="none" strike="noStrike" cap="none">
                        <a:solidFill>
                          <a:srgbClr val="7F7F7F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25" marR="91425" marT="91425" marB="91425">
                    <a:lnL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700"/>
                        <a:buFont typeface="Arial"/>
                        <a:buNone/>
                      </a:pPr>
                      <a:r>
                        <a:rPr lang="en-US" sz="1700" b="1" i="0" u="none" strike="noStrike" cap="none">
                          <a:solidFill>
                            <a:srgbClr val="7F7F7F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Variation (Fusion)</a:t>
                      </a:r>
                      <a:endParaRPr sz="1400" u="none" strike="noStrike" cap="none"/>
                    </a:p>
                    <a:p>
                      <a:pPr marL="0" marR="0" lvl="0" indent="0" algn="l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700"/>
                        <a:buFont typeface="Arial"/>
                        <a:buNone/>
                      </a:pPr>
                      <a:r>
                        <a:rPr lang="en-US" sz="1700" b="1" i="0" u="none" strike="noStrike" cap="none">
                          <a:solidFill>
                            <a:srgbClr val="7F7F7F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Student experiments section(by running  8 different stations)</a:t>
                      </a:r>
                      <a:endParaRPr sz="1700" b="1" i="0" u="none" strike="noStrike" cap="none">
                        <a:solidFill>
                          <a:srgbClr val="7F7F7F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0" marR="0" lvl="0" indent="0" algn="l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700"/>
                        <a:buFont typeface="Arial"/>
                        <a:buNone/>
                      </a:pPr>
                      <a:r>
                        <a:rPr lang="en-US" sz="1700" b="1" i="0" u="none" strike="noStrike" cap="none">
                          <a:solidFill>
                            <a:srgbClr val="7F7F7F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Applications on CF 1 and CF2.</a:t>
                      </a:r>
                      <a:endParaRPr sz="1700" b="1" i="0" u="none" strike="noStrike" cap="none">
                        <a:solidFill>
                          <a:srgbClr val="7F7F7F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25" marR="91425" marT="91425" marB="91425">
                    <a:lnL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342900" marR="0" lvl="0" indent="-330200" algn="l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7F7F7F"/>
                        </a:buClr>
                        <a:buSzPts val="1600"/>
                        <a:buFont typeface="Arial"/>
                        <a:buAutoNum type="arabicPeriod"/>
                      </a:pPr>
                      <a:r>
                        <a:rPr lang="en-US" sz="1600" b="1" u="none" strike="noStrike" cap="none">
                          <a:solidFill>
                            <a:srgbClr val="7F7F7F"/>
                          </a:solidFill>
                        </a:rPr>
                        <a:t>Station (1.5 min x 8)</a:t>
                      </a:r>
                      <a:endParaRPr sz="1600" b="1" u="none" strike="noStrike" cap="none">
                        <a:solidFill>
                          <a:srgbClr val="7F7F7F"/>
                        </a:solidFill>
                      </a:endParaRPr>
                    </a:p>
                    <a:p>
                      <a:pPr marL="342900" marR="0" lvl="0" indent="-330200" algn="l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7F7F7F"/>
                        </a:buClr>
                        <a:buSzPts val="1600"/>
                        <a:buFont typeface="Arial"/>
                        <a:buAutoNum type="arabicPeriod"/>
                      </a:pPr>
                      <a:r>
                        <a:rPr lang="en-US" sz="1600" b="1" u="none" strike="noStrike" cap="none">
                          <a:solidFill>
                            <a:srgbClr val="7F7F7F"/>
                          </a:solidFill>
                        </a:rPr>
                        <a:t>2 mins group discussions</a:t>
                      </a:r>
                      <a:endParaRPr sz="1600" b="1" u="none" strike="noStrike" cap="none">
                        <a:solidFill>
                          <a:srgbClr val="7F7F7F"/>
                        </a:solidFill>
                      </a:endParaRPr>
                    </a:p>
                  </a:txBody>
                  <a:tcPr marL="91425" marR="91425" marT="91425" marB="91425">
                    <a:lnL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92050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en-US" sz="1600" b="1" u="none" strike="noStrike" cap="none">
                          <a:solidFill>
                            <a:srgbClr val="7F7F7F"/>
                          </a:solidFill>
                        </a:rPr>
                        <a:t>45 - 58</a:t>
                      </a:r>
                      <a:endParaRPr sz="1600" b="1" u="none" strike="noStrike" cap="none">
                        <a:solidFill>
                          <a:srgbClr val="7F7F7F"/>
                        </a:solidFill>
                      </a:endParaRPr>
                    </a:p>
                  </a:txBody>
                  <a:tcPr marL="91425" marR="91425" marT="91425" marB="91425">
                    <a:lnL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700"/>
                        <a:buFont typeface="Arial"/>
                        <a:buNone/>
                      </a:pPr>
                      <a:r>
                        <a:rPr lang="en-US" sz="1700" b="1" u="none" strike="noStrike" cap="none">
                          <a:solidFill>
                            <a:srgbClr val="7F7F7F"/>
                          </a:solidFill>
                        </a:rPr>
                        <a:t>Answer discussions</a:t>
                      </a:r>
                      <a:endParaRPr sz="1700" b="1" u="none" strike="noStrike" cap="none">
                        <a:solidFill>
                          <a:srgbClr val="7F7F7F"/>
                        </a:solidFill>
                      </a:endParaRPr>
                    </a:p>
                    <a:p>
                      <a:pPr marL="0" marR="0" lvl="0" indent="0" algn="l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700"/>
                        <a:buFont typeface="Arial"/>
                        <a:buNone/>
                      </a:pPr>
                      <a:r>
                        <a:rPr lang="en-US" sz="1700" b="1" u="none" strike="noStrike" cap="none">
                          <a:solidFill>
                            <a:srgbClr val="7F7F7F"/>
                          </a:solidFill>
                        </a:rPr>
                        <a:t>Extended explanation on potential energy which stores in a rubber band, wind-up spring core. (CF1)</a:t>
                      </a:r>
                      <a:endParaRPr sz="1700" b="1" u="none" strike="noStrike" cap="none">
                        <a:solidFill>
                          <a:srgbClr val="7F7F7F"/>
                        </a:solidFill>
                      </a:endParaRPr>
                    </a:p>
                  </a:txBody>
                  <a:tcPr marL="91425" marR="91425" marT="91425" marB="91425">
                    <a:lnL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en-US" sz="1600" b="1" u="none" strike="noStrike" cap="none">
                          <a:solidFill>
                            <a:srgbClr val="7F7F7F"/>
                          </a:solidFill>
                        </a:rPr>
                        <a:t>Oral answer by Ss</a:t>
                      </a:r>
                      <a:endParaRPr sz="1600" b="1" u="none" strike="noStrike" cap="none">
                        <a:solidFill>
                          <a:srgbClr val="7F7F7F"/>
                        </a:solidFill>
                      </a:endParaRPr>
                    </a:p>
                  </a:txBody>
                  <a:tcPr marL="91425" marR="91425" marT="91425" marB="91425">
                    <a:lnL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7287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en-US" sz="1600" b="1" u="none" strike="noStrike" cap="none">
                          <a:solidFill>
                            <a:srgbClr val="7F7F7F"/>
                          </a:solidFill>
                        </a:rPr>
                        <a:t>58 - 60</a:t>
                      </a:r>
                      <a:endParaRPr sz="1600" b="1" u="none" strike="noStrike" cap="none">
                        <a:solidFill>
                          <a:srgbClr val="7F7F7F"/>
                        </a:solidFill>
                      </a:endParaRPr>
                    </a:p>
                  </a:txBody>
                  <a:tcPr marL="91425" marR="91425" marT="91425" marB="91425">
                    <a:lnL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700"/>
                        <a:buFont typeface="Arial"/>
                        <a:buNone/>
                      </a:pPr>
                      <a:r>
                        <a:rPr lang="en-US" sz="1700" b="1" u="none" strike="noStrike" cap="none">
                          <a:solidFill>
                            <a:srgbClr val="7F7F7F"/>
                          </a:solidFill>
                        </a:rPr>
                        <a:t>Summary</a:t>
                      </a:r>
                      <a:endParaRPr sz="1700" b="1" u="none" strike="noStrike" cap="none">
                        <a:solidFill>
                          <a:srgbClr val="7F7F7F"/>
                        </a:solidFill>
                      </a:endParaRPr>
                    </a:p>
                  </a:txBody>
                  <a:tcPr marL="91425" marR="91425" marT="91425" marB="91425">
                    <a:lnL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en-US" sz="1600" b="1" u="none" strike="noStrike" cap="none">
                          <a:solidFill>
                            <a:srgbClr val="7F7F7F"/>
                          </a:solidFill>
                        </a:rPr>
                        <a:t>Teacher teaching</a:t>
                      </a:r>
                      <a:endParaRPr sz="1600" b="1" u="none" strike="noStrike" cap="none">
                        <a:solidFill>
                          <a:srgbClr val="7F7F7F"/>
                        </a:solidFill>
                      </a:endParaRPr>
                    </a:p>
                  </a:txBody>
                  <a:tcPr marL="91425" marR="91425" marT="91425" marB="91425">
                    <a:lnL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4" name="Google Shape;474;gd8b6c46093_0_319"/>
          <p:cNvSpPr txBox="1">
            <a:spLocks noGrp="1"/>
          </p:cNvSpPr>
          <p:nvPr>
            <p:ph type="title"/>
          </p:nvPr>
        </p:nvSpPr>
        <p:spPr>
          <a:xfrm>
            <a:off x="301625" y="228600"/>
            <a:ext cx="85407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 sz="3300">
                <a:solidFill>
                  <a:srgbClr val="6600FF"/>
                </a:solidFill>
              </a:rPr>
              <a:t>Prior Knowledge revision: Read aloud  + extended example</a:t>
            </a:r>
            <a:r>
              <a:rPr lang="en-US" sz="2400">
                <a:solidFill>
                  <a:srgbClr val="000000"/>
                </a:solidFill>
              </a:rPr>
              <a:t> </a:t>
            </a:r>
            <a:endParaRPr sz="5200"/>
          </a:p>
        </p:txBody>
      </p:sp>
      <p:pic>
        <p:nvPicPr>
          <p:cNvPr id="475" name="Google Shape;475;gd8b6c46093_0_319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01625" y="1466850"/>
            <a:ext cx="8362700" cy="49667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0" name="Google Shape;480;gd8b6c46093_0_315"/>
          <p:cNvSpPr txBox="1">
            <a:spLocks noGrp="1"/>
          </p:cNvSpPr>
          <p:nvPr>
            <p:ph type="title"/>
          </p:nvPr>
        </p:nvSpPr>
        <p:spPr>
          <a:xfrm>
            <a:off x="301625" y="228600"/>
            <a:ext cx="85407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 sz="3300">
                <a:solidFill>
                  <a:srgbClr val="6600FF"/>
                </a:solidFill>
              </a:rPr>
              <a:t>Prior Knowledge revision: Read aloud  + extended example</a:t>
            </a:r>
            <a:r>
              <a:rPr lang="en-US" sz="2400">
                <a:solidFill>
                  <a:srgbClr val="000000"/>
                </a:solidFill>
              </a:rPr>
              <a:t> </a:t>
            </a:r>
            <a:endParaRPr sz="5200"/>
          </a:p>
        </p:txBody>
      </p:sp>
      <p:pic>
        <p:nvPicPr>
          <p:cNvPr id="481" name="Google Shape;481;gd8b6c46093_0_31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01625" y="1371600"/>
            <a:ext cx="8692152" cy="51816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6" name="Google Shape;486;gd9d61ddd95_0_15"/>
          <p:cNvSpPr txBox="1"/>
          <p:nvPr/>
        </p:nvSpPr>
        <p:spPr>
          <a:xfrm>
            <a:off x="0" y="0"/>
            <a:ext cx="9061800" cy="73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lang="en-US" sz="3600" b="0" i="0" u="none" strike="noStrike" cap="none">
                <a:solidFill>
                  <a:srgbClr val="006600"/>
                </a:solidFill>
                <a:latin typeface="Arial Narrow"/>
                <a:ea typeface="Arial Narrow"/>
                <a:cs typeface="Arial Narrow"/>
                <a:sym typeface="Arial Narrow"/>
              </a:rPr>
              <a:t>Teaching Plan &amp; the use of Pattern of Variation</a:t>
            </a:r>
            <a:endParaRPr sz="4400" b="0" i="0" u="none" strike="noStrike" cap="non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aphicFrame>
        <p:nvGraphicFramePr>
          <p:cNvPr id="487" name="Google Shape;487;gd9d61ddd95_0_15"/>
          <p:cNvGraphicFramePr/>
          <p:nvPr/>
        </p:nvGraphicFramePr>
        <p:xfrm>
          <a:off x="476250" y="792613"/>
          <a:ext cx="8359525" cy="6065860"/>
        </p:xfrm>
        <a:graphic>
          <a:graphicData uri="http://schemas.openxmlformats.org/drawingml/2006/table">
            <a:tbl>
              <a:tblPr>
                <a:noFill/>
                <a:tableStyleId>{C9FA77C9-476B-4AFE-A14C-C94C052CF549}</a:tableStyleId>
              </a:tblPr>
              <a:tblGrid>
                <a:gridCol w="9356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4842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9396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4320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en-US" sz="1600" b="1" u="none" strike="noStrike" cap="none"/>
                        <a:t>Time </a:t>
                      </a:r>
                      <a:endParaRPr sz="1600" b="1" u="none" strike="noStrike" cap="none"/>
                    </a:p>
                  </a:txBody>
                  <a:tcPr marL="91425" marR="91425" marT="91425" marB="91425">
                    <a:lnL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en-US" sz="1600" b="1" u="none" strike="noStrike" cap="none"/>
                        <a:t>Teaching activities</a:t>
                      </a:r>
                      <a:endParaRPr sz="1600" b="1" u="none" strike="noStrike" cap="none"/>
                    </a:p>
                  </a:txBody>
                  <a:tcPr marL="91425" marR="91425" marT="91425" marB="91425">
                    <a:lnL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en-US" sz="1600" b="1" u="none" strike="noStrike" cap="none"/>
                        <a:t>Remark</a:t>
                      </a:r>
                      <a:endParaRPr sz="1600" b="1" u="none" strike="noStrike" cap="none"/>
                    </a:p>
                  </a:txBody>
                  <a:tcPr marL="91425" marR="91425" marT="91425" marB="91425">
                    <a:lnL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4320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en-US" sz="1600" b="1" u="none" strike="noStrike" cap="none"/>
                        <a:t>0 - 2</a:t>
                      </a:r>
                      <a:endParaRPr sz="1600" b="1" u="none" strike="noStrike" cap="none"/>
                    </a:p>
                  </a:txBody>
                  <a:tcPr marL="91425" marR="91425" marT="91425" marB="91425">
                    <a:lnL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700"/>
                        <a:buFont typeface="Arial"/>
                        <a:buNone/>
                      </a:pPr>
                      <a:r>
                        <a:rPr lang="en-US" sz="1700" b="1" u="none" strike="noStrike" cap="none"/>
                        <a:t>Class Settlement </a:t>
                      </a:r>
                      <a:endParaRPr sz="1700" b="1" u="none" strike="noStrike" cap="none"/>
                    </a:p>
                  </a:txBody>
                  <a:tcPr marL="91425" marR="91425" marT="91425" marB="91425">
                    <a:lnL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endParaRPr sz="1600" b="1" u="none" strike="noStrike" cap="none"/>
                    </a:p>
                  </a:txBody>
                  <a:tcPr marL="91425" marR="91425" marT="91425" marB="91425">
                    <a:lnL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8185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en-US" sz="1600" b="1" u="none" strike="noStrike" cap="none"/>
                        <a:t>5 - 10</a:t>
                      </a:r>
                      <a:endParaRPr sz="1600" b="1" u="none" strike="noStrike" cap="none"/>
                    </a:p>
                  </a:txBody>
                  <a:tcPr marL="91425" marR="91425" marT="91425" marB="91425">
                    <a:lnL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700"/>
                        <a:buFont typeface="Arial"/>
                        <a:buNone/>
                      </a:pPr>
                      <a:r>
                        <a:rPr lang="en-US" sz="1700" b="1" u="none" strike="noStrike" cap="none"/>
                        <a:t>Prior Knowledge revision: Read aloud  + extended example </a:t>
                      </a:r>
                      <a:endParaRPr sz="1700" b="1" u="none" strike="noStrike" cap="none"/>
                    </a:p>
                  </a:txBody>
                  <a:tcPr marL="91425" marR="91425" marT="91425" marB="91425">
                    <a:lnL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en-US" sz="1600" b="1" u="none" strike="noStrike" cap="none"/>
                        <a:t>Oral questioning</a:t>
                      </a:r>
                      <a:endParaRPr sz="1600" b="1" u="none" strike="noStrike" cap="none"/>
                    </a:p>
                  </a:txBody>
                  <a:tcPr marL="91425" marR="91425" marT="91425" marB="91425">
                    <a:lnL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8185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en-US" sz="1600" b="1" u="none" strike="noStrike" cap="none">
                          <a:solidFill>
                            <a:srgbClr val="FF0000"/>
                          </a:solidFill>
                        </a:rPr>
                        <a:t>10 - 15  </a:t>
                      </a:r>
                      <a:endParaRPr sz="1600" b="1" u="none" strike="noStrike" cap="none">
                        <a:solidFill>
                          <a:srgbClr val="FF0000"/>
                        </a:solidFill>
                      </a:endParaRPr>
                    </a:p>
                  </a:txBody>
                  <a:tcPr marL="91425" marR="91425" marT="91425" marB="91425">
                    <a:lnL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700"/>
                        <a:buFont typeface="Arial"/>
                        <a:buNone/>
                      </a:pPr>
                      <a:r>
                        <a:rPr lang="en-US" sz="1700" b="1" u="none" strike="noStrike" cap="none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More elaborations on Chemical energy. </a:t>
                      </a:r>
                      <a:endParaRPr sz="1700" b="1" u="none" strike="noStrike" cap="none">
                        <a:solidFill>
                          <a:srgbClr val="FF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0" marR="0" lvl="0" indent="0" algn="l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700"/>
                        <a:buFont typeface="Arial"/>
                        <a:buNone/>
                      </a:pPr>
                      <a:r>
                        <a:rPr lang="en-US" sz="1700" b="1" u="none" strike="noStrike" cap="none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(CF 1 enhancement)</a:t>
                      </a:r>
                      <a:endParaRPr sz="1700" b="1" u="none" strike="noStrike" cap="none">
                        <a:solidFill>
                          <a:srgbClr val="FF0000"/>
                        </a:solidFill>
                      </a:endParaRPr>
                    </a:p>
                  </a:txBody>
                  <a:tcPr marL="91425" marR="91425" marT="91425" marB="91425">
                    <a:lnL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en-US" sz="1600" b="1" u="none" strike="noStrike" cap="none">
                          <a:solidFill>
                            <a:srgbClr val="FF0000"/>
                          </a:solidFill>
                        </a:rPr>
                        <a:t>Teacher teaching</a:t>
                      </a:r>
                      <a:endParaRPr sz="1600" b="1" u="none" strike="noStrike" cap="none">
                        <a:solidFill>
                          <a:srgbClr val="FF0000"/>
                        </a:solidFill>
                      </a:endParaRPr>
                    </a:p>
                  </a:txBody>
                  <a:tcPr marL="91425" marR="91425" marT="91425" marB="91425">
                    <a:lnL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92050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en-US" sz="1600" b="1" u="none" strike="noStrike" cap="none">
                          <a:solidFill>
                            <a:srgbClr val="7F7F7F"/>
                          </a:solidFill>
                        </a:rPr>
                        <a:t>15 - 20</a:t>
                      </a:r>
                      <a:endParaRPr sz="1600" b="1" u="none" strike="noStrike" cap="none">
                        <a:solidFill>
                          <a:srgbClr val="7F7F7F"/>
                        </a:solidFill>
                      </a:endParaRPr>
                    </a:p>
                  </a:txBody>
                  <a:tcPr marL="91425" marR="91425" marT="91425" marB="91425">
                    <a:lnL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700"/>
                        <a:buFont typeface="Arial"/>
                        <a:buNone/>
                      </a:pPr>
                      <a:r>
                        <a:rPr lang="en-US" sz="1700" b="1" u="none" strike="noStrike" cap="none">
                          <a:solidFill>
                            <a:srgbClr val="7F7F7F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Variation (Contrast) (CF1 and CF2) </a:t>
                      </a:r>
                      <a:endParaRPr sz="1700" b="1" u="none" strike="noStrike" cap="none">
                        <a:solidFill>
                          <a:srgbClr val="7F7F7F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0" marR="0" lvl="0" indent="0" algn="l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700"/>
                        <a:buFont typeface="Arial"/>
                        <a:buNone/>
                      </a:pPr>
                      <a:r>
                        <a:rPr lang="en-US" sz="1700" b="1" u="none" strike="noStrike" cap="none">
                          <a:solidFill>
                            <a:srgbClr val="7F7F7F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3 examples: By comparing the system with ot without energy input.</a:t>
                      </a:r>
                      <a:endParaRPr sz="1700" b="1" u="none" strike="noStrike" cap="none">
                        <a:solidFill>
                          <a:srgbClr val="7F7F7F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25" marR="91425" marT="91425" marB="91425">
                    <a:lnL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en-US" sz="1600" b="1" u="none" strike="noStrike" cap="none">
                          <a:solidFill>
                            <a:srgbClr val="7F7F7F"/>
                          </a:solidFill>
                        </a:rPr>
                        <a:t>Oral questioning</a:t>
                      </a:r>
                      <a:endParaRPr sz="1600" b="1" u="none" strike="noStrike" cap="none">
                        <a:solidFill>
                          <a:srgbClr val="7F7F7F"/>
                        </a:solidFill>
                      </a:endParaRPr>
                    </a:p>
                  </a:txBody>
                  <a:tcPr marL="91425" marR="91425" marT="91425" marB="91425">
                    <a:lnL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4320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en-US" sz="1600" b="1" u="none" strike="noStrike" cap="none">
                          <a:solidFill>
                            <a:srgbClr val="7F7F7F"/>
                          </a:solidFill>
                        </a:rPr>
                        <a:t>20 - 25</a:t>
                      </a:r>
                      <a:endParaRPr sz="1600" b="1" u="none" strike="noStrike" cap="none">
                        <a:solidFill>
                          <a:srgbClr val="7F7F7F"/>
                        </a:solidFill>
                      </a:endParaRPr>
                    </a:p>
                  </a:txBody>
                  <a:tcPr marL="91425" marR="91425" marT="91425" marB="91425">
                    <a:lnL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700"/>
                        <a:buFont typeface="Arial"/>
                        <a:buNone/>
                      </a:pPr>
                      <a:r>
                        <a:rPr lang="en-US" sz="1700" b="1" u="none" strike="noStrike" cap="none">
                          <a:solidFill>
                            <a:srgbClr val="7F7F7F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Variation: Generalization (by students) (CF2)</a:t>
                      </a:r>
                      <a:endParaRPr sz="1700" b="1" u="none" strike="noStrike" cap="none">
                        <a:solidFill>
                          <a:srgbClr val="7F7F7F"/>
                        </a:solidFill>
                      </a:endParaRPr>
                    </a:p>
                  </a:txBody>
                  <a:tcPr marL="91425" marR="91425" marT="91425" marB="91425">
                    <a:lnL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en-US" sz="1600" b="1" u="none" strike="noStrike" cap="none">
                          <a:solidFill>
                            <a:srgbClr val="7F7F7F"/>
                          </a:solidFill>
                        </a:rPr>
                        <a:t>Oral questioning</a:t>
                      </a:r>
                      <a:endParaRPr sz="1600" b="1" u="none" strike="noStrike" cap="none">
                        <a:solidFill>
                          <a:srgbClr val="7F7F7F"/>
                        </a:solidFill>
                      </a:endParaRPr>
                    </a:p>
                  </a:txBody>
                  <a:tcPr marL="91425" marR="91425" marT="91425" marB="91425">
                    <a:lnL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92050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en-US" sz="1600" b="1" u="none" strike="noStrike" cap="none">
                          <a:solidFill>
                            <a:srgbClr val="7F7F7F"/>
                          </a:solidFill>
                        </a:rPr>
                        <a:t>25 - 45</a:t>
                      </a:r>
                      <a:endParaRPr sz="1600" b="1" u="none" strike="noStrike" cap="none">
                        <a:solidFill>
                          <a:srgbClr val="7F7F7F"/>
                        </a:solidFill>
                      </a:endParaRPr>
                    </a:p>
                  </a:txBody>
                  <a:tcPr marL="91425" marR="91425" marT="91425" marB="91425">
                    <a:lnL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700"/>
                        <a:buFont typeface="Arial"/>
                        <a:buNone/>
                      </a:pPr>
                      <a:r>
                        <a:rPr lang="en-US" sz="1700" b="1" i="0" u="none" strike="noStrike" cap="none">
                          <a:solidFill>
                            <a:srgbClr val="7F7F7F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Variation (Fusion)</a:t>
                      </a:r>
                      <a:endParaRPr sz="1400" u="none" strike="noStrike" cap="none"/>
                    </a:p>
                    <a:p>
                      <a:pPr marL="0" marR="0" lvl="0" indent="0" algn="l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700"/>
                        <a:buFont typeface="Arial"/>
                        <a:buNone/>
                      </a:pPr>
                      <a:r>
                        <a:rPr lang="en-US" sz="1700" b="1" u="none" strike="noStrike" cap="none">
                          <a:solidFill>
                            <a:srgbClr val="7F7F7F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Student experiments section(by running  8 different stations)</a:t>
                      </a:r>
                      <a:endParaRPr sz="1700" b="1" u="none" strike="noStrike" cap="none">
                        <a:solidFill>
                          <a:srgbClr val="7F7F7F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0" marR="0" lvl="0" indent="0" algn="l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700"/>
                        <a:buFont typeface="Arial"/>
                        <a:buNone/>
                      </a:pPr>
                      <a:r>
                        <a:rPr lang="en-US" sz="1700" b="1" u="none" strike="noStrike" cap="none">
                          <a:solidFill>
                            <a:srgbClr val="7F7F7F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Applications on CF 1 and CF2.</a:t>
                      </a:r>
                      <a:endParaRPr sz="1700" b="1" u="none" strike="noStrike" cap="none">
                        <a:solidFill>
                          <a:srgbClr val="7F7F7F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25" marR="91425" marT="91425" marB="91425">
                    <a:lnL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342900" marR="0" lvl="0" indent="-330200" algn="l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7F7F7F"/>
                        </a:buClr>
                        <a:buSzPts val="1600"/>
                        <a:buFont typeface="Arial"/>
                        <a:buAutoNum type="arabicPeriod"/>
                      </a:pPr>
                      <a:r>
                        <a:rPr lang="en-US" sz="1600" b="1" u="none" strike="noStrike" cap="none">
                          <a:solidFill>
                            <a:srgbClr val="7F7F7F"/>
                          </a:solidFill>
                        </a:rPr>
                        <a:t>Station (1.5 min x 8)</a:t>
                      </a:r>
                      <a:endParaRPr sz="1600" b="1" u="none" strike="noStrike" cap="none">
                        <a:solidFill>
                          <a:srgbClr val="7F7F7F"/>
                        </a:solidFill>
                      </a:endParaRPr>
                    </a:p>
                    <a:p>
                      <a:pPr marL="342900" marR="0" lvl="0" indent="-330200" algn="l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7F7F7F"/>
                        </a:buClr>
                        <a:buSzPts val="1600"/>
                        <a:buFont typeface="Arial"/>
                        <a:buAutoNum type="arabicPeriod"/>
                      </a:pPr>
                      <a:r>
                        <a:rPr lang="en-US" sz="1600" b="1" u="none" strike="noStrike" cap="none">
                          <a:solidFill>
                            <a:srgbClr val="7F7F7F"/>
                          </a:solidFill>
                        </a:rPr>
                        <a:t>2 mins group discussions</a:t>
                      </a:r>
                      <a:endParaRPr sz="1600" b="1" u="none" strike="noStrike" cap="none">
                        <a:solidFill>
                          <a:srgbClr val="7F7F7F"/>
                        </a:solidFill>
                      </a:endParaRPr>
                    </a:p>
                  </a:txBody>
                  <a:tcPr marL="91425" marR="91425" marT="91425" marB="91425">
                    <a:lnL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92050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en-US" sz="1600" b="1" u="none" strike="noStrike" cap="none">
                          <a:solidFill>
                            <a:srgbClr val="7F7F7F"/>
                          </a:solidFill>
                        </a:rPr>
                        <a:t>45 - 58</a:t>
                      </a:r>
                      <a:endParaRPr sz="1600" b="1" u="none" strike="noStrike" cap="none">
                        <a:solidFill>
                          <a:srgbClr val="7F7F7F"/>
                        </a:solidFill>
                      </a:endParaRPr>
                    </a:p>
                  </a:txBody>
                  <a:tcPr marL="91425" marR="91425" marT="91425" marB="91425">
                    <a:lnL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700"/>
                        <a:buFont typeface="Arial"/>
                        <a:buNone/>
                      </a:pPr>
                      <a:r>
                        <a:rPr lang="en-US" sz="1700" b="1" u="none" strike="noStrike" cap="none">
                          <a:solidFill>
                            <a:srgbClr val="7F7F7F"/>
                          </a:solidFill>
                        </a:rPr>
                        <a:t>Answer discussions</a:t>
                      </a:r>
                      <a:endParaRPr sz="1700" b="1" u="none" strike="noStrike" cap="none">
                        <a:solidFill>
                          <a:srgbClr val="7F7F7F"/>
                        </a:solidFill>
                      </a:endParaRPr>
                    </a:p>
                    <a:p>
                      <a:pPr marL="0" marR="0" lvl="0" indent="0" algn="l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700"/>
                        <a:buFont typeface="Arial"/>
                        <a:buNone/>
                      </a:pPr>
                      <a:r>
                        <a:rPr lang="en-US" sz="1700" b="1" u="none" strike="noStrike" cap="none">
                          <a:solidFill>
                            <a:srgbClr val="7F7F7F"/>
                          </a:solidFill>
                        </a:rPr>
                        <a:t>Extended explanation on potential energy which stores in a rubber band, wind-up spring core. (CF1)</a:t>
                      </a:r>
                      <a:endParaRPr sz="1700" b="1" u="none" strike="noStrike" cap="none">
                        <a:solidFill>
                          <a:srgbClr val="7F7F7F"/>
                        </a:solidFill>
                      </a:endParaRPr>
                    </a:p>
                  </a:txBody>
                  <a:tcPr marL="91425" marR="91425" marT="91425" marB="91425">
                    <a:lnL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en-US" sz="1600" b="1" u="none" strike="noStrike" cap="none">
                          <a:solidFill>
                            <a:srgbClr val="7F7F7F"/>
                          </a:solidFill>
                        </a:rPr>
                        <a:t>Oral answer by Ss</a:t>
                      </a:r>
                      <a:endParaRPr sz="1600" b="1" u="none" strike="noStrike" cap="none">
                        <a:solidFill>
                          <a:srgbClr val="7F7F7F"/>
                        </a:solidFill>
                      </a:endParaRPr>
                    </a:p>
                  </a:txBody>
                  <a:tcPr marL="91425" marR="91425" marT="91425" marB="91425">
                    <a:lnL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7287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en-US" sz="1600" b="1" u="none" strike="noStrike" cap="none">
                          <a:solidFill>
                            <a:srgbClr val="7F7F7F"/>
                          </a:solidFill>
                        </a:rPr>
                        <a:t>58 - 60</a:t>
                      </a:r>
                      <a:endParaRPr sz="1600" b="1" u="none" strike="noStrike" cap="none">
                        <a:solidFill>
                          <a:srgbClr val="7F7F7F"/>
                        </a:solidFill>
                      </a:endParaRPr>
                    </a:p>
                  </a:txBody>
                  <a:tcPr marL="91425" marR="91425" marT="91425" marB="91425">
                    <a:lnL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700"/>
                        <a:buFont typeface="Arial"/>
                        <a:buNone/>
                      </a:pPr>
                      <a:r>
                        <a:rPr lang="en-US" sz="1700" b="1" u="none" strike="noStrike" cap="none">
                          <a:solidFill>
                            <a:srgbClr val="7F7F7F"/>
                          </a:solidFill>
                        </a:rPr>
                        <a:t>Summary</a:t>
                      </a:r>
                      <a:endParaRPr sz="1700" b="1" u="none" strike="noStrike" cap="none">
                        <a:solidFill>
                          <a:srgbClr val="7F7F7F"/>
                        </a:solidFill>
                      </a:endParaRPr>
                    </a:p>
                  </a:txBody>
                  <a:tcPr marL="91425" marR="91425" marT="91425" marB="91425">
                    <a:lnL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en-US" sz="1600" b="1" u="none" strike="noStrike" cap="none">
                          <a:solidFill>
                            <a:srgbClr val="7F7F7F"/>
                          </a:solidFill>
                        </a:rPr>
                        <a:t>Teacher teaching</a:t>
                      </a:r>
                      <a:endParaRPr sz="1600" b="1" u="none" strike="noStrike" cap="none">
                        <a:solidFill>
                          <a:srgbClr val="7F7F7F"/>
                        </a:solidFill>
                      </a:endParaRPr>
                    </a:p>
                  </a:txBody>
                  <a:tcPr marL="91425" marR="91425" marT="91425" marB="91425">
                    <a:lnL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2" name="Google Shape;492;gd8b6c46093_0_41"/>
          <p:cNvSpPr txBox="1">
            <a:spLocks noGrp="1"/>
          </p:cNvSpPr>
          <p:nvPr>
            <p:ph type="title"/>
          </p:nvPr>
        </p:nvSpPr>
        <p:spPr>
          <a:xfrm>
            <a:off x="301625" y="228600"/>
            <a:ext cx="85407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 sz="3300">
                <a:solidFill>
                  <a:srgbClr val="6600FF"/>
                </a:solidFill>
              </a:rPr>
              <a:t>More elaborations on Chemical energy. </a:t>
            </a:r>
            <a:endParaRPr sz="3300">
              <a:solidFill>
                <a:srgbClr val="6600FF"/>
              </a:solidFill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 sz="3300">
                <a:solidFill>
                  <a:srgbClr val="6600FF"/>
                </a:solidFill>
              </a:rPr>
              <a:t>(CF 1 enhancement)</a:t>
            </a:r>
            <a:endParaRPr/>
          </a:p>
        </p:txBody>
      </p:sp>
      <p:pic>
        <p:nvPicPr>
          <p:cNvPr id="493" name="Google Shape;493;gd8b6c46093_0_4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60425" y="1371600"/>
            <a:ext cx="8823092" cy="51815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Google Shape;164;p5"/>
          <p:cNvSpPr txBox="1"/>
          <p:nvPr/>
        </p:nvSpPr>
        <p:spPr>
          <a:xfrm>
            <a:off x="2209800" y="1828800"/>
            <a:ext cx="4953000" cy="25590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0033"/>
              </a:buClr>
              <a:buSzPts val="5400"/>
              <a:buFont typeface="Arial Narrow"/>
              <a:buNone/>
            </a:pPr>
            <a:r>
              <a:rPr lang="en-US" sz="5400" b="1" i="0" u="none" strike="noStrike" cap="none">
                <a:solidFill>
                  <a:srgbClr val="660033"/>
                </a:solidFill>
                <a:latin typeface="Arial Narrow"/>
                <a:ea typeface="Arial Narrow"/>
                <a:cs typeface="Arial Narrow"/>
                <a:sym typeface="Arial Narrow"/>
              </a:rPr>
              <a:t>Research Lesson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0033"/>
              </a:buClr>
              <a:buSzPts val="5400"/>
              <a:buFont typeface="Arial Narrow"/>
              <a:buNone/>
            </a:pPr>
            <a:r>
              <a:rPr lang="en-US" sz="5400" b="1" i="0" u="none" strike="noStrike" cap="none">
                <a:solidFill>
                  <a:srgbClr val="660033"/>
                </a:solidFill>
                <a:latin typeface="Arial Narrow"/>
                <a:ea typeface="Arial Narrow"/>
                <a:cs typeface="Arial Narrow"/>
                <a:sym typeface="Arial Narrow"/>
              </a:rPr>
              <a:t>≠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0033"/>
              </a:buClr>
              <a:buSzPts val="5400"/>
              <a:buFont typeface="Arial Narrow"/>
              <a:buNone/>
            </a:pPr>
            <a:r>
              <a:rPr lang="en-US" sz="5400" b="1" i="0" u="none" strike="noStrike" cap="none">
                <a:solidFill>
                  <a:srgbClr val="660033"/>
                </a:solidFill>
                <a:latin typeface="Arial Narrow"/>
                <a:ea typeface="Arial Narrow"/>
                <a:cs typeface="Arial Narrow"/>
                <a:sym typeface="Arial Narrow"/>
              </a:rPr>
              <a:t>Model Lesson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ransition>
    <p:push dir="r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8" name="Google Shape;498;gd8b6c46093_0_331"/>
          <p:cNvSpPr txBox="1">
            <a:spLocks noGrp="1"/>
          </p:cNvSpPr>
          <p:nvPr>
            <p:ph type="title"/>
          </p:nvPr>
        </p:nvSpPr>
        <p:spPr>
          <a:xfrm>
            <a:off x="301625" y="228600"/>
            <a:ext cx="85407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 sz="3300">
                <a:solidFill>
                  <a:srgbClr val="6600FF"/>
                </a:solidFill>
              </a:rPr>
              <a:t>More elaborations on Chemical energy. </a:t>
            </a:r>
            <a:endParaRPr sz="3300">
              <a:solidFill>
                <a:srgbClr val="6600FF"/>
              </a:solidFill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 sz="3300">
                <a:solidFill>
                  <a:srgbClr val="6600FF"/>
                </a:solidFill>
              </a:rPr>
              <a:t>(CF 1 enhancement)</a:t>
            </a:r>
            <a:endParaRPr/>
          </a:p>
        </p:txBody>
      </p:sp>
      <p:pic>
        <p:nvPicPr>
          <p:cNvPr id="499" name="Google Shape;499;gd8b6c46093_0_33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52400" y="1524000"/>
            <a:ext cx="8839198" cy="258479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4" name="Google Shape;504;gd8b6c46093_0_337"/>
          <p:cNvSpPr txBox="1">
            <a:spLocks noGrp="1"/>
          </p:cNvSpPr>
          <p:nvPr>
            <p:ph type="title"/>
          </p:nvPr>
        </p:nvSpPr>
        <p:spPr>
          <a:xfrm>
            <a:off x="301625" y="228600"/>
            <a:ext cx="85407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 sz="3300">
                <a:solidFill>
                  <a:srgbClr val="6600FF"/>
                </a:solidFill>
              </a:rPr>
              <a:t>More elaborations on Chemical energy. </a:t>
            </a:r>
            <a:endParaRPr sz="3300">
              <a:solidFill>
                <a:srgbClr val="6600FF"/>
              </a:solidFill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 sz="3300">
                <a:solidFill>
                  <a:srgbClr val="6600FF"/>
                </a:solidFill>
              </a:rPr>
              <a:t>(CF 1 enhancement)</a:t>
            </a:r>
            <a:endParaRPr/>
          </a:p>
        </p:txBody>
      </p:sp>
      <p:pic>
        <p:nvPicPr>
          <p:cNvPr id="505" name="Google Shape;505;gd8b6c46093_0_33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01625" y="1524000"/>
            <a:ext cx="8839202" cy="514611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0" name="Google Shape;510;gd8b6c46093_0_341"/>
          <p:cNvSpPr txBox="1">
            <a:spLocks noGrp="1"/>
          </p:cNvSpPr>
          <p:nvPr>
            <p:ph type="title"/>
          </p:nvPr>
        </p:nvSpPr>
        <p:spPr>
          <a:xfrm>
            <a:off x="301625" y="228600"/>
            <a:ext cx="85407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 sz="3300">
                <a:solidFill>
                  <a:srgbClr val="6600FF"/>
                </a:solidFill>
              </a:rPr>
              <a:t>More elaborations on Chemical energy. </a:t>
            </a:r>
            <a:endParaRPr sz="3300">
              <a:solidFill>
                <a:srgbClr val="6600FF"/>
              </a:solidFill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 sz="3300">
                <a:solidFill>
                  <a:srgbClr val="6600FF"/>
                </a:solidFill>
              </a:rPr>
              <a:t>(CF 1 enhancement)</a:t>
            </a:r>
            <a:endParaRPr/>
          </a:p>
        </p:txBody>
      </p:sp>
      <p:pic>
        <p:nvPicPr>
          <p:cNvPr id="511" name="Google Shape;511;gd8b6c46093_0_34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98313" y="1562100"/>
            <a:ext cx="7547325" cy="43243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6" name="Google Shape;516;gd9d61ddd95_0_20"/>
          <p:cNvSpPr txBox="1"/>
          <p:nvPr/>
        </p:nvSpPr>
        <p:spPr>
          <a:xfrm>
            <a:off x="0" y="0"/>
            <a:ext cx="9061800" cy="73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lang="en-US" sz="3600" b="0" i="0" u="none" strike="noStrike" cap="none">
                <a:solidFill>
                  <a:srgbClr val="006600"/>
                </a:solidFill>
                <a:latin typeface="Arial Narrow"/>
                <a:ea typeface="Arial Narrow"/>
                <a:cs typeface="Arial Narrow"/>
                <a:sym typeface="Arial Narrow"/>
              </a:rPr>
              <a:t>Teaching Plan &amp; the use of Pattern of Variation</a:t>
            </a:r>
            <a:endParaRPr sz="4400" b="0" i="0" u="none" strike="noStrike" cap="non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aphicFrame>
        <p:nvGraphicFramePr>
          <p:cNvPr id="517" name="Google Shape;517;gd9d61ddd95_0_20"/>
          <p:cNvGraphicFramePr/>
          <p:nvPr/>
        </p:nvGraphicFramePr>
        <p:xfrm>
          <a:off x="476250" y="792613"/>
          <a:ext cx="8359525" cy="6065860"/>
        </p:xfrm>
        <a:graphic>
          <a:graphicData uri="http://schemas.openxmlformats.org/drawingml/2006/table">
            <a:tbl>
              <a:tblPr>
                <a:noFill/>
                <a:tableStyleId>{C9FA77C9-476B-4AFE-A14C-C94C052CF549}</a:tableStyleId>
              </a:tblPr>
              <a:tblGrid>
                <a:gridCol w="9356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4842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9396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4320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en-US" sz="1600" b="1" u="none" strike="noStrike" cap="none"/>
                        <a:t>Time </a:t>
                      </a:r>
                      <a:endParaRPr sz="1600" b="1" u="none" strike="noStrike" cap="none"/>
                    </a:p>
                  </a:txBody>
                  <a:tcPr marL="91425" marR="91425" marT="91425" marB="91425">
                    <a:lnL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en-US" sz="1600" b="1" u="none" strike="noStrike" cap="none"/>
                        <a:t>Teaching activities</a:t>
                      </a:r>
                      <a:endParaRPr sz="1600" b="1" u="none" strike="noStrike" cap="none"/>
                    </a:p>
                  </a:txBody>
                  <a:tcPr marL="91425" marR="91425" marT="91425" marB="91425">
                    <a:lnL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en-US" sz="1600" b="1" u="none" strike="noStrike" cap="none"/>
                        <a:t>Remark</a:t>
                      </a:r>
                      <a:endParaRPr sz="1600" b="1" u="none" strike="noStrike" cap="none"/>
                    </a:p>
                  </a:txBody>
                  <a:tcPr marL="91425" marR="91425" marT="91425" marB="91425">
                    <a:lnL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4320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en-US" sz="1600" b="1" u="none" strike="noStrike" cap="none"/>
                        <a:t>0 - 2</a:t>
                      </a:r>
                      <a:endParaRPr sz="1600" b="1" u="none" strike="noStrike" cap="none"/>
                    </a:p>
                  </a:txBody>
                  <a:tcPr marL="91425" marR="91425" marT="91425" marB="91425">
                    <a:lnL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700"/>
                        <a:buFont typeface="Arial"/>
                        <a:buNone/>
                      </a:pPr>
                      <a:r>
                        <a:rPr lang="en-US" sz="1700" b="1" u="none" strike="noStrike" cap="none"/>
                        <a:t>Class Settlement </a:t>
                      </a:r>
                      <a:endParaRPr sz="1700" b="1" u="none" strike="noStrike" cap="none"/>
                    </a:p>
                  </a:txBody>
                  <a:tcPr marL="91425" marR="91425" marT="91425" marB="91425">
                    <a:lnL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endParaRPr sz="1600" b="1" u="none" strike="noStrike" cap="none"/>
                    </a:p>
                  </a:txBody>
                  <a:tcPr marL="91425" marR="91425" marT="91425" marB="91425">
                    <a:lnL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8185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en-US" sz="1600" b="1" u="none" strike="noStrike" cap="none"/>
                        <a:t>5 - 10</a:t>
                      </a:r>
                      <a:endParaRPr sz="1600" b="1" u="none" strike="noStrike" cap="none"/>
                    </a:p>
                  </a:txBody>
                  <a:tcPr marL="91425" marR="91425" marT="91425" marB="91425">
                    <a:lnL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700"/>
                        <a:buFont typeface="Arial"/>
                        <a:buNone/>
                      </a:pPr>
                      <a:r>
                        <a:rPr lang="en-US" sz="1700" b="1" u="none" strike="noStrike" cap="none"/>
                        <a:t>Prior Knowledge revision: Read aloud  + extended example </a:t>
                      </a:r>
                      <a:endParaRPr sz="1700" b="1" u="none" strike="noStrike" cap="none"/>
                    </a:p>
                  </a:txBody>
                  <a:tcPr marL="91425" marR="91425" marT="91425" marB="91425">
                    <a:lnL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en-US" sz="1600" b="1" u="none" strike="noStrike" cap="none"/>
                        <a:t>Oral questioning</a:t>
                      </a:r>
                      <a:endParaRPr sz="1600" b="1" u="none" strike="noStrike" cap="none"/>
                    </a:p>
                  </a:txBody>
                  <a:tcPr marL="91425" marR="91425" marT="91425" marB="91425">
                    <a:lnL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8185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en-US" sz="1600" b="1" u="none" strike="noStrike" cap="none">
                          <a:solidFill>
                            <a:schemeClr val="dk1"/>
                          </a:solidFill>
                        </a:rPr>
                        <a:t>10 - 15  </a:t>
                      </a:r>
                      <a:endParaRPr sz="1600" b="1" u="none" strike="noStrike" cap="none">
                        <a:solidFill>
                          <a:schemeClr val="dk1"/>
                        </a:solidFill>
                      </a:endParaRPr>
                    </a:p>
                  </a:txBody>
                  <a:tcPr marL="91425" marR="91425" marT="91425" marB="91425">
                    <a:lnL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700"/>
                        <a:buFont typeface="Arial"/>
                        <a:buNone/>
                      </a:pPr>
                      <a:r>
                        <a:rPr lang="en-US" sz="1700" b="1" u="none" strike="noStrike" cap="none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More elaborations on Chemical energy. </a:t>
                      </a:r>
                      <a:endParaRPr sz="1700" b="1" u="none" strike="noStrike" cap="none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0" marR="0" lvl="0" indent="0" algn="l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700"/>
                        <a:buFont typeface="Arial"/>
                        <a:buNone/>
                      </a:pPr>
                      <a:r>
                        <a:rPr lang="en-US" sz="1700" b="1" u="none" strike="noStrike" cap="none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(CF 1 enhancement)</a:t>
                      </a:r>
                      <a:endParaRPr sz="1700" b="1" u="none" strike="noStrike" cap="none">
                        <a:solidFill>
                          <a:schemeClr val="dk1"/>
                        </a:solidFill>
                      </a:endParaRPr>
                    </a:p>
                  </a:txBody>
                  <a:tcPr marL="91425" marR="91425" marT="91425" marB="91425">
                    <a:lnL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en-US" sz="1600" b="1" u="none" strike="noStrike" cap="none">
                          <a:solidFill>
                            <a:schemeClr val="dk1"/>
                          </a:solidFill>
                        </a:rPr>
                        <a:t>Teacher teaching</a:t>
                      </a:r>
                      <a:endParaRPr sz="1600" b="1" u="none" strike="noStrike" cap="none">
                        <a:solidFill>
                          <a:schemeClr val="dk1"/>
                        </a:solidFill>
                      </a:endParaRPr>
                    </a:p>
                  </a:txBody>
                  <a:tcPr marL="91425" marR="91425" marT="91425" marB="91425">
                    <a:lnL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92050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en-US" sz="1600" b="1" u="none" strike="noStrike" cap="none">
                          <a:solidFill>
                            <a:srgbClr val="FF0000"/>
                          </a:solidFill>
                        </a:rPr>
                        <a:t>15 - 20</a:t>
                      </a:r>
                      <a:endParaRPr sz="1600" b="1" u="none" strike="noStrike" cap="none">
                        <a:solidFill>
                          <a:srgbClr val="FF0000"/>
                        </a:solidFill>
                      </a:endParaRPr>
                    </a:p>
                  </a:txBody>
                  <a:tcPr marL="91425" marR="91425" marT="91425" marB="91425">
                    <a:lnL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700"/>
                        <a:buFont typeface="Arial"/>
                        <a:buNone/>
                      </a:pPr>
                      <a:r>
                        <a:rPr lang="en-US" sz="1700" b="1" u="none" strike="noStrike" cap="none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Variation (Contrast) (CF1 and CF2) </a:t>
                      </a:r>
                      <a:endParaRPr sz="1700" b="1" u="none" strike="noStrike" cap="none">
                        <a:solidFill>
                          <a:srgbClr val="FF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0" marR="0" lvl="0" indent="0" algn="l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700"/>
                        <a:buFont typeface="Arial"/>
                        <a:buNone/>
                      </a:pPr>
                      <a:r>
                        <a:rPr lang="en-US" sz="1700" b="1" u="none" strike="noStrike" cap="none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3 examples: By comparing the system with ot without energy input.</a:t>
                      </a:r>
                      <a:endParaRPr sz="1700" b="1" u="none" strike="noStrike" cap="none">
                        <a:solidFill>
                          <a:srgbClr val="FF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25" marR="91425" marT="91425" marB="91425">
                    <a:lnL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en-US" sz="1600" b="1" u="none" strike="noStrike" cap="none">
                          <a:solidFill>
                            <a:srgbClr val="FF0000"/>
                          </a:solidFill>
                        </a:rPr>
                        <a:t>Oral questioning</a:t>
                      </a:r>
                      <a:endParaRPr sz="1600" b="1" u="none" strike="noStrike" cap="none">
                        <a:solidFill>
                          <a:srgbClr val="FF0000"/>
                        </a:solidFill>
                      </a:endParaRPr>
                    </a:p>
                  </a:txBody>
                  <a:tcPr marL="91425" marR="91425" marT="91425" marB="91425">
                    <a:lnL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4320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en-US" sz="1600" b="1" u="none" strike="noStrike" cap="none">
                          <a:solidFill>
                            <a:srgbClr val="7F7F7F"/>
                          </a:solidFill>
                        </a:rPr>
                        <a:t>20 - 25</a:t>
                      </a:r>
                      <a:endParaRPr sz="1600" b="1" u="none" strike="noStrike" cap="none">
                        <a:solidFill>
                          <a:srgbClr val="7F7F7F"/>
                        </a:solidFill>
                      </a:endParaRPr>
                    </a:p>
                  </a:txBody>
                  <a:tcPr marL="91425" marR="91425" marT="91425" marB="91425">
                    <a:lnL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700"/>
                        <a:buFont typeface="Arial"/>
                        <a:buNone/>
                      </a:pPr>
                      <a:r>
                        <a:rPr lang="en-US" sz="1700" b="1" u="none" strike="noStrike" cap="none">
                          <a:solidFill>
                            <a:srgbClr val="7F7F7F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Variation: Generalization (by students) (CF2)</a:t>
                      </a:r>
                      <a:endParaRPr sz="1700" b="1" u="none" strike="noStrike" cap="none">
                        <a:solidFill>
                          <a:srgbClr val="7F7F7F"/>
                        </a:solidFill>
                      </a:endParaRPr>
                    </a:p>
                  </a:txBody>
                  <a:tcPr marL="91425" marR="91425" marT="91425" marB="91425">
                    <a:lnL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en-US" sz="1600" b="1" u="none" strike="noStrike" cap="none">
                          <a:solidFill>
                            <a:srgbClr val="7F7F7F"/>
                          </a:solidFill>
                        </a:rPr>
                        <a:t>Oral questioning</a:t>
                      </a:r>
                      <a:endParaRPr sz="1600" b="1" u="none" strike="noStrike" cap="none">
                        <a:solidFill>
                          <a:srgbClr val="7F7F7F"/>
                        </a:solidFill>
                      </a:endParaRPr>
                    </a:p>
                  </a:txBody>
                  <a:tcPr marL="91425" marR="91425" marT="91425" marB="91425">
                    <a:lnL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92050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en-US" sz="1600" b="1" u="none" strike="noStrike" cap="none">
                          <a:solidFill>
                            <a:srgbClr val="7F7F7F"/>
                          </a:solidFill>
                        </a:rPr>
                        <a:t>25 - 45</a:t>
                      </a:r>
                      <a:endParaRPr sz="1600" b="1" u="none" strike="noStrike" cap="none">
                        <a:solidFill>
                          <a:srgbClr val="7F7F7F"/>
                        </a:solidFill>
                      </a:endParaRPr>
                    </a:p>
                  </a:txBody>
                  <a:tcPr marL="91425" marR="91425" marT="91425" marB="91425">
                    <a:lnL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700"/>
                        <a:buFont typeface="Arial"/>
                        <a:buNone/>
                      </a:pPr>
                      <a:r>
                        <a:rPr lang="en-US" sz="1700" b="1" i="0" u="none" strike="noStrike" cap="none">
                          <a:solidFill>
                            <a:srgbClr val="7F7F7F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Variation (Fusion)</a:t>
                      </a:r>
                      <a:endParaRPr sz="1400" u="none" strike="noStrike" cap="none"/>
                    </a:p>
                    <a:p>
                      <a:pPr marL="0" marR="0" lvl="0" indent="0" algn="l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700"/>
                        <a:buFont typeface="Arial"/>
                        <a:buNone/>
                      </a:pPr>
                      <a:r>
                        <a:rPr lang="en-US" sz="1700" b="1" u="none" strike="noStrike" cap="none">
                          <a:solidFill>
                            <a:srgbClr val="7F7F7F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Student experiments section(by running  8 different stations)</a:t>
                      </a:r>
                      <a:endParaRPr sz="1700" b="1" u="none" strike="noStrike" cap="none">
                        <a:solidFill>
                          <a:srgbClr val="7F7F7F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0" marR="0" lvl="0" indent="0" algn="l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700"/>
                        <a:buFont typeface="Arial"/>
                        <a:buNone/>
                      </a:pPr>
                      <a:r>
                        <a:rPr lang="en-US" sz="1700" b="1" u="none" strike="noStrike" cap="none">
                          <a:solidFill>
                            <a:srgbClr val="7F7F7F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Applications on CF 1 and CF2.</a:t>
                      </a:r>
                      <a:endParaRPr sz="1700" b="1" u="none" strike="noStrike" cap="none">
                        <a:solidFill>
                          <a:srgbClr val="7F7F7F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25" marR="91425" marT="91425" marB="91425">
                    <a:lnL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342900" marR="0" lvl="0" indent="-330200" algn="l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7F7F7F"/>
                        </a:buClr>
                        <a:buSzPts val="1600"/>
                        <a:buFont typeface="Arial"/>
                        <a:buAutoNum type="arabicPeriod"/>
                      </a:pPr>
                      <a:r>
                        <a:rPr lang="en-US" sz="1600" b="1" u="none" strike="noStrike" cap="none">
                          <a:solidFill>
                            <a:srgbClr val="7F7F7F"/>
                          </a:solidFill>
                        </a:rPr>
                        <a:t>Station (1.5 min x 8)</a:t>
                      </a:r>
                      <a:endParaRPr sz="1600" b="1" u="none" strike="noStrike" cap="none">
                        <a:solidFill>
                          <a:srgbClr val="7F7F7F"/>
                        </a:solidFill>
                      </a:endParaRPr>
                    </a:p>
                    <a:p>
                      <a:pPr marL="342900" marR="0" lvl="0" indent="-330200" algn="l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7F7F7F"/>
                        </a:buClr>
                        <a:buSzPts val="1600"/>
                        <a:buFont typeface="Arial"/>
                        <a:buAutoNum type="arabicPeriod"/>
                      </a:pPr>
                      <a:r>
                        <a:rPr lang="en-US" sz="1600" b="1" u="none" strike="noStrike" cap="none">
                          <a:solidFill>
                            <a:srgbClr val="7F7F7F"/>
                          </a:solidFill>
                        </a:rPr>
                        <a:t>2 mins group discussions</a:t>
                      </a:r>
                      <a:endParaRPr sz="1600" b="1" u="none" strike="noStrike" cap="none">
                        <a:solidFill>
                          <a:srgbClr val="7F7F7F"/>
                        </a:solidFill>
                      </a:endParaRPr>
                    </a:p>
                  </a:txBody>
                  <a:tcPr marL="91425" marR="91425" marT="91425" marB="91425">
                    <a:lnL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92050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en-US" sz="1600" b="1" u="none" strike="noStrike" cap="none">
                          <a:solidFill>
                            <a:srgbClr val="7F7F7F"/>
                          </a:solidFill>
                        </a:rPr>
                        <a:t>45 - 58</a:t>
                      </a:r>
                      <a:endParaRPr sz="1600" b="1" u="none" strike="noStrike" cap="none">
                        <a:solidFill>
                          <a:srgbClr val="7F7F7F"/>
                        </a:solidFill>
                      </a:endParaRPr>
                    </a:p>
                  </a:txBody>
                  <a:tcPr marL="91425" marR="91425" marT="91425" marB="91425">
                    <a:lnL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700"/>
                        <a:buFont typeface="Arial"/>
                        <a:buNone/>
                      </a:pPr>
                      <a:r>
                        <a:rPr lang="en-US" sz="1700" b="1" u="none" strike="noStrike" cap="none">
                          <a:solidFill>
                            <a:srgbClr val="7F7F7F"/>
                          </a:solidFill>
                        </a:rPr>
                        <a:t>Answer discussions</a:t>
                      </a:r>
                      <a:endParaRPr sz="1700" b="1" u="none" strike="noStrike" cap="none">
                        <a:solidFill>
                          <a:srgbClr val="7F7F7F"/>
                        </a:solidFill>
                      </a:endParaRPr>
                    </a:p>
                    <a:p>
                      <a:pPr marL="0" marR="0" lvl="0" indent="0" algn="l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700"/>
                        <a:buFont typeface="Arial"/>
                        <a:buNone/>
                      </a:pPr>
                      <a:r>
                        <a:rPr lang="en-US" sz="1700" b="1" u="none" strike="noStrike" cap="none">
                          <a:solidFill>
                            <a:srgbClr val="7F7F7F"/>
                          </a:solidFill>
                        </a:rPr>
                        <a:t>Extended explanation on potential energy which stores in a rubber band, wind-up spring core. (CF1)</a:t>
                      </a:r>
                      <a:endParaRPr sz="1700" b="1" u="none" strike="noStrike" cap="none">
                        <a:solidFill>
                          <a:srgbClr val="7F7F7F"/>
                        </a:solidFill>
                      </a:endParaRPr>
                    </a:p>
                  </a:txBody>
                  <a:tcPr marL="91425" marR="91425" marT="91425" marB="91425">
                    <a:lnL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en-US" sz="1600" b="1" u="none" strike="noStrike" cap="none">
                          <a:solidFill>
                            <a:srgbClr val="7F7F7F"/>
                          </a:solidFill>
                        </a:rPr>
                        <a:t>Oral answer by Ss</a:t>
                      </a:r>
                      <a:endParaRPr sz="1600" b="1" u="none" strike="noStrike" cap="none">
                        <a:solidFill>
                          <a:srgbClr val="7F7F7F"/>
                        </a:solidFill>
                      </a:endParaRPr>
                    </a:p>
                  </a:txBody>
                  <a:tcPr marL="91425" marR="91425" marT="91425" marB="91425">
                    <a:lnL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7287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en-US" sz="1600" b="1" u="none" strike="noStrike" cap="none">
                          <a:solidFill>
                            <a:srgbClr val="7F7F7F"/>
                          </a:solidFill>
                        </a:rPr>
                        <a:t>58 - 60</a:t>
                      </a:r>
                      <a:endParaRPr sz="1600" b="1" u="none" strike="noStrike" cap="none">
                        <a:solidFill>
                          <a:srgbClr val="7F7F7F"/>
                        </a:solidFill>
                      </a:endParaRPr>
                    </a:p>
                  </a:txBody>
                  <a:tcPr marL="91425" marR="91425" marT="91425" marB="91425">
                    <a:lnL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700"/>
                        <a:buFont typeface="Arial"/>
                        <a:buNone/>
                      </a:pPr>
                      <a:r>
                        <a:rPr lang="en-US" sz="1700" b="1" u="none" strike="noStrike" cap="none">
                          <a:solidFill>
                            <a:srgbClr val="7F7F7F"/>
                          </a:solidFill>
                        </a:rPr>
                        <a:t>Summary</a:t>
                      </a:r>
                      <a:endParaRPr sz="1700" b="1" u="none" strike="noStrike" cap="none">
                        <a:solidFill>
                          <a:srgbClr val="7F7F7F"/>
                        </a:solidFill>
                      </a:endParaRPr>
                    </a:p>
                  </a:txBody>
                  <a:tcPr marL="91425" marR="91425" marT="91425" marB="91425">
                    <a:lnL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en-US" sz="1600" b="1" u="none" strike="noStrike" cap="none">
                          <a:solidFill>
                            <a:srgbClr val="7F7F7F"/>
                          </a:solidFill>
                        </a:rPr>
                        <a:t>Teacher teaching</a:t>
                      </a:r>
                      <a:endParaRPr sz="1600" b="1" u="none" strike="noStrike" cap="none">
                        <a:solidFill>
                          <a:srgbClr val="7F7F7F"/>
                        </a:solidFill>
                      </a:endParaRPr>
                    </a:p>
                  </a:txBody>
                  <a:tcPr marL="91425" marR="91425" marT="91425" marB="91425">
                    <a:lnL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" name="Google Shape;522;gd8b6c46093_0_37"/>
          <p:cNvSpPr txBox="1">
            <a:spLocks noGrp="1"/>
          </p:cNvSpPr>
          <p:nvPr>
            <p:ph type="title"/>
          </p:nvPr>
        </p:nvSpPr>
        <p:spPr>
          <a:xfrm>
            <a:off x="301625" y="228600"/>
            <a:ext cx="8540700" cy="1562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 sz="3300">
                <a:solidFill>
                  <a:srgbClr val="6600FF"/>
                </a:solidFill>
              </a:rPr>
              <a:t>Variation (Contrast) (CF1 and CF2) </a:t>
            </a:r>
            <a:endParaRPr sz="3300">
              <a:solidFill>
                <a:srgbClr val="6600FF"/>
              </a:solidFill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 sz="3300">
                <a:solidFill>
                  <a:srgbClr val="6600FF"/>
                </a:solidFill>
              </a:rPr>
              <a:t>3 examples: By comparing the system with ot without energy input.</a:t>
            </a:r>
            <a:endParaRPr sz="3300">
              <a:solidFill>
                <a:srgbClr val="6600FF"/>
              </a:solidFill>
            </a:endParaRPr>
          </a:p>
        </p:txBody>
      </p:sp>
      <p:pic>
        <p:nvPicPr>
          <p:cNvPr id="523" name="Google Shape;523;gd8b6c46093_0_3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762500" y="1790700"/>
            <a:ext cx="3982168" cy="4762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24" name="Google Shape;524;gd8b6c46093_0_37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301625" y="2781300"/>
            <a:ext cx="4057649" cy="239713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9" name="Google Shape;529;gd9d61ddd95_0_25"/>
          <p:cNvSpPr txBox="1"/>
          <p:nvPr/>
        </p:nvSpPr>
        <p:spPr>
          <a:xfrm>
            <a:off x="0" y="0"/>
            <a:ext cx="9061800" cy="73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lang="en-US" sz="3600" b="0" i="0" u="none" strike="noStrike" cap="none">
                <a:solidFill>
                  <a:srgbClr val="006600"/>
                </a:solidFill>
                <a:latin typeface="Arial Narrow"/>
                <a:ea typeface="Arial Narrow"/>
                <a:cs typeface="Arial Narrow"/>
                <a:sym typeface="Arial Narrow"/>
              </a:rPr>
              <a:t>Teaching Plan &amp; the use of Pattern of Variation</a:t>
            </a:r>
            <a:endParaRPr sz="4400" b="0" i="0" u="none" strike="noStrike" cap="non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aphicFrame>
        <p:nvGraphicFramePr>
          <p:cNvPr id="530" name="Google Shape;530;gd9d61ddd95_0_25"/>
          <p:cNvGraphicFramePr/>
          <p:nvPr/>
        </p:nvGraphicFramePr>
        <p:xfrm>
          <a:off x="476250" y="792613"/>
          <a:ext cx="8359525" cy="6065860"/>
        </p:xfrm>
        <a:graphic>
          <a:graphicData uri="http://schemas.openxmlformats.org/drawingml/2006/table">
            <a:tbl>
              <a:tblPr>
                <a:noFill/>
                <a:tableStyleId>{C9FA77C9-476B-4AFE-A14C-C94C052CF549}</a:tableStyleId>
              </a:tblPr>
              <a:tblGrid>
                <a:gridCol w="9356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4842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9396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4320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en-US" sz="1600" b="1" u="none" strike="noStrike" cap="none"/>
                        <a:t>Time </a:t>
                      </a:r>
                      <a:endParaRPr sz="1600" b="1" u="none" strike="noStrike" cap="none"/>
                    </a:p>
                  </a:txBody>
                  <a:tcPr marL="91425" marR="91425" marT="91425" marB="91425">
                    <a:lnL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en-US" sz="1600" b="1" u="none" strike="noStrike" cap="none"/>
                        <a:t>Teaching activities</a:t>
                      </a:r>
                      <a:endParaRPr sz="1600" b="1" u="none" strike="noStrike" cap="none"/>
                    </a:p>
                  </a:txBody>
                  <a:tcPr marL="91425" marR="91425" marT="91425" marB="91425">
                    <a:lnL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en-US" sz="1600" b="1" u="none" strike="noStrike" cap="none"/>
                        <a:t>Remark</a:t>
                      </a:r>
                      <a:endParaRPr sz="1600" b="1" u="none" strike="noStrike" cap="none"/>
                    </a:p>
                  </a:txBody>
                  <a:tcPr marL="91425" marR="91425" marT="91425" marB="91425">
                    <a:lnL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4320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en-US" sz="1600" b="1" u="none" strike="noStrike" cap="none"/>
                        <a:t>0 - 2</a:t>
                      </a:r>
                      <a:endParaRPr sz="1600" b="1" u="none" strike="noStrike" cap="none"/>
                    </a:p>
                  </a:txBody>
                  <a:tcPr marL="91425" marR="91425" marT="91425" marB="91425">
                    <a:lnL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700"/>
                        <a:buFont typeface="Arial"/>
                        <a:buNone/>
                      </a:pPr>
                      <a:r>
                        <a:rPr lang="en-US" sz="1700" b="1" u="none" strike="noStrike" cap="none"/>
                        <a:t>Class Settlement </a:t>
                      </a:r>
                      <a:endParaRPr sz="1700" b="1" u="none" strike="noStrike" cap="none"/>
                    </a:p>
                  </a:txBody>
                  <a:tcPr marL="91425" marR="91425" marT="91425" marB="91425">
                    <a:lnL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endParaRPr sz="1600" b="1" u="none" strike="noStrike" cap="none"/>
                    </a:p>
                  </a:txBody>
                  <a:tcPr marL="91425" marR="91425" marT="91425" marB="91425">
                    <a:lnL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8185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en-US" sz="1600" b="1" u="none" strike="noStrike" cap="none"/>
                        <a:t>5 - 10</a:t>
                      </a:r>
                      <a:endParaRPr sz="1600" b="1" u="none" strike="noStrike" cap="none"/>
                    </a:p>
                  </a:txBody>
                  <a:tcPr marL="91425" marR="91425" marT="91425" marB="91425">
                    <a:lnL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700"/>
                        <a:buFont typeface="Arial"/>
                        <a:buNone/>
                      </a:pPr>
                      <a:r>
                        <a:rPr lang="en-US" sz="1700" b="1" u="none" strike="noStrike" cap="none"/>
                        <a:t>Prior Knowledge revision: Read aloud  + extended example </a:t>
                      </a:r>
                      <a:endParaRPr sz="1700" b="1" u="none" strike="noStrike" cap="none"/>
                    </a:p>
                  </a:txBody>
                  <a:tcPr marL="91425" marR="91425" marT="91425" marB="91425">
                    <a:lnL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en-US" sz="1600" b="1" u="none" strike="noStrike" cap="none"/>
                        <a:t>Oral questioning</a:t>
                      </a:r>
                      <a:endParaRPr sz="1600" b="1" u="none" strike="noStrike" cap="none"/>
                    </a:p>
                  </a:txBody>
                  <a:tcPr marL="91425" marR="91425" marT="91425" marB="91425">
                    <a:lnL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8185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en-US" sz="1600" b="1" u="none" strike="noStrike" cap="none">
                          <a:solidFill>
                            <a:schemeClr val="dk1"/>
                          </a:solidFill>
                        </a:rPr>
                        <a:t>10 - 15  </a:t>
                      </a:r>
                      <a:endParaRPr sz="1600" b="1" u="none" strike="noStrike" cap="none">
                        <a:solidFill>
                          <a:schemeClr val="dk1"/>
                        </a:solidFill>
                      </a:endParaRPr>
                    </a:p>
                  </a:txBody>
                  <a:tcPr marL="91425" marR="91425" marT="91425" marB="91425">
                    <a:lnL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700"/>
                        <a:buFont typeface="Arial"/>
                        <a:buNone/>
                      </a:pPr>
                      <a:r>
                        <a:rPr lang="en-US" sz="1700" b="1" u="none" strike="noStrike" cap="none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More elaborations on Chemical energy. </a:t>
                      </a:r>
                      <a:endParaRPr sz="1700" b="1" u="none" strike="noStrike" cap="none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0" marR="0" lvl="0" indent="0" algn="l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700"/>
                        <a:buFont typeface="Arial"/>
                        <a:buNone/>
                      </a:pPr>
                      <a:r>
                        <a:rPr lang="en-US" sz="1700" b="1" u="none" strike="noStrike" cap="none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(CF 1 enhancement)</a:t>
                      </a:r>
                      <a:endParaRPr sz="1700" b="1" u="none" strike="noStrike" cap="none">
                        <a:solidFill>
                          <a:schemeClr val="dk1"/>
                        </a:solidFill>
                      </a:endParaRPr>
                    </a:p>
                  </a:txBody>
                  <a:tcPr marL="91425" marR="91425" marT="91425" marB="91425">
                    <a:lnL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en-US" sz="1600" b="1" u="none" strike="noStrike" cap="none">
                          <a:solidFill>
                            <a:schemeClr val="dk1"/>
                          </a:solidFill>
                        </a:rPr>
                        <a:t>Teacher teaching</a:t>
                      </a:r>
                      <a:endParaRPr sz="1600" b="1" u="none" strike="noStrike" cap="none">
                        <a:solidFill>
                          <a:schemeClr val="dk1"/>
                        </a:solidFill>
                      </a:endParaRPr>
                    </a:p>
                  </a:txBody>
                  <a:tcPr marL="91425" marR="91425" marT="91425" marB="91425">
                    <a:lnL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92050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en-US" sz="1600" b="1" u="none" strike="noStrike" cap="none">
                          <a:solidFill>
                            <a:schemeClr val="dk1"/>
                          </a:solidFill>
                        </a:rPr>
                        <a:t>15 - 20</a:t>
                      </a:r>
                      <a:endParaRPr sz="1600" b="1" u="none" strike="noStrike" cap="none">
                        <a:solidFill>
                          <a:schemeClr val="dk1"/>
                        </a:solidFill>
                      </a:endParaRPr>
                    </a:p>
                  </a:txBody>
                  <a:tcPr marL="91425" marR="91425" marT="91425" marB="91425">
                    <a:lnL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700"/>
                        <a:buFont typeface="Arial"/>
                        <a:buNone/>
                      </a:pPr>
                      <a:r>
                        <a:rPr lang="en-US" sz="1700" b="1" u="none" strike="noStrike" cap="none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Variation (Contrast) (CF1 and CF2) </a:t>
                      </a:r>
                      <a:endParaRPr sz="1700" b="1" u="none" strike="noStrike" cap="none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0" marR="0" lvl="0" indent="0" algn="l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700"/>
                        <a:buFont typeface="Arial"/>
                        <a:buNone/>
                      </a:pPr>
                      <a:r>
                        <a:rPr lang="en-US" sz="1700" b="1" u="none" strike="noStrike" cap="none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3 examples: By comparing the system with ot without energy input.</a:t>
                      </a:r>
                      <a:endParaRPr sz="1700" b="1" u="none" strike="noStrike" cap="none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25" marR="91425" marT="91425" marB="91425">
                    <a:lnL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en-US" sz="1600" b="1" u="none" strike="noStrike" cap="none">
                          <a:solidFill>
                            <a:schemeClr val="dk1"/>
                          </a:solidFill>
                        </a:rPr>
                        <a:t>Oral questioning</a:t>
                      </a:r>
                      <a:endParaRPr sz="1600" b="1" u="none" strike="noStrike" cap="none">
                        <a:solidFill>
                          <a:schemeClr val="dk1"/>
                        </a:solidFill>
                      </a:endParaRPr>
                    </a:p>
                  </a:txBody>
                  <a:tcPr marL="91425" marR="91425" marT="91425" marB="91425">
                    <a:lnL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4320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en-US" sz="1600" b="1" u="none" strike="noStrike" cap="none">
                          <a:solidFill>
                            <a:srgbClr val="FF0000"/>
                          </a:solidFill>
                        </a:rPr>
                        <a:t>20 - 25</a:t>
                      </a:r>
                      <a:endParaRPr sz="1600" b="1" u="none" strike="noStrike" cap="none">
                        <a:solidFill>
                          <a:srgbClr val="FF0000"/>
                        </a:solidFill>
                      </a:endParaRPr>
                    </a:p>
                  </a:txBody>
                  <a:tcPr marL="91425" marR="91425" marT="91425" marB="91425">
                    <a:lnL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700"/>
                        <a:buFont typeface="Arial"/>
                        <a:buNone/>
                      </a:pPr>
                      <a:r>
                        <a:rPr lang="en-US" sz="1700" b="1" u="none" strike="noStrike" cap="none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Variation: Generalization (by students) (CF2)</a:t>
                      </a:r>
                      <a:endParaRPr sz="1700" b="1" u="none" strike="noStrike" cap="none">
                        <a:solidFill>
                          <a:srgbClr val="FF0000"/>
                        </a:solidFill>
                      </a:endParaRPr>
                    </a:p>
                  </a:txBody>
                  <a:tcPr marL="91425" marR="91425" marT="91425" marB="91425">
                    <a:lnL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en-US" sz="1600" b="1" u="none" strike="noStrike" cap="none">
                          <a:solidFill>
                            <a:srgbClr val="FF0000"/>
                          </a:solidFill>
                        </a:rPr>
                        <a:t>Oral questioning</a:t>
                      </a:r>
                      <a:endParaRPr sz="1600" b="1" u="none" strike="noStrike" cap="none">
                        <a:solidFill>
                          <a:srgbClr val="FF0000"/>
                        </a:solidFill>
                      </a:endParaRPr>
                    </a:p>
                  </a:txBody>
                  <a:tcPr marL="91425" marR="91425" marT="91425" marB="91425">
                    <a:lnL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92050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en-US" sz="1600" b="1" u="none" strike="noStrike" cap="none">
                          <a:solidFill>
                            <a:srgbClr val="7F7F7F"/>
                          </a:solidFill>
                        </a:rPr>
                        <a:t>25 - 45</a:t>
                      </a:r>
                      <a:endParaRPr sz="1600" b="1" u="none" strike="noStrike" cap="none">
                        <a:solidFill>
                          <a:srgbClr val="7F7F7F"/>
                        </a:solidFill>
                      </a:endParaRPr>
                    </a:p>
                  </a:txBody>
                  <a:tcPr marL="91425" marR="91425" marT="91425" marB="91425">
                    <a:lnL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700"/>
                        <a:buFont typeface="Arial"/>
                        <a:buNone/>
                      </a:pPr>
                      <a:r>
                        <a:rPr lang="en-US" sz="1700" b="1" i="0" u="none" strike="noStrike" cap="none">
                          <a:solidFill>
                            <a:srgbClr val="7F7F7F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Variation (Fusion)</a:t>
                      </a:r>
                      <a:endParaRPr sz="1400" u="none" strike="noStrike" cap="none"/>
                    </a:p>
                    <a:p>
                      <a:pPr marL="0" marR="0" lvl="0" indent="0" algn="l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700"/>
                        <a:buFont typeface="Arial"/>
                        <a:buNone/>
                      </a:pPr>
                      <a:r>
                        <a:rPr lang="en-US" sz="1700" b="1" u="none" strike="noStrike" cap="none">
                          <a:solidFill>
                            <a:srgbClr val="7F7F7F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Student experiments section(by running  8 different stations)</a:t>
                      </a:r>
                      <a:endParaRPr sz="1700" b="1" u="none" strike="noStrike" cap="none">
                        <a:solidFill>
                          <a:srgbClr val="7F7F7F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0" marR="0" lvl="0" indent="0" algn="l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700"/>
                        <a:buFont typeface="Arial"/>
                        <a:buNone/>
                      </a:pPr>
                      <a:r>
                        <a:rPr lang="en-US" sz="1700" b="1" u="none" strike="noStrike" cap="none">
                          <a:solidFill>
                            <a:srgbClr val="7F7F7F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Applications on CF 1 and CF2.</a:t>
                      </a:r>
                      <a:endParaRPr sz="1700" b="1" u="none" strike="noStrike" cap="none">
                        <a:solidFill>
                          <a:srgbClr val="7F7F7F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25" marR="91425" marT="91425" marB="91425">
                    <a:lnL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342900" marR="0" lvl="0" indent="-330200" algn="l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7F7F7F"/>
                        </a:buClr>
                        <a:buSzPts val="1600"/>
                        <a:buFont typeface="Arial"/>
                        <a:buAutoNum type="arabicPeriod"/>
                      </a:pPr>
                      <a:r>
                        <a:rPr lang="en-US" sz="1600" b="1" u="none" strike="noStrike" cap="none">
                          <a:solidFill>
                            <a:srgbClr val="7F7F7F"/>
                          </a:solidFill>
                        </a:rPr>
                        <a:t>Station (1.5 min x 8)</a:t>
                      </a:r>
                      <a:endParaRPr sz="1600" b="1" u="none" strike="noStrike" cap="none">
                        <a:solidFill>
                          <a:srgbClr val="7F7F7F"/>
                        </a:solidFill>
                      </a:endParaRPr>
                    </a:p>
                    <a:p>
                      <a:pPr marL="342900" marR="0" lvl="0" indent="-330200" algn="l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7F7F7F"/>
                        </a:buClr>
                        <a:buSzPts val="1600"/>
                        <a:buFont typeface="Arial"/>
                        <a:buAutoNum type="arabicPeriod"/>
                      </a:pPr>
                      <a:r>
                        <a:rPr lang="en-US" sz="1600" b="1" u="none" strike="noStrike" cap="none">
                          <a:solidFill>
                            <a:srgbClr val="7F7F7F"/>
                          </a:solidFill>
                        </a:rPr>
                        <a:t>2 mins group discussions</a:t>
                      </a:r>
                      <a:endParaRPr sz="1600" b="1" u="none" strike="noStrike" cap="none">
                        <a:solidFill>
                          <a:srgbClr val="7F7F7F"/>
                        </a:solidFill>
                      </a:endParaRPr>
                    </a:p>
                  </a:txBody>
                  <a:tcPr marL="91425" marR="91425" marT="91425" marB="91425">
                    <a:lnL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92050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en-US" sz="1600" b="1" u="none" strike="noStrike" cap="none">
                          <a:solidFill>
                            <a:srgbClr val="7F7F7F"/>
                          </a:solidFill>
                        </a:rPr>
                        <a:t>45 - 58</a:t>
                      </a:r>
                      <a:endParaRPr sz="1600" b="1" u="none" strike="noStrike" cap="none">
                        <a:solidFill>
                          <a:srgbClr val="7F7F7F"/>
                        </a:solidFill>
                      </a:endParaRPr>
                    </a:p>
                  </a:txBody>
                  <a:tcPr marL="91425" marR="91425" marT="91425" marB="91425">
                    <a:lnL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700"/>
                        <a:buFont typeface="Arial"/>
                        <a:buNone/>
                      </a:pPr>
                      <a:r>
                        <a:rPr lang="en-US" sz="1700" b="1" u="none" strike="noStrike" cap="none">
                          <a:solidFill>
                            <a:srgbClr val="7F7F7F"/>
                          </a:solidFill>
                        </a:rPr>
                        <a:t>Answer discussions</a:t>
                      </a:r>
                      <a:endParaRPr sz="1700" b="1" u="none" strike="noStrike" cap="none">
                        <a:solidFill>
                          <a:srgbClr val="7F7F7F"/>
                        </a:solidFill>
                      </a:endParaRPr>
                    </a:p>
                    <a:p>
                      <a:pPr marL="0" marR="0" lvl="0" indent="0" algn="l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700"/>
                        <a:buFont typeface="Arial"/>
                        <a:buNone/>
                      </a:pPr>
                      <a:r>
                        <a:rPr lang="en-US" sz="1700" b="1" u="none" strike="noStrike" cap="none">
                          <a:solidFill>
                            <a:srgbClr val="7F7F7F"/>
                          </a:solidFill>
                        </a:rPr>
                        <a:t>Extended explanation on potential energy which stores in a rubber band, wind-up spring core. (CF1)</a:t>
                      </a:r>
                      <a:endParaRPr sz="1700" b="1" u="none" strike="noStrike" cap="none">
                        <a:solidFill>
                          <a:srgbClr val="7F7F7F"/>
                        </a:solidFill>
                      </a:endParaRPr>
                    </a:p>
                  </a:txBody>
                  <a:tcPr marL="91425" marR="91425" marT="91425" marB="91425">
                    <a:lnL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en-US" sz="1600" b="1" u="none" strike="noStrike" cap="none">
                          <a:solidFill>
                            <a:srgbClr val="7F7F7F"/>
                          </a:solidFill>
                        </a:rPr>
                        <a:t>Oral answer by Ss</a:t>
                      </a:r>
                      <a:endParaRPr sz="1600" b="1" u="none" strike="noStrike" cap="none">
                        <a:solidFill>
                          <a:srgbClr val="7F7F7F"/>
                        </a:solidFill>
                      </a:endParaRPr>
                    </a:p>
                  </a:txBody>
                  <a:tcPr marL="91425" marR="91425" marT="91425" marB="91425">
                    <a:lnL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7287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en-US" sz="1600" b="1" u="none" strike="noStrike" cap="none">
                          <a:solidFill>
                            <a:srgbClr val="7F7F7F"/>
                          </a:solidFill>
                        </a:rPr>
                        <a:t>58 - 60</a:t>
                      </a:r>
                      <a:endParaRPr sz="1600" b="1" u="none" strike="noStrike" cap="none">
                        <a:solidFill>
                          <a:srgbClr val="7F7F7F"/>
                        </a:solidFill>
                      </a:endParaRPr>
                    </a:p>
                  </a:txBody>
                  <a:tcPr marL="91425" marR="91425" marT="91425" marB="91425">
                    <a:lnL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700"/>
                        <a:buFont typeface="Arial"/>
                        <a:buNone/>
                      </a:pPr>
                      <a:r>
                        <a:rPr lang="en-US" sz="1700" b="1" u="none" strike="noStrike" cap="none">
                          <a:solidFill>
                            <a:srgbClr val="7F7F7F"/>
                          </a:solidFill>
                        </a:rPr>
                        <a:t>Summary</a:t>
                      </a:r>
                      <a:endParaRPr sz="1700" b="1" u="none" strike="noStrike" cap="none">
                        <a:solidFill>
                          <a:srgbClr val="7F7F7F"/>
                        </a:solidFill>
                      </a:endParaRPr>
                    </a:p>
                  </a:txBody>
                  <a:tcPr marL="91425" marR="91425" marT="91425" marB="91425">
                    <a:lnL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en-US" sz="1600" b="1" u="none" strike="noStrike" cap="none">
                          <a:solidFill>
                            <a:srgbClr val="7F7F7F"/>
                          </a:solidFill>
                        </a:rPr>
                        <a:t>Teacher teaching</a:t>
                      </a:r>
                      <a:endParaRPr sz="1600" b="1" u="none" strike="noStrike" cap="none">
                        <a:solidFill>
                          <a:srgbClr val="7F7F7F"/>
                        </a:solidFill>
                      </a:endParaRPr>
                    </a:p>
                  </a:txBody>
                  <a:tcPr marL="91425" marR="91425" marT="91425" marB="91425">
                    <a:lnL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5" name="Google Shape;535;gd8b6c46093_0_33"/>
          <p:cNvSpPr txBox="1">
            <a:spLocks noGrp="1"/>
          </p:cNvSpPr>
          <p:nvPr>
            <p:ph type="title"/>
          </p:nvPr>
        </p:nvSpPr>
        <p:spPr>
          <a:xfrm>
            <a:off x="301625" y="228600"/>
            <a:ext cx="85407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 sz="3300">
                <a:solidFill>
                  <a:srgbClr val="6600FF"/>
                </a:solidFill>
              </a:rPr>
              <a:t>Variation: Generalization (by students) (CF2)</a:t>
            </a:r>
            <a:endParaRPr/>
          </a:p>
        </p:txBody>
      </p:sp>
      <p:pic>
        <p:nvPicPr>
          <p:cNvPr id="536" name="Google Shape;536;gd8b6c46093_0_3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54875" y="1371600"/>
            <a:ext cx="8634251" cy="48958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1" name="Google Shape;541;gd8b6c46093_0_371"/>
          <p:cNvSpPr txBox="1">
            <a:spLocks noGrp="1"/>
          </p:cNvSpPr>
          <p:nvPr>
            <p:ph type="title"/>
          </p:nvPr>
        </p:nvSpPr>
        <p:spPr>
          <a:xfrm>
            <a:off x="301625" y="228600"/>
            <a:ext cx="85407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 sz="3300">
                <a:solidFill>
                  <a:srgbClr val="6600FF"/>
                </a:solidFill>
              </a:rPr>
              <a:t>Variation: Generalization (by students) (CF2)</a:t>
            </a:r>
            <a:endParaRPr/>
          </a:p>
        </p:txBody>
      </p:sp>
      <p:pic>
        <p:nvPicPr>
          <p:cNvPr id="542" name="Google Shape;542;gd8b6c46093_0_37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71450" y="1257300"/>
            <a:ext cx="8777026" cy="5448300"/>
          </a:xfrm>
          <a:prstGeom prst="rect">
            <a:avLst/>
          </a:prstGeom>
          <a:noFill/>
          <a:ln>
            <a:noFill/>
          </a:ln>
        </p:spPr>
      </p:pic>
      <p:sp>
        <p:nvSpPr>
          <p:cNvPr id="543" name="Google Shape;543;gd8b6c46093_0_371"/>
          <p:cNvSpPr txBox="1"/>
          <p:nvPr/>
        </p:nvSpPr>
        <p:spPr>
          <a:xfrm>
            <a:off x="5842325" y="5306275"/>
            <a:ext cx="3000000" cy="86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Arial"/>
              <a:buNone/>
            </a:pPr>
            <a:r>
              <a:rPr lang="en-US"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Video (1)</a:t>
            </a:r>
            <a:endParaRPr sz="4400" b="0" i="0" u="none" strike="noStrike" cap="non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8" name="Google Shape;548;gd9d61ddd95_0_34"/>
          <p:cNvSpPr txBox="1"/>
          <p:nvPr/>
        </p:nvSpPr>
        <p:spPr>
          <a:xfrm>
            <a:off x="0" y="0"/>
            <a:ext cx="9061800" cy="73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lang="en-US" sz="3600" b="0" i="0" u="none" strike="noStrike" cap="none">
                <a:solidFill>
                  <a:srgbClr val="006600"/>
                </a:solidFill>
                <a:latin typeface="Arial Narrow"/>
                <a:ea typeface="Arial Narrow"/>
                <a:cs typeface="Arial Narrow"/>
                <a:sym typeface="Arial Narrow"/>
              </a:rPr>
              <a:t>Teaching Plan &amp; the use of Pattern of Variation</a:t>
            </a:r>
            <a:endParaRPr sz="4400" b="0" i="0" u="none" strike="noStrike" cap="non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aphicFrame>
        <p:nvGraphicFramePr>
          <p:cNvPr id="549" name="Google Shape;549;gd9d61ddd95_0_34"/>
          <p:cNvGraphicFramePr/>
          <p:nvPr/>
        </p:nvGraphicFramePr>
        <p:xfrm>
          <a:off x="476250" y="792613"/>
          <a:ext cx="8359525" cy="6065860"/>
        </p:xfrm>
        <a:graphic>
          <a:graphicData uri="http://schemas.openxmlformats.org/drawingml/2006/table">
            <a:tbl>
              <a:tblPr>
                <a:noFill/>
                <a:tableStyleId>{C9FA77C9-476B-4AFE-A14C-C94C052CF549}</a:tableStyleId>
              </a:tblPr>
              <a:tblGrid>
                <a:gridCol w="9356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4842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9396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4320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en-US" sz="1600" b="1" u="none" strike="noStrike" cap="none"/>
                        <a:t>Time </a:t>
                      </a:r>
                      <a:endParaRPr sz="1600" b="1" u="none" strike="noStrike" cap="none"/>
                    </a:p>
                  </a:txBody>
                  <a:tcPr marL="91425" marR="91425" marT="91425" marB="91425">
                    <a:lnL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en-US" sz="1600" b="1" u="none" strike="noStrike" cap="none"/>
                        <a:t>Teaching activities</a:t>
                      </a:r>
                      <a:endParaRPr sz="1600" b="1" u="none" strike="noStrike" cap="none"/>
                    </a:p>
                  </a:txBody>
                  <a:tcPr marL="91425" marR="91425" marT="91425" marB="91425">
                    <a:lnL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en-US" sz="1600" b="1" u="none" strike="noStrike" cap="none"/>
                        <a:t>Remark</a:t>
                      </a:r>
                      <a:endParaRPr sz="1600" b="1" u="none" strike="noStrike" cap="none"/>
                    </a:p>
                  </a:txBody>
                  <a:tcPr marL="91425" marR="91425" marT="91425" marB="91425">
                    <a:lnL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4320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en-US" sz="1600" b="1" u="none" strike="noStrike" cap="none"/>
                        <a:t>0 - 2</a:t>
                      </a:r>
                      <a:endParaRPr sz="1600" b="1" u="none" strike="noStrike" cap="none"/>
                    </a:p>
                  </a:txBody>
                  <a:tcPr marL="91425" marR="91425" marT="91425" marB="91425">
                    <a:lnL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700"/>
                        <a:buFont typeface="Arial"/>
                        <a:buNone/>
                      </a:pPr>
                      <a:r>
                        <a:rPr lang="en-US" sz="1700" b="1" u="none" strike="noStrike" cap="none"/>
                        <a:t>Class Settlement </a:t>
                      </a:r>
                      <a:endParaRPr sz="1700" b="1" u="none" strike="noStrike" cap="none"/>
                    </a:p>
                  </a:txBody>
                  <a:tcPr marL="91425" marR="91425" marT="91425" marB="91425">
                    <a:lnL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endParaRPr sz="1600" b="1" u="none" strike="noStrike" cap="none"/>
                    </a:p>
                  </a:txBody>
                  <a:tcPr marL="91425" marR="91425" marT="91425" marB="91425">
                    <a:lnL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8185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en-US" sz="1600" b="1" u="none" strike="noStrike" cap="none"/>
                        <a:t>5 - 10</a:t>
                      </a:r>
                      <a:endParaRPr sz="1600" b="1" u="none" strike="noStrike" cap="none"/>
                    </a:p>
                  </a:txBody>
                  <a:tcPr marL="91425" marR="91425" marT="91425" marB="91425">
                    <a:lnL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700"/>
                        <a:buFont typeface="Arial"/>
                        <a:buNone/>
                      </a:pPr>
                      <a:r>
                        <a:rPr lang="en-US" sz="1700" b="1" u="none" strike="noStrike" cap="none"/>
                        <a:t>Prior Knowledge revision: Read aloud  + extended example </a:t>
                      </a:r>
                      <a:endParaRPr sz="1700" b="1" u="none" strike="noStrike" cap="none"/>
                    </a:p>
                  </a:txBody>
                  <a:tcPr marL="91425" marR="91425" marT="91425" marB="91425">
                    <a:lnL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en-US" sz="1600" b="1" u="none" strike="noStrike" cap="none"/>
                        <a:t>Oral questioning</a:t>
                      </a:r>
                      <a:endParaRPr sz="1600" b="1" u="none" strike="noStrike" cap="none"/>
                    </a:p>
                  </a:txBody>
                  <a:tcPr marL="91425" marR="91425" marT="91425" marB="91425">
                    <a:lnL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8185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en-US" sz="1600" b="1" u="none" strike="noStrike" cap="none">
                          <a:solidFill>
                            <a:schemeClr val="dk1"/>
                          </a:solidFill>
                        </a:rPr>
                        <a:t>10 - 15  </a:t>
                      </a:r>
                      <a:endParaRPr sz="1600" b="1" u="none" strike="noStrike" cap="none">
                        <a:solidFill>
                          <a:schemeClr val="dk1"/>
                        </a:solidFill>
                      </a:endParaRPr>
                    </a:p>
                  </a:txBody>
                  <a:tcPr marL="91425" marR="91425" marT="91425" marB="91425">
                    <a:lnL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700"/>
                        <a:buFont typeface="Arial"/>
                        <a:buNone/>
                      </a:pPr>
                      <a:r>
                        <a:rPr lang="en-US" sz="1700" b="1" u="none" strike="noStrike" cap="none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More elaborations on Chemical energy. </a:t>
                      </a:r>
                      <a:endParaRPr sz="1700" b="1" u="none" strike="noStrike" cap="none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0" marR="0" lvl="0" indent="0" algn="l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700"/>
                        <a:buFont typeface="Arial"/>
                        <a:buNone/>
                      </a:pPr>
                      <a:r>
                        <a:rPr lang="en-US" sz="1700" b="1" u="none" strike="noStrike" cap="none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(CF 1 enhancement)</a:t>
                      </a:r>
                      <a:endParaRPr sz="1700" b="1" u="none" strike="noStrike" cap="none">
                        <a:solidFill>
                          <a:schemeClr val="dk1"/>
                        </a:solidFill>
                      </a:endParaRPr>
                    </a:p>
                  </a:txBody>
                  <a:tcPr marL="91425" marR="91425" marT="91425" marB="91425">
                    <a:lnL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en-US" sz="1600" b="1" u="none" strike="noStrike" cap="none">
                          <a:solidFill>
                            <a:schemeClr val="dk1"/>
                          </a:solidFill>
                        </a:rPr>
                        <a:t>Teacher teaching</a:t>
                      </a:r>
                      <a:endParaRPr sz="1600" b="1" u="none" strike="noStrike" cap="none">
                        <a:solidFill>
                          <a:schemeClr val="dk1"/>
                        </a:solidFill>
                      </a:endParaRPr>
                    </a:p>
                  </a:txBody>
                  <a:tcPr marL="91425" marR="91425" marT="91425" marB="91425">
                    <a:lnL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92050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en-US" sz="1600" b="1" u="none" strike="noStrike" cap="none">
                          <a:solidFill>
                            <a:schemeClr val="dk1"/>
                          </a:solidFill>
                        </a:rPr>
                        <a:t>15 - 20</a:t>
                      </a:r>
                      <a:endParaRPr sz="1600" b="1" u="none" strike="noStrike" cap="none">
                        <a:solidFill>
                          <a:schemeClr val="dk1"/>
                        </a:solidFill>
                      </a:endParaRPr>
                    </a:p>
                  </a:txBody>
                  <a:tcPr marL="91425" marR="91425" marT="91425" marB="91425">
                    <a:lnL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700"/>
                        <a:buFont typeface="Arial"/>
                        <a:buNone/>
                      </a:pPr>
                      <a:r>
                        <a:rPr lang="en-US" sz="1700" b="1" u="none" strike="noStrike" cap="none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Variation (Contrast) (CF1 and CF2) </a:t>
                      </a:r>
                      <a:endParaRPr sz="1700" b="1" u="none" strike="noStrike" cap="none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0" marR="0" lvl="0" indent="0" algn="l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700"/>
                        <a:buFont typeface="Arial"/>
                        <a:buNone/>
                      </a:pPr>
                      <a:r>
                        <a:rPr lang="en-US" sz="1700" b="1" u="none" strike="noStrike" cap="none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3 examples: By comparing the system with ot without energy input.</a:t>
                      </a:r>
                      <a:endParaRPr sz="1700" b="1" u="none" strike="noStrike" cap="none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25" marR="91425" marT="91425" marB="91425">
                    <a:lnL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en-US" sz="1600" b="1" u="none" strike="noStrike" cap="none">
                          <a:solidFill>
                            <a:schemeClr val="dk1"/>
                          </a:solidFill>
                        </a:rPr>
                        <a:t>Oral questioning</a:t>
                      </a:r>
                      <a:endParaRPr sz="1600" b="1" u="none" strike="noStrike" cap="none">
                        <a:solidFill>
                          <a:schemeClr val="dk1"/>
                        </a:solidFill>
                      </a:endParaRPr>
                    </a:p>
                  </a:txBody>
                  <a:tcPr marL="91425" marR="91425" marT="91425" marB="91425">
                    <a:lnL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4320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en-US" sz="1600" b="1" u="none" strike="noStrike" cap="none">
                          <a:solidFill>
                            <a:schemeClr val="dk1"/>
                          </a:solidFill>
                        </a:rPr>
                        <a:t>20 - 25</a:t>
                      </a:r>
                      <a:endParaRPr sz="1600" b="1" u="none" strike="noStrike" cap="none">
                        <a:solidFill>
                          <a:schemeClr val="dk1"/>
                        </a:solidFill>
                      </a:endParaRPr>
                    </a:p>
                  </a:txBody>
                  <a:tcPr marL="91425" marR="91425" marT="91425" marB="91425">
                    <a:lnL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700"/>
                        <a:buFont typeface="Arial"/>
                        <a:buNone/>
                      </a:pPr>
                      <a:r>
                        <a:rPr lang="en-US" sz="1700" b="1" u="none" strike="noStrike" cap="none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Variation: Generalization (by students) (CF2)</a:t>
                      </a:r>
                      <a:endParaRPr sz="1700" b="1" u="none" strike="noStrike" cap="none">
                        <a:solidFill>
                          <a:schemeClr val="dk1"/>
                        </a:solidFill>
                      </a:endParaRPr>
                    </a:p>
                  </a:txBody>
                  <a:tcPr marL="91425" marR="91425" marT="91425" marB="91425">
                    <a:lnL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en-US" sz="1600" b="1" u="none" strike="noStrike" cap="none">
                          <a:solidFill>
                            <a:schemeClr val="dk1"/>
                          </a:solidFill>
                        </a:rPr>
                        <a:t>Oral questioning</a:t>
                      </a:r>
                      <a:endParaRPr sz="1600" b="1" u="none" strike="noStrike" cap="none">
                        <a:solidFill>
                          <a:schemeClr val="dk1"/>
                        </a:solidFill>
                      </a:endParaRPr>
                    </a:p>
                  </a:txBody>
                  <a:tcPr marL="91425" marR="91425" marT="91425" marB="91425">
                    <a:lnL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92050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en-US" sz="1600" b="1" u="none" strike="noStrike" cap="none">
                          <a:solidFill>
                            <a:srgbClr val="FF0000"/>
                          </a:solidFill>
                        </a:rPr>
                        <a:t>25 - 45</a:t>
                      </a:r>
                      <a:endParaRPr sz="1600" b="1" u="none" strike="noStrike" cap="none">
                        <a:solidFill>
                          <a:srgbClr val="FF0000"/>
                        </a:solidFill>
                      </a:endParaRPr>
                    </a:p>
                  </a:txBody>
                  <a:tcPr marL="91425" marR="91425" marT="91425" marB="91425">
                    <a:lnL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700"/>
                        <a:buFont typeface="Arial"/>
                        <a:buNone/>
                      </a:pPr>
                      <a:r>
                        <a:rPr lang="en-US" sz="1700" b="1" i="0" u="none" strike="noStrike" cap="none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Variation (Fusion)</a:t>
                      </a:r>
                      <a:endParaRPr sz="1400" u="none" strike="noStrike" cap="none"/>
                    </a:p>
                    <a:p>
                      <a:pPr marL="0" marR="0" lvl="0" indent="0" algn="l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700"/>
                        <a:buFont typeface="Arial"/>
                        <a:buNone/>
                      </a:pPr>
                      <a:r>
                        <a:rPr lang="en-US" sz="1700" b="1" u="none" strike="noStrike" cap="none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Student experiments section(by running  8 different stations)</a:t>
                      </a:r>
                      <a:endParaRPr sz="1700" b="1" u="none" strike="noStrike" cap="none">
                        <a:solidFill>
                          <a:srgbClr val="FF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0" marR="0" lvl="0" indent="0" algn="l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700"/>
                        <a:buFont typeface="Arial"/>
                        <a:buNone/>
                      </a:pPr>
                      <a:r>
                        <a:rPr lang="en-US" sz="1700" b="1" u="none" strike="noStrike" cap="none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Applications on CF 1 and CF2.</a:t>
                      </a:r>
                      <a:endParaRPr sz="1700" b="1" u="none" strike="noStrike" cap="none">
                        <a:solidFill>
                          <a:srgbClr val="FF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25" marR="91425" marT="91425" marB="91425">
                    <a:lnL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342900" marR="0" lvl="0" indent="-330200" algn="l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0000"/>
                        </a:buClr>
                        <a:buSzPts val="1600"/>
                        <a:buFont typeface="Arial"/>
                        <a:buAutoNum type="arabicPeriod"/>
                      </a:pPr>
                      <a:r>
                        <a:rPr lang="en-US" sz="1600" b="1" u="none" strike="noStrike" cap="none">
                          <a:solidFill>
                            <a:srgbClr val="FF0000"/>
                          </a:solidFill>
                        </a:rPr>
                        <a:t>Station (1.5 min x 8)</a:t>
                      </a:r>
                      <a:endParaRPr sz="1600" b="1" u="none" strike="noStrike" cap="none">
                        <a:solidFill>
                          <a:srgbClr val="FF0000"/>
                        </a:solidFill>
                      </a:endParaRPr>
                    </a:p>
                    <a:p>
                      <a:pPr marL="342900" marR="0" lvl="0" indent="-330200" algn="l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0000"/>
                        </a:buClr>
                        <a:buSzPts val="1600"/>
                        <a:buFont typeface="Arial"/>
                        <a:buAutoNum type="arabicPeriod"/>
                      </a:pPr>
                      <a:r>
                        <a:rPr lang="en-US" sz="1600" b="1" u="none" strike="noStrike" cap="none">
                          <a:solidFill>
                            <a:srgbClr val="FF0000"/>
                          </a:solidFill>
                        </a:rPr>
                        <a:t>2 mins group discussions</a:t>
                      </a:r>
                      <a:endParaRPr sz="1600" b="1" u="none" strike="noStrike" cap="none">
                        <a:solidFill>
                          <a:srgbClr val="FF0000"/>
                        </a:solidFill>
                      </a:endParaRPr>
                    </a:p>
                  </a:txBody>
                  <a:tcPr marL="91425" marR="91425" marT="91425" marB="91425">
                    <a:lnL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92050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en-US" sz="1600" b="1" u="none" strike="noStrike" cap="none">
                          <a:solidFill>
                            <a:srgbClr val="7F7F7F"/>
                          </a:solidFill>
                        </a:rPr>
                        <a:t>45 - 58</a:t>
                      </a:r>
                      <a:endParaRPr sz="1600" b="1" u="none" strike="noStrike" cap="none">
                        <a:solidFill>
                          <a:srgbClr val="7F7F7F"/>
                        </a:solidFill>
                      </a:endParaRPr>
                    </a:p>
                  </a:txBody>
                  <a:tcPr marL="91425" marR="91425" marT="91425" marB="91425">
                    <a:lnL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700"/>
                        <a:buFont typeface="Arial"/>
                        <a:buNone/>
                      </a:pPr>
                      <a:r>
                        <a:rPr lang="en-US" sz="1700" b="1" u="none" strike="noStrike" cap="none">
                          <a:solidFill>
                            <a:srgbClr val="7F7F7F"/>
                          </a:solidFill>
                        </a:rPr>
                        <a:t>Answer discussions</a:t>
                      </a:r>
                      <a:endParaRPr sz="1700" b="1" u="none" strike="noStrike" cap="none">
                        <a:solidFill>
                          <a:srgbClr val="7F7F7F"/>
                        </a:solidFill>
                      </a:endParaRPr>
                    </a:p>
                    <a:p>
                      <a:pPr marL="0" marR="0" lvl="0" indent="0" algn="l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700"/>
                        <a:buFont typeface="Arial"/>
                        <a:buNone/>
                      </a:pPr>
                      <a:r>
                        <a:rPr lang="en-US" sz="1700" b="1" u="none" strike="noStrike" cap="none">
                          <a:solidFill>
                            <a:srgbClr val="7F7F7F"/>
                          </a:solidFill>
                        </a:rPr>
                        <a:t>Extended explanation on potential energy which stores in a rubber band, wind-up spring core. (CF1)</a:t>
                      </a:r>
                      <a:endParaRPr sz="1700" b="1" u="none" strike="noStrike" cap="none">
                        <a:solidFill>
                          <a:srgbClr val="7F7F7F"/>
                        </a:solidFill>
                      </a:endParaRPr>
                    </a:p>
                  </a:txBody>
                  <a:tcPr marL="91425" marR="91425" marT="91425" marB="91425">
                    <a:lnL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en-US" sz="1600" b="1" u="none" strike="noStrike" cap="none">
                          <a:solidFill>
                            <a:srgbClr val="7F7F7F"/>
                          </a:solidFill>
                        </a:rPr>
                        <a:t>Oral answer by Ss</a:t>
                      </a:r>
                      <a:endParaRPr sz="1600" b="1" u="none" strike="noStrike" cap="none">
                        <a:solidFill>
                          <a:srgbClr val="7F7F7F"/>
                        </a:solidFill>
                      </a:endParaRPr>
                    </a:p>
                  </a:txBody>
                  <a:tcPr marL="91425" marR="91425" marT="91425" marB="91425">
                    <a:lnL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7287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en-US" sz="1600" b="1" u="none" strike="noStrike" cap="none">
                          <a:solidFill>
                            <a:srgbClr val="7F7F7F"/>
                          </a:solidFill>
                        </a:rPr>
                        <a:t>58 - 60</a:t>
                      </a:r>
                      <a:endParaRPr sz="1600" b="1" u="none" strike="noStrike" cap="none">
                        <a:solidFill>
                          <a:srgbClr val="7F7F7F"/>
                        </a:solidFill>
                      </a:endParaRPr>
                    </a:p>
                  </a:txBody>
                  <a:tcPr marL="91425" marR="91425" marT="91425" marB="91425">
                    <a:lnL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700"/>
                        <a:buFont typeface="Arial"/>
                        <a:buNone/>
                      </a:pPr>
                      <a:r>
                        <a:rPr lang="en-US" sz="1700" b="1" u="none" strike="noStrike" cap="none">
                          <a:solidFill>
                            <a:srgbClr val="7F7F7F"/>
                          </a:solidFill>
                        </a:rPr>
                        <a:t>Summary</a:t>
                      </a:r>
                      <a:endParaRPr sz="1700" b="1" u="none" strike="noStrike" cap="none">
                        <a:solidFill>
                          <a:srgbClr val="7F7F7F"/>
                        </a:solidFill>
                      </a:endParaRPr>
                    </a:p>
                  </a:txBody>
                  <a:tcPr marL="91425" marR="91425" marT="91425" marB="91425">
                    <a:lnL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en-US" sz="1600" b="1" u="none" strike="noStrike" cap="none">
                          <a:solidFill>
                            <a:srgbClr val="7F7F7F"/>
                          </a:solidFill>
                        </a:rPr>
                        <a:t>Teacher teaching</a:t>
                      </a:r>
                      <a:endParaRPr sz="1600" b="1" u="none" strike="noStrike" cap="none">
                        <a:solidFill>
                          <a:srgbClr val="7F7F7F"/>
                        </a:solidFill>
                      </a:endParaRPr>
                    </a:p>
                  </a:txBody>
                  <a:tcPr marL="91425" marR="91425" marT="91425" marB="91425">
                    <a:lnL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9" name="Google Shape;559;gd8b6c46093_0_29"/>
          <p:cNvSpPr txBox="1">
            <a:spLocks noGrp="1"/>
          </p:cNvSpPr>
          <p:nvPr>
            <p:ph type="title"/>
          </p:nvPr>
        </p:nvSpPr>
        <p:spPr>
          <a:xfrm>
            <a:off x="301625" y="228600"/>
            <a:ext cx="85407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 sz="3300">
                <a:solidFill>
                  <a:srgbClr val="6600FF"/>
                </a:solidFill>
              </a:rPr>
              <a:t>Student experiments section (Fusion)</a:t>
            </a:r>
            <a:endParaRPr/>
          </a:p>
        </p:txBody>
      </p:sp>
      <p:pic>
        <p:nvPicPr>
          <p:cNvPr id="560" name="Google Shape;560;gd8b6c46093_0_29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18888" y="1219200"/>
            <a:ext cx="8706174" cy="51816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Google Shape;169;p6"/>
          <p:cNvSpPr txBox="1"/>
          <p:nvPr/>
        </p:nvSpPr>
        <p:spPr>
          <a:xfrm>
            <a:off x="2339975" y="230187"/>
            <a:ext cx="6696075" cy="1712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290512" marR="0" lvl="0" indent="-290512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2800"/>
              <a:buFont typeface="Arial Narrow"/>
              <a:buChar char="•"/>
            </a:pPr>
            <a:r>
              <a:rPr lang="en-US" sz="2800" b="1" i="0" u="none" strike="noStrike" cap="none">
                <a:solidFill>
                  <a:srgbClr val="FF0000"/>
                </a:solidFill>
                <a:latin typeface="Arial Narrow"/>
                <a:ea typeface="Arial Narrow"/>
                <a:cs typeface="Arial Narrow"/>
                <a:sym typeface="Arial Narrow"/>
              </a:rPr>
              <a:t>Which topic is most worth studying?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290512" marR="0" lvl="0" indent="-290512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2800"/>
              <a:buFont typeface="Arial Narrow"/>
              <a:buChar char="•"/>
            </a:pPr>
            <a:r>
              <a:rPr lang="en-US" sz="2800" b="1" i="0" u="none" strike="noStrike" cap="none">
                <a:solidFill>
                  <a:srgbClr val="FF0000"/>
                </a:solidFill>
                <a:latin typeface="Arial Narrow"/>
                <a:ea typeface="Arial Narrow"/>
                <a:cs typeface="Arial Narrow"/>
                <a:sym typeface="Arial Narrow"/>
              </a:rPr>
              <a:t>What do you expect the students to learn on the topic?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0" name="Google Shape;170;p6"/>
          <p:cNvSpPr txBox="1"/>
          <p:nvPr/>
        </p:nvSpPr>
        <p:spPr>
          <a:xfrm>
            <a:off x="381000" y="1943100"/>
            <a:ext cx="8382000" cy="10017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484187" marR="0" lvl="0" indent="-484187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006600"/>
              </a:buClr>
              <a:buSzPts val="2400"/>
              <a:buFont typeface="Arial Narrow"/>
              <a:buNone/>
            </a:pPr>
            <a:r>
              <a:rPr lang="en-US" sz="2400" b="0" i="0" u="none" strike="noStrike" cap="none">
                <a:solidFill>
                  <a:srgbClr val="006600"/>
                </a:solidFill>
                <a:latin typeface="Arial Narrow"/>
                <a:ea typeface="Arial Narrow"/>
                <a:cs typeface="Arial Narrow"/>
                <a:sym typeface="Arial Narrow"/>
              </a:rPr>
              <a:t>V2: Variation in </a:t>
            </a:r>
            <a:r>
              <a:rPr lang="en-US" sz="2400" b="0" i="0" u="sng" strike="noStrike" cap="none">
                <a:solidFill>
                  <a:srgbClr val="FF0000"/>
                </a:solidFill>
                <a:latin typeface="Arial Narrow"/>
                <a:ea typeface="Arial Narrow"/>
                <a:cs typeface="Arial Narrow"/>
                <a:sym typeface="Arial Narrow"/>
              </a:rPr>
              <a:t>teachers’ understanding of what the most worthwhile object of learning is</a:t>
            </a:r>
            <a:r>
              <a:rPr lang="en-US" sz="2400" b="0" i="0" u="none" strike="noStrike" cap="none">
                <a:solidFill>
                  <a:srgbClr val="FF0000"/>
                </a:solidFill>
                <a:latin typeface="Arial Narrow"/>
                <a:ea typeface="Arial Narrow"/>
                <a:cs typeface="Arial Narrow"/>
                <a:sym typeface="Arial Narrow"/>
              </a:rPr>
              <a:t> </a:t>
            </a:r>
            <a:r>
              <a:rPr lang="en-US" sz="2400" b="0" i="0" u="none" strike="noStrike" cap="none">
                <a:solidFill>
                  <a:srgbClr val="006600"/>
                </a:solidFill>
                <a:latin typeface="Arial Narrow"/>
                <a:ea typeface="Arial Narrow"/>
                <a:cs typeface="Arial Narrow"/>
                <a:sym typeface="Arial Narrow"/>
              </a:rPr>
              <a:t>&amp; ways of handling it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1" name="Google Shape;171;p6"/>
          <p:cNvSpPr/>
          <p:nvPr/>
        </p:nvSpPr>
        <p:spPr>
          <a:xfrm>
            <a:off x="533400" y="457200"/>
            <a:ext cx="1524000" cy="1219200"/>
          </a:xfrm>
          <a:custGeom>
            <a:avLst/>
            <a:gdLst/>
            <a:ahLst/>
            <a:cxnLst/>
            <a:rect l="l" t="t" r="r" b="b"/>
            <a:pathLst>
              <a:path w="21600" h="21600" extrusionOk="0">
                <a:moveTo>
                  <a:pt x="19790" y="3240"/>
                </a:moveTo>
                <a:cubicBezTo>
                  <a:pt x="10981" y="3240"/>
                  <a:pt x="9171" y="3240"/>
                  <a:pt x="9050" y="3086"/>
                </a:cubicBezTo>
                <a:cubicBezTo>
                  <a:pt x="9050" y="2931"/>
                  <a:pt x="8930" y="2777"/>
                  <a:pt x="8930" y="2469"/>
                </a:cubicBezTo>
                <a:cubicBezTo>
                  <a:pt x="8930" y="2160"/>
                  <a:pt x="8809" y="1851"/>
                  <a:pt x="8688" y="1389"/>
                </a:cubicBezTo>
                <a:cubicBezTo>
                  <a:pt x="8568" y="1080"/>
                  <a:pt x="8326" y="771"/>
                  <a:pt x="8085" y="463"/>
                </a:cubicBezTo>
                <a:cubicBezTo>
                  <a:pt x="7723" y="154"/>
                  <a:pt x="7361" y="0"/>
                  <a:pt x="7361" y="0"/>
                </a:cubicBezTo>
                <a:cubicBezTo>
                  <a:pt x="7361" y="0"/>
                  <a:pt x="2293" y="0"/>
                  <a:pt x="2051" y="154"/>
                </a:cubicBezTo>
                <a:cubicBezTo>
                  <a:pt x="1689" y="309"/>
                  <a:pt x="1448" y="463"/>
                  <a:pt x="1327" y="771"/>
                </a:cubicBezTo>
                <a:cubicBezTo>
                  <a:pt x="1207" y="1080"/>
                  <a:pt x="1086" y="1389"/>
                  <a:pt x="965" y="1697"/>
                </a:cubicBezTo>
                <a:cubicBezTo>
                  <a:pt x="845" y="2160"/>
                  <a:pt x="724" y="2314"/>
                  <a:pt x="724" y="2469"/>
                </a:cubicBezTo>
                <a:cubicBezTo>
                  <a:pt x="603" y="2623"/>
                  <a:pt x="603" y="2777"/>
                  <a:pt x="483" y="2931"/>
                </a:cubicBezTo>
                <a:cubicBezTo>
                  <a:pt x="483" y="3086"/>
                  <a:pt x="362" y="3240"/>
                  <a:pt x="241" y="3240"/>
                </a:cubicBezTo>
                <a:lnTo>
                  <a:pt x="0" y="3394"/>
                </a:lnTo>
                <a:lnTo>
                  <a:pt x="0" y="3703"/>
                </a:lnTo>
                <a:lnTo>
                  <a:pt x="0" y="10800"/>
                </a:lnTo>
                <a:lnTo>
                  <a:pt x="0" y="21600"/>
                </a:lnTo>
                <a:lnTo>
                  <a:pt x="10981" y="21600"/>
                </a:lnTo>
                <a:lnTo>
                  <a:pt x="21600" y="21600"/>
                </a:lnTo>
                <a:lnTo>
                  <a:pt x="21600" y="10800"/>
                </a:lnTo>
                <a:lnTo>
                  <a:pt x="21600" y="5246"/>
                </a:lnTo>
                <a:lnTo>
                  <a:pt x="21600" y="4783"/>
                </a:lnTo>
                <a:cubicBezTo>
                  <a:pt x="21479" y="4320"/>
                  <a:pt x="21359" y="4011"/>
                  <a:pt x="21117" y="3703"/>
                </a:cubicBezTo>
                <a:cubicBezTo>
                  <a:pt x="20876" y="3549"/>
                  <a:pt x="20514" y="3394"/>
                  <a:pt x="20152" y="3240"/>
                </a:cubicBezTo>
                <a:lnTo>
                  <a:pt x="19790" y="3240"/>
                </a:lnTo>
                <a:close/>
              </a:path>
            </a:pathLst>
          </a:custGeom>
          <a:solidFill>
            <a:srgbClr val="FFFFCC"/>
          </a:solidFill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  <a:effectLst>
            <a:outerShdw blurRad="63500" dist="107763" dir="2700000">
              <a:srgbClr val="808080"/>
            </a:outerShdw>
          </a:effectLst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00FF"/>
              </a:buClr>
              <a:buSzPts val="1600"/>
              <a:buFont typeface="Arial Narrow"/>
              <a:buNone/>
            </a:pPr>
            <a:r>
              <a:rPr lang="en-US" sz="1600" b="0" i="0" u="none" strike="noStrike" cap="none">
                <a:solidFill>
                  <a:srgbClr val="6600FF"/>
                </a:solidFill>
                <a:latin typeface="Arial Narrow"/>
                <a:ea typeface="Arial Narrow"/>
                <a:cs typeface="Arial Narrow"/>
                <a:sym typeface="Arial Narrow"/>
              </a:rPr>
              <a:t>Select a topic for study 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C0000"/>
              </a:buClr>
              <a:buSzPts val="1600"/>
              <a:buFont typeface="Arial Narrow"/>
              <a:buNone/>
            </a:pPr>
            <a:r>
              <a:rPr lang="en-US" sz="1600" b="1" i="0" u="none" strike="noStrike" cap="none">
                <a:solidFill>
                  <a:srgbClr val="CC0000"/>
                </a:solidFill>
                <a:latin typeface="Arial Narrow"/>
                <a:ea typeface="Arial Narrow"/>
                <a:cs typeface="Arial Narrow"/>
                <a:sym typeface="Arial Narrow"/>
              </a:rPr>
              <a:t>(V2)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2" name="Google Shape;172;p6"/>
          <p:cNvSpPr txBox="1"/>
          <p:nvPr/>
        </p:nvSpPr>
        <p:spPr>
          <a:xfrm>
            <a:off x="381000" y="3044825"/>
            <a:ext cx="8439150" cy="38211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ts val="2400"/>
              <a:buFont typeface="Arial"/>
              <a:buNone/>
            </a:pPr>
            <a:r>
              <a:rPr lang="en-US" sz="2400" b="1" i="0" u="sng" strike="noStrike" cap="none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The concept of energy is a little bit abstract for </a:t>
            </a:r>
            <a:r>
              <a:rPr lang="en-US" sz="2400" b="1" i="0" u="sng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S1 students</a:t>
            </a:r>
            <a:r>
              <a:rPr lang="en-US" sz="2400" b="1" i="0" u="sng" strike="noStrike" cap="none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 and they often made mistakes in this topic.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endParaRPr sz="1800" b="1" i="0" u="none" strike="noStrike" cap="none">
              <a:solidFill>
                <a:srgbClr val="0070C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-127000" algn="just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ts val="2000"/>
              <a:buFont typeface="Arial"/>
              <a:buAutoNum type="romanUcPeriod"/>
            </a:pPr>
            <a:r>
              <a:rPr lang="en-US" sz="2000" b="1" i="0" u="none" strike="noStrike" cap="none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Different forms of energy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-127000" algn="just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ts val="2000"/>
              <a:buFont typeface="Arial"/>
              <a:buAutoNum type="romanUcPeriod"/>
            </a:pPr>
            <a:r>
              <a:rPr lang="en-US" sz="2000" b="1" i="0" u="none" strike="noStrike" cap="none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Energy conversion(Conservation of Energy)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-127000" algn="just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ts val="2000"/>
              <a:buFont typeface="Arial"/>
              <a:buAutoNum type="romanUcPeriod"/>
            </a:pPr>
            <a:r>
              <a:rPr lang="en-US" sz="2000" b="1" i="0" u="none" strike="noStrike" cap="none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Energy conversion efficiency 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-127000" algn="just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ts val="2000"/>
              <a:buFont typeface="Arial"/>
              <a:buAutoNum type="romanUcPeriod"/>
            </a:pPr>
            <a:r>
              <a:rPr lang="en-US" sz="2000" b="1" i="0" u="none" strike="noStrike" cap="none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Heat transfer process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-127000" algn="just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ts val="2000"/>
              <a:buFont typeface="Arial"/>
              <a:buAutoNum type="romanUcPeriod"/>
            </a:pPr>
            <a:r>
              <a:rPr lang="en-US" sz="2000" b="1" i="0" u="none" strike="noStrike" cap="none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Energy sources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endParaRPr sz="2000" b="1" i="0" u="none" strike="noStrike" cap="none">
              <a:solidFill>
                <a:srgbClr val="0070C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ransition>
    <p:push dir="r"/>
  </p:transition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5" name="Google Shape;565;gd8b6c46093_0_382"/>
          <p:cNvSpPr txBox="1">
            <a:spLocks noGrp="1"/>
          </p:cNvSpPr>
          <p:nvPr>
            <p:ph type="title"/>
          </p:nvPr>
        </p:nvSpPr>
        <p:spPr>
          <a:xfrm>
            <a:off x="301625" y="228600"/>
            <a:ext cx="85407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 sz="3300">
                <a:solidFill>
                  <a:srgbClr val="6600FF"/>
                </a:solidFill>
              </a:rPr>
              <a:t>Student experiments section (Fusion)</a:t>
            </a:r>
            <a:endParaRPr/>
          </a:p>
        </p:txBody>
      </p:sp>
      <p:pic>
        <p:nvPicPr>
          <p:cNvPr id="566" name="Google Shape;566;gd8b6c46093_0_38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52375" y="1200150"/>
            <a:ext cx="8839201" cy="511124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1" name="Google Shape;571;gd9d61ddd95_0_39"/>
          <p:cNvSpPr txBox="1">
            <a:spLocks noGrp="1"/>
          </p:cNvSpPr>
          <p:nvPr>
            <p:ph type="title"/>
          </p:nvPr>
        </p:nvSpPr>
        <p:spPr>
          <a:xfrm>
            <a:off x="301625" y="228600"/>
            <a:ext cx="85407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pic>
        <p:nvPicPr>
          <p:cNvPr id="572" name="Google Shape;572;gd9d61ddd95_0_39"/>
          <p:cNvPicPr preferRelativeResize="0"/>
          <p:nvPr/>
        </p:nvPicPr>
        <p:blipFill rotWithShape="1">
          <a:blip r:embed="rId3">
            <a:alphaModFix/>
          </a:blip>
          <a:srcRect l="2927" t="2573" r="4091" b="1381"/>
          <a:stretch/>
        </p:blipFill>
        <p:spPr>
          <a:xfrm>
            <a:off x="124688" y="748150"/>
            <a:ext cx="8894624" cy="516775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7" name="Google Shape;577;gd9d61ddd95_0_44"/>
          <p:cNvSpPr txBox="1">
            <a:spLocks noGrp="1"/>
          </p:cNvSpPr>
          <p:nvPr>
            <p:ph type="title"/>
          </p:nvPr>
        </p:nvSpPr>
        <p:spPr>
          <a:xfrm>
            <a:off x="301625" y="228600"/>
            <a:ext cx="85407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pic>
        <p:nvPicPr>
          <p:cNvPr id="578" name="Google Shape;578;gd9d61ddd95_0_44"/>
          <p:cNvPicPr preferRelativeResize="0"/>
          <p:nvPr/>
        </p:nvPicPr>
        <p:blipFill rotWithShape="1">
          <a:blip r:embed="rId3">
            <a:alphaModFix/>
          </a:blip>
          <a:srcRect l="2912" t="2456" r="2534" b="32375"/>
          <a:stretch/>
        </p:blipFill>
        <p:spPr>
          <a:xfrm>
            <a:off x="149225" y="526475"/>
            <a:ext cx="8826626" cy="34220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8" name="Google Shape;588;gd9d61ddd95_0_49"/>
          <p:cNvSpPr txBox="1">
            <a:spLocks noGrp="1"/>
          </p:cNvSpPr>
          <p:nvPr>
            <p:ph type="title"/>
          </p:nvPr>
        </p:nvSpPr>
        <p:spPr>
          <a:xfrm>
            <a:off x="301625" y="228600"/>
            <a:ext cx="85407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 sz="4100"/>
              <a:t>Group discussions with TB and WS</a:t>
            </a:r>
            <a:endParaRPr sz="4100"/>
          </a:p>
        </p:txBody>
      </p:sp>
      <p:pic>
        <p:nvPicPr>
          <p:cNvPr id="589" name="Google Shape;589;gd9d61ddd95_0_49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1538" y="1371600"/>
            <a:ext cx="9060876" cy="509674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4" name="Google Shape;594;gd9d61ddd95_0_64"/>
          <p:cNvSpPr txBox="1"/>
          <p:nvPr/>
        </p:nvSpPr>
        <p:spPr>
          <a:xfrm>
            <a:off x="0" y="0"/>
            <a:ext cx="9061800" cy="73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lang="en-US" sz="3600" b="0" i="0" u="none" strike="noStrike" cap="none">
                <a:solidFill>
                  <a:srgbClr val="006600"/>
                </a:solidFill>
                <a:latin typeface="Arial Narrow"/>
                <a:ea typeface="Arial Narrow"/>
                <a:cs typeface="Arial Narrow"/>
                <a:sym typeface="Arial Narrow"/>
              </a:rPr>
              <a:t>Teaching Plan &amp; the use of Pattern of Variation</a:t>
            </a:r>
            <a:endParaRPr sz="4400" b="0" i="0" u="none" strike="noStrike" cap="non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aphicFrame>
        <p:nvGraphicFramePr>
          <p:cNvPr id="595" name="Google Shape;595;gd9d61ddd95_0_64"/>
          <p:cNvGraphicFramePr/>
          <p:nvPr/>
        </p:nvGraphicFramePr>
        <p:xfrm>
          <a:off x="476250" y="792613"/>
          <a:ext cx="8359525" cy="6065860"/>
        </p:xfrm>
        <a:graphic>
          <a:graphicData uri="http://schemas.openxmlformats.org/drawingml/2006/table">
            <a:tbl>
              <a:tblPr>
                <a:noFill/>
                <a:tableStyleId>{C9FA77C9-476B-4AFE-A14C-C94C052CF549}</a:tableStyleId>
              </a:tblPr>
              <a:tblGrid>
                <a:gridCol w="9356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4842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9396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4320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en-US" sz="1600" b="1" u="none" strike="noStrike" cap="none"/>
                        <a:t>Time </a:t>
                      </a:r>
                      <a:endParaRPr sz="1600" b="1" u="none" strike="noStrike" cap="none"/>
                    </a:p>
                  </a:txBody>
                  <a:tcPr marL="91425" marR="91425" marT="91425" marB="91425">
                    <a:lnL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en-US" sz="1600" b="1" u="none" strike="noStrike" cap="none"/>
                        <a:t>Teaching activities</a:t>
                      </a:r>
                      <a:endParaRPr sz="1600" b="1" u="none" strike="noStrike" cap="none"/>
                    </a:p>
                  </a:txBody>
                  <a:tcPr marL="91425" marR="91425" marT="91425" marB="91425">
                    <a:lnL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en-US" sz="1600" b="1" u="none" strike="noStrike" cap="none"/>
                        <a:t>Remark</a:t>
                      </a:r>
                      <a:endParaRPr sz="1600" b="1" u="none" strike="noStrike" cap="none"/>
                    </a:p>
                  </a:txBody>
                  <a:tcPr marL="91425" marR="91425" marT="91425" marB="91425">
                    <a:lnL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4320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en-US" sz="1600" b="1" u="none" strike="noStrike" cap="none"/>
                        <a:t>0 - 2</a:t>
                      </a:r>
                      <a:endParaRPr sz="1600" b="1" u="none" strike="noStrike" cap="none"/>
                    </a:p>
                  </a:txBody>
                  <a:tcPr marL="91425" marR="91425" marT="91425" marB="91425">
                    <a:lnL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700"/>
                        <a:buFont typeface="Arial"/>
                        <a:buNone/>
                      </a:pPr>
                      <a:r>
                        <a:rPr lang="en-US" sz="1700" b="1" u="none" strike="noStrike" cap="none"/>
                        <a:t>Class Settlement </a:t>
                      </a:r>
                      <a:endParaRPr sz="1700" b="1" u="none" strike="noStrike" cap="none"/>
                    </a:p>
                  </a:txBody>
                  <a:tcPr marL="91425" marR="91425" marT="91425" marB="91425">
                    <a:lnL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endParaRPr sz="1600" b="1" u="none" strike="noStrike" cap="none"/>
                    </a:p>
                  </a:txBody>
                  <a:tcPr marL="91425" marR="91425" marT="91425" marB="91425">
                    <a:lnL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8185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en-US" sz="1600" b="1" u="none" strike="noStrike" cap="none"/>
                        <a:t>5 - 10</a:t>
                      </a:r>
                      <a:endParaRPr sz="1600" b="1" u="none" strike="noStrike" cap="none"/>
                    </a:p>
                  </a:txBody>
                  <a:tcPr marL="91425" marR="91425" marT="91425" marB="91425">
                    <a:lnL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700"/>
                        <a:buFont typeface="Arial"/>
                        <a:buNone/>
                      </a:pPr>
                      <a:r>
                        <a:rPr lang="en-US" sz="1700" b="1" u="none" strike="noStrike" cap="none"/>
                        <a:t>Prior Knowledge revision: Read aloud  + extended example </a:t>
                      </a:r>
                      <a:endParaRPr sz="1700" b="1" u="none" strike="noStrike" cap="none"/>
                    </a:p>
                  </a:txBody>
                  <a:tcPr marL="91425" marR="91425" marT="91425" marB="91425">
                    <a:lnL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en-US" sz="1600" b="1" u="none" strike="noStrike" cap="none"/>
                        <a:t>Oral questioning</a:t>
                      </a:r>
                      <a:endParaRPr sz="1600" b="1" u="none" strike="noStrike" cap="none"/>
                    </a:p>
                  </a:txBody>
                  <a:tcPr marL="91425" marR="91425" marT="91425" marB="91425">
                    <a:lnL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8185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en-US" sz="1600" b="1" u="none" strike="noStrike" cap="none">
                          <a:solidFill>
                            <a:schemeClr val="dk1"/>
                          </a:solidFill>
                        </a:rPr>
                        <a:t>10 - 15  </a:t>
                      </a:r>
                      <a:endParaRPr sz="1600" b="1" u="none" strike="noStrike" cap="none">
                        <a:solidFill>
                          <a:schemeClr val="dk1"/>
                        </a:solidFill>
                      </a:endParaRPr>
                    </a:p>
                  </a:txBody>
                  <a:tcPr marL="91425" marR="91425" marT="91425" marB="91425">
                    <a:lnL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700"/>
                        <a:buFont typeface="Arial"/>
                        <a:buNone/>
                      </a:pPr>
                      <a:r>
                        <a:rPr lang="en-US" sz="1700" b="1" u="none" strike="noStrike" cap="none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More elaborations on Chemical energy. </a:t>
                      </a:r>
                      <a:endParaRPr sz="1700" b="1" u="none" strike="noStrike" cap="none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0" marR="0" lvl="0" indent="0" algn="l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700"/>
                        <a:buFont typeface="Arial"/>
                        <a:buNone/>
                      </a:pPr>
                      <a:r>
                        <a:rPr lang="en-US" sz="1700" b="1" u="none" strike="noStrike" cap="none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(CF 1 enhancement)</a:t>
                      </a:r>
                      <a:endParaRPr sz="1700" b="1" u="none" strike="noStrike" cap="none">
                        <a:solidFill>
                          <a:schemeClr val="dk1"/>
                        </a:solidFill>
                      </a:endParaRPr>
                    </a:p>
                  </a:txBody>
                  <a:tcPr marL="91425" marR="91425" marT="91425" marB="91425">
                    <a:lnL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en-US" sz="1600" b="1" u="none" strike="noStrike" cap="none">
                          <a:solidFill>
                            <a:schemeClr val="dk1"/>
                          </a:solidFill>
                        </a:rPr>
                        <a:t>Teacher teaching</a:t>
                      </a:r>
                      <a:endParaRPr sz="1600" b="1" u="none" strike="noStrike" cap="none">
                        <a:solidFill>
                          <a:schemeClr val="dk1"/>
                        </a:solidFill>
                      </a:endParaRPr>
                    </a:p>
                  </a:txBody>
                  <a:tcPr marL="91425" marR="91425" marT="91425" marB="91425">
                    <a:lnL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92050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en-US" sz="1600" b="1" u="none" strike="noStrike" cap="none">
                          <a:solidFill>
                            <a:schemeClr val="dk1"/>
                          </a:solidFill>
                        </a:rPr>
                        <a:t>15 - 20</a:t>
                      </a:r>
                      <a:endParaRPr sz="1600" b="1" u="none" strike="noStrike" cap="none">
                        <a:solidFill>
                          <a:schemeClr val="dk1"/>
                        </a:solidFill>
                      </a:endParaRPr>
                    </a:p>
                  </a:txBody>
                  <a:tcPr marL="91425" marR="91425" marT="91425" marB="91425">
                    <a:lnL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700"/>
                        <a:buFont typeface="Arial"/>
                        <a:buNone/>
                      </a:pPr>
                      <a:r>
                        <a:rPr lang="en-US" sz="1700" b="1" u="none" strike="noStrike" cap="none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Variation (Contrast) (CF1 and CF2) </a:t>
                      </a:r>
                      <a:endParaRPr sz="1700" b="1" u="none" strike="noStrike" cap="none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0" marR="0" lvl="0" indent="0" algn="l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700"/>
                        <a:buFont typeface="Arial"/>
                        <a:buNone/>
                      </a:pPr>
                      <a:r>
                        <a:rPr lang="en-US" sz="1700" b="1" u="none" strike="noStrike" cap="none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3 examples: By comparing the system with ot without energy input.</a:t>
                      </a:r>
                      <a:endParaRPr sz="1700" b="1" u="none" strike="noStrike" cap="none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25" marR="91425" marT="91425" marB="91425">
                    <a:lnL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en-US" sz="1600" b="1" u="none" strike="noStrike" cap="none">
                          <a:solidFill>
                            <a:schemeClr val="dk1"/>
                          </a:solidFill>
                        </a:rPr>
                        <a:t>Oral questioning</a:t>
                      </a:r>
                      <a:endParaRPr sz="1600" b="1" u="none" strike="noStrike" cap="none">
                        <a:solidFill>
                          <a:schemeClr val="dk1"/>
                        </a:solidFill>
                      </a:endParaRPr>
                    </a:p>
                  </a:txBody>
                  <a:tcPr marL="91425" marR="91425" marT="91425" marB="91425">
                    <a:lnL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4320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en-US" sz="1600" b="1" u="none" strike="noStrike" cap="none">
                          <a:solidFill>
                            <a:schemeClr val="dk1"/>
                          </a:solidFill>
                        </a:rPr>
                        <a:t>20 - 25</a:t>
                      </a:r>
                      <a:endParaRPr sz="1600" b="1" u="none" strike="noStrike" cap="none">
                        <a:solidFill>
                          <a:schemeClr val="dk1"/>
                        </a:solidFill>
                      </a:endParaRPr>
                    </a:p>
                  </a:txBody>
                  <a:tcPr marL="91425" marR="91425" marT="91425" marB="91425">
                    <a:lnL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700"/>
                        <a:buFont typeface="Arial"/>
                        <a:buNone/>
                      </a:pPr>
                      <a:r>
                        <a:rPr lang="en-US" sz="1700" b="1" u="none" strike="noStrike" cap="none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Variation: Generalization (by students) (CF2)</a:t>
                      </a:r>
                      <a:endParaRPr sz="1700" b="1" u="none" strike="noStrike" cap="none">
                        <a:solidFill>
                          <a:schemeClr val="dk1"/>
                        </a:solidFill>
                      </a:endParaRPr>
                    </a:p>
                  </a:txBody>
                  <a:tcPr marL="91425" marR="91425" marT="91425" marB="91425">
                    <a:lnL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en-US" sz="1600" b="1" u="none" strike="noStrike" cap="none">
                          <a:solidFill>
                            <a:schemeClr val="dk1"/>
                          </a:solidFill>
                        </a:rPr>
                        <a:t>Oral questioning</a:t>
                      </a:r>
                      <a:endParaRPr sz="1600" b="1" u="none" strike="noStrike" cap="none">
                        <a:solidFill>
                          <a:schemeClr val="dk1"/>
                        </a:solidFill>
                      </a:endParaRPr>
                    </a:p>
                  </a:txBody>
                  <a:tcPr marL="91425" marR="91425" marT="91425" marB="91425">
                    <a:lnL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92050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en-US" sz="1600" b="1" u="none" strike="noStrike" cap="none">
                          <a:solidFill>
                            <a:schemeClr val="dk1"/>
                          </a:solidFill>
                        </a:rPr>
                        <a:t>25 - 45</a:t>
                      </a:r>
                      <a:endParaRPr sz="1600" b="1" u="none" strike="noStrike" cap="none">
                        <a:solidFill>
                          <a:schemeClr val="dk1"/>
                        </a:solidFill>
                      </a:endParaRPr>
                    </a:p>
                  </a:txBody>
                  <a:tcPr marL="91425" marR="91425" marT="91425" marB="91425">
                    <a:lnL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700"/>
                        <a:buFont typeface="Arial"/>
                        <a:buNone/>
                      </a:pPr>
                      <a:r>
                        <a:rPr lang="en-US" sz="1700" b="1" u="none" strike="noStrike" cap="none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Variation (Fusion)</a:t>
                      </a:r>
                      <a:endParaRPr sz="1400" u="none" strike="noStrike" cap="none"/>
                    </a:p>
                    <a:p>
                      <a:pPr marL="0" marR="0" lvl="0" indent="0" algn="l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700"/>
                        <a:buFont typeface="Arial"/>
                        <a:buNone/>
                      </a:pPr>
                      <a:r>
                        <a:rPr lang="en-US" sz="1700" b="1" u="none" strike="noStrike" cap="none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Student experiments section(by running  8 different stations)</a:t>
                      </a:r>
                      <a:endParaRPr sz="1700" b="1" u="none" strike="noStrike" cap="none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0" marR="0" lvl="0" indent="0" algn="l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700"/>
                        <a:buFont typeface="Arial"/>
                        <a:buNone/>
                      </a:pPr>
                      <a:r>
                        <a:rPr lang="en-US" sz="1700" b="1" u="none" strike="noStrike" cap="none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Applications on CF 1 and CF2. </a:t>
                      </a:r>
                      <a:endParaRPr sz="1700" b="1" u="none" strike="noStrike" cap="none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25" marR="91425" marT="91425" marB="91425">
                    <a:lnL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342900" marR="0" lvl="0" indent="-330200" algn="l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600"/>
                        <a:buFont typeface="Arial"/>
                        <a:buAutoNum type="arabicPeriod"/>
                      </a:pPr>
                      <a:r>
                        <a:rPr lang="en-US" sz="1600" b="1" u="none" strike="noStrike" cap="none">
                          <a:solidFill>
                            <a:schemeClr val="dk1"/>
                          </a:solidFill>
                        </a:rPr>
                        <a:t>Station (1.5 min x 8)</a:t>
                      </a:r>
                      <a:endParaRPr sz="1600" b="1" u="none" strike="noStrike" cap="none">
                        <a:solidFill>
                          <a:schemeClr val="dk1"/>
                        </a:solidFill>
                      </a:endParaRPr>
                    </a:p>
                    <a:p>
                      <a:pPr marL="342900" marR="0" lvl="0" indent="-330200" algn="l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600"/>
                        <a:buFont typeface="Arial"/>
                        <a:buAutoNum type="arabicPeriod"/>
                      </a:pPr>
                      <a:r>
                        <a:rPr lang="en-US" sz="1600" b="1" u="none" strike="noStrike" cap="none">
                          <a:solidFill>
                            <a:schemeClr val="dk1"/>
                          </a:solidFill>
                        </a:rPr>
                        <a:t>2 mins group discussions</a:t>
                      </a:r>
                      <a:endParaRPr sz="1600" b="1" u="none" strike="noStrike" cap="none">
                        <a:solidFill>
                          <a:schemeClr val="dk1"/>
                        </a:solidFill>
                      </a:endParaRPr>
                    </a:p>
                  </a:txBody>
                  <a:tcPr marL="91425" marR="91425" marT="91425" marB="91425">
                    <a:lnL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92050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en-US" sz="1600" b="1" u="none" strike="noStrike" cap="none">
                          <a:solidFill>
                            <a:srgbClr val="FF0000"/>
                          </a:solidFill>
                        </a:rPr>
                        <a:t>45 - 58</a:t>
                      </a:r>
                      <a:endParaRPr sz="1600" b="1" u="none" strike="noStrike" cap="none">
                        <a:solidFill>
                          <a:srgbClr val="FF0000"/>
                        </a:solidFill>
                      </a:endParaRPr>
                    </a:p>
                  </a:txBody>
                  <a:tcPr marL="91425" marR="91425" marT="91425" marB="91425">
                    <a:lnL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700"/>
                        <a:buFont typeface="Arial"/>
                        <a:buNone/>
                      </a:pPr>
                      <a:r>
                        <a:rPr lang="en-US" sz="1700" b="1" u="none" strike="noStrike" cap="none">
                          <a:solidFill>
                            <a:srgbClr val="FF0000"/>
                          </a:solidFill>
                        </a:rPr>
                        <a:t>Answer discussions</a:t>
                      </a:r>
                      <a:endParaRPr sz="1700" b="1" u="none" strike="noStrike" cap="none">
                        <a:solidFill>
                          <a:srgbClr val="FF0000"/>
                        </a:solidFill>
                      </a:endParaRPr>
                    </a:p>
                    <a:p>
                      <a:pPr marL="0" marR="0" lvl="0" indent="0" algn="l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700"/>
                        <a:buFont typeface="Arial"/>
                        <a:buNone/>
                      </a:pPr>
                      <a:r>
                        <a:rPr lang="en-US" sz="1700" b="1" u="none" strike="noStrike" cap="none">
                          <a:solidFill>
                            <a:srgbClr val="FF0000"/>
                          </a:solidFill>
                        </a:rPr>
                        <a:t>Extended explanation on potential energy which stores in a rubber band, wind-up spring core. (CF1)</a:t>
                      </a:r>
                      <a:endParaRPr sz="1700" b="1" u="none" strike="noStrike" cap="none">
                        <a:solidFill>
                          <a:srgbClr val="FF0000"/>
                        </a:solidFill>
                      </a:endParaRPr>
                    </a:p>
                  </a:txBody>
                  <a:tcPr marL="91425" marR="91425" marT="91425" marB="91425">
                    <a:lnL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en-US" sz="1600" b="1" u="none" strike="noStrike" cap="none">
                          <a:solidFill>
                            <a:srgbClr val="FF0000"/>
                          </a:solidFill>
                        </a:rPr>
                        <a:t>Oral answer by Ss</a:t>
                      </a:r>
                      <a:endParaRPr sz="1600" b="1" u="none" strike="noStrike" cap="none">
                        <a:solidFill>
                          <a:srgbClr val="FF0000"/>
                        </a:solidFill>
                      </a:endParaRPr>
                    </a:p>
                  </a:txBody>
                  <a:tcPr marL="91425" marR="91425" marT="91425" marB="91425">
                    <a:lnL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7287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en-US" sz="1600" b="1" u="none" strike="noStrike" cap="none">
                          <a:solidFill>
                            <a:srgbClr val="7F7F7F"/>
                          </a:solidFill>
                        </a:rPr>
                        <a:t>58 - 60</a:t>
                      </a:r>
                      <a:endParaRPr sz="1600" b="1" u="none" strike="noStrike" cap="none">
                        <a:solidFill>
                          <a:srgbClr val="7F7F7F"/>
                        </a:solidFill>
                      </a:endParaRPr>
                    </a:p>
                  </a:txBody>
                  <a:tcPr marL="91425" marR="91425" marT="91425" marB="91425">
                    <a:lnL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700"/>
                        <a:buFont typeface="Arial"/>
                        <a:buNone/>
                      </a:pPr>
                      <a:r>
                        <a:rPr lang="en-US" sz="1700" b="1" u="none" strike="noStrike" cap="none">
                          <a:solidFill>
                            <a:srgbClr val="7F7F7F"/>
                          </a:solidFill>
                        </a:rPr>
                        <a:t>Summary</a:t>
                      </a:r>
                      <a:endParaRPr sz="1700" b="1" u="none" strike="noStrike" cap="none">
                        <a:solidFill>
                          <a:srgbClr val="7F7F7F"/>
                        </a:solidFill>
                      </a:endParaRPr>
                    </a:p>
                  </a:txBody>
                  <a:tcPr marL="91425" marR="91425" marT="91425" marB="91425">
                    <a:lnL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en-US" sz="1600" b="1" u="none" strike="noStrike" cap="none">
                          <a:solidFill>
                            <a:srgbClr val="7F7F7F"/>
                          </a:solidFill>
                        </a:rPr>
                        <a:t>Teacher teaching</a:t>
                      </a:r>
                      <a:endParaRPr sz="1600" b="1" u="none" strike="noStrike" cap="none">
                        <a:solidFill>
                          <a:srgbClr val="7F7F7F"/>
                        </a:solidFill>
                      </a:endParaRPr>
                    </a:p>
                  </a:txBody>
                  <a:tcPr marL="91425" marR="91425" marT="91425" marB="91425">
                    <a:lnL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0" name="Google Shape;600;gd8b6c46093_0_25"/>
          <p:cNvSpPr txBox="1">
            <a:spLocks noGrp="1"/>
          </p:cNvSpPr>
          <p:nvPr>
            <p:ph type="title"/>
          </p:nvPr>
        </p:nvSpPr>
        <p:spPr>
          <a:xfrm>
            <a:off x="301625" y="228600"/>
            <a:ext cx="85407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 sz="3300">
                <a:solidFill>
                  <a:srgbClr val="6600FF"/>
                </a:solidFill>
              </a:rPr>
              <a:t>Answer discussions:</a:t>
            </a:r>
            <a:endParaRPr/>
          </a:p>
        </p:txBody>
      </p:sp>
      <p:pic>
        <p:nvPicPr>
          <p:cNvPr id="601" name="Google Shape;601;gd8b6c46093_0_2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01625" y="1952100"/>
            <a:ext cx="8340696" cy="4905899"/>
          </a:xfrm>
          <a:prstGeom prst="rect">
            <a:avLst/>
          </a:prstGeom>
          <a:noFill/>
          <a:ln>
            <a:noFill/>
          </a:ln>
        </p:spPr>
      </p:pic>
      <p:sp>
        <p:nvSpPr>
          <p:cNvPr id="602" name="Google Shape;602;gd8b6c46093_0_25"/>
          <p:cNvSpPr txBox="1"/>
          <p:nvPr/>
        </p:nvSpPr>
        <p:spPr>
          <a:xfrm>
            <a:off x="742950" y="1028700"/>
            <a:ext cx="7563000" cy="92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US"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At station (9): Explanation of mechanism of wind up toy (CF1 enhancement)</a:t>
            </a:r>
            <a:endParaRPr sz="26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7" name="Google Shape;607;gd9d61ddd95_0_69"/>
          <p:cNvSpPr txBox="1"/>
          <p:nvPr/>
        </p:nvSpPr>
        <p:spPr>
          <a:xfrm>
            <a:off x="0" y="0"/>
            <a:ext cx="9061800" cy="73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lang="en-US" sz="3600" b="0" i="0" u="none" strike="noStrike" cap="none">
                <a:solidFill>
                  <a:srgbClr val="006600"/>
                </a:solidFill>
                <a:latin typeface="Arial Narrow"/>
                <a:ea typeface="Arial Narrow"/>
                <a:cs typeface="Arial Narrow"/>
                <a:sym typeface="Arial Narrow"/>
              </a:rPr>
              <a:t>Teaching Plan &amp; the use of Pattern of Variation</a:t>
            </a:r>
            <a:endParaRPr sz="4400" b="0" i="0" u="none" strike="noStrike" cap="non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aphicFrame>
        <p:nvGraphicFramePr>
          <p:cNvPr id="608" name="Google Shape;608;gd9d61ddd95_0_69"/>
          <p:cNvGraphicFramePr/>
          <p:nvPr/>
        </p:nvGraphicFramePr>
        <p:xfrm>
          <a:off x="476250" y="792613"/>
          <a:ext cx="8359525" cy="6065860"/>
        </p:xfrm>
        <a:graphic>
          <a:graphicData uri="http://schemas.openxmlformats.org/drawingml/2006/table">
            <a:tbl>
              <a:tblPr>
                <a:noFill/>
                <a:tableStyleId>{C9FA77C9-476B-4AFE-A14C-C94C052CF549}</a:tableStyleId>
              </a:tblPr>
              <a:tblGrid>
                <a:gridCol w="9356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4842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9396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4320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en-US" sz="1600" b="1" u="none" strike="noStrike" cap="none"/>
                        <a:t>Time </a:t>
                      </a:r>
                      <a:endParaRPr sz="1600" b="1" u="none" strike="noStrike" cap="none"/>
                    </a:p>
                  </a:txBody>
                  <a:tcPr marL="91425" marR="91425" marT="91425" marB="91425">
                    <a:lnL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en-US" sz="1600" b="1" u="none" strike="noStrike" cap="none"/>
                        <a:t>Teaching activities</a:t>
                      </a:r>
                      <a:endParaRPr sz="1600" b="1" u="none" strike="noStrike" cap="none"/>
                    </a:p>
                  </a:txBody>
                  <a:tcPr marL="91425" marR="91425" marT="91425" marB="91425">
                    <a:lnL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en-US" sz="1600" b="1" u="none" strike="noStrike" cap="none"/>
                        <a:t>Remark</a:t>
                      </a:r>
                      <a:endParaRPr sz="1600" b="1" u="none" strike="noStrike" cap="none"/>
                    </a:p>
                  </a:txBody>
                  <a:tcPr marL="91425" marR="91425" marT="91425" marB="91425">
                    <a:lnL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4320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en-US" sz="1600" b="1" u="none" strike="noStrike" cap="none"/>
                        <a:t>0 - 2</a:t>
                      </a:r>
                      <a:endParaRPr sz="1600" b="1" u="none" strike="noStrike" cap="none"/>
                    </a:p>
                  </a:txBody>
                  <a:tcPr marL="91425" marR="91425" marT="91425" marB="91425">
                    <a:lnL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700"/>
                        <a:buFont typeface="Arial"/>
                        <a:buNone/>
                      </a:pPr>
                      <a:r>
                        <a:rPr lang="en-US" sz="1700" b="1" u="none" strike="noStrike" cap="none"/>
                        <a:t>Class Settlement </a:t>
                      </a:r>
                      <a:endParaRPr sz="1700" b="1" u="none" strike="noStrike" cap="none"/>
                    </a:p>
                  </a:txBody>
                  <a:tcPr marL="91425" marR="91425" marT="91425" marB="91425">
                    <a:lnL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endParaRPr sz="1600" b="1" u="none" strike="noStrike" cap="none"/>
                    </a:p>
                  </a:txBody>
                  <a:tcPr marL="91425" marR="91425" marT="91425" marB="91425">
                    <a:lnL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8185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en-US" sz="1600" b="1" u="none" strike="noStrike" cap="none"/>
                        <a:t>5 - 10</a:t>
                      </a:r>
                      <a:endParaRPr sz="1600" b="1" u="none" strike="noStrike" cap="none"/>
                    </a:p>
                  </a:txBody>
                  <a:tcPr marL="91425" marR="91425" marT="91425" marB="91425">
                    <a:lnL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700"/>
                        <a:buFont typeface="Arial"/>
                        <a:buNone/>
                      </a:pPr>
                      <a:r>
                        <a:rPr lang="en-US" sz="1700" b="1" u="none" strike="noStrike" cap="none"/>
                        <a:t>Prior Knowledge revision: Read aloud  + extended example </a:t>
                      </a:r>
                      <a:endParaRPr sz="1700" b="1" u="none" strike="noStrike" cap="none"/>
                    </a:p>
                  </a:txBody>
                  <a:tcPr marL="91425" marR="91425" marT="91425" marB="91425">
                    <a:lnL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en-US" sz="1600" b="1" u="none" strike="noStrike" cap="none"/>
                        <a:t>Oral questioning</a:t>
                      </a:r>
                      <a:endParaRPr sz="1600" b="1" u="none" strike="noStrike" cap="none"/>
                    </a:p>
                  </a:txBody>
                  <a:tcPr marL="91425" marR="91425" marT="91425" marB="91425">
                    <a:lnL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8185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en-US" sz="1600" b="1" u="none" strike="noStrike" cap="none">
                          <a:solidFill>
                            <a:schemeClr val="dk1"/>
                          </a:solidFill>
                        </a:rPr>
                        <a:t>10 - 15  </a:t>
                      </a:r>
                      <a:endParaRPr sz="1600" b="1" u="none" strike="noStrike" cap="none">
                        <a:solidFill>
                          <a:schemeClr val="dk1"/>
                        </a:solidFill>
                      </a:endParaRPr>
                    </a:p>
                  </a:txBody>
                  <a:tcPr marL="91425" marR="91425" marT="91425" marB="91425">
                    <a:lnL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700"/>
                        <a:buFont typeface="Arial"/>
                        <a:buNone/>
                      </a:pPr>
                      <a:r>
                        <a:rPr lang="en-US" sz="1700" b="1" u="none" strike="noStrike" cap="none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More elaborations on Chemical energy. </a:t>
                      </a:r>
                      <a:endParaRPr sz="1700" b="1" u="none" strike="noStrike" cap="none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0" marR="0" lvl="0" indent="0" algn="l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700"/>
                        <a:buFont typeface="Arial"/>
                        <a:buNone/>
                      </a:pPr>
                      <a:r>
                        <a:rPr lang="en-US" sz="1700" b="1" u="none" strike="noStrike" cap="none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(CF 1 enhancement)</a:t>
                      </a:r>
                      <a:endParaRPr sz="1700" b="1" u="none" strike="noStrike" cap="none">
                        <a:solidFill>
                          <a:schemeClr val="dk1"/>
                        </a:solidFill>
                      </a:endParaRPr>
                    </a:p>
                  </a:txBody>
                  <a:tcPr marL="91425" marR="91425" marT="91425" marB="91425">
                    <a:lnL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en-US" sz="1600" b="1" u="none" strike="noStrike" cap="none">
                          <a:solidFill>
                            <a:schemeClr val="dk1"/>
                          </a:solidFill>
                        </a:rPr>
                        <a:t>Teacher teaching</a:t>
                      </a:r>
                      <a:endParaRPr sz="1600" b="1" u="none" strike="noStrike" cap="none">
                        <a:solidFill>
                          <a:schemeClr val="dk1"/>
                        </a:solidFill>
                      </a:endParaRPr>
                    </a:p>
                  </a:txBody>
                  <a:tcPr marL="91425" marR="91425" marT="91425" marB="91425">
                    <a:lnL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92050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en-US" sz="1600" b="1" u="none" strike="noStrike" cap="none">
                          <a:solidFill>
                            <a:schemeClr val="dk1"/>
                          </a:solidFill>
                        </a:rPr>
                        <a:t>15 - 20</a:t>
                      </a:r>
                      <a:endParaRPr sz="1600" b="1" u="none" strike="noStrike" cap="none">
                        <a:solidFill>
                          <a:schemeClr val="dk1"/>
                        </a:solidFill>
                      </a:endParaRPr>
                    </a:p>
                  </a:txBody>
                  <a:tcPr marL="91425" marR="91425" marT="91425" marB="91425">
                    <a:lnL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700"/>
                        <a:buFont typeface="Arial"/>
                        <a:buNone/>
                      </a:pPr>
                      <a:r>
                        <a:rPr lang="en-US" sz="1700" b="1" u="none" strike="noStrike" cap="none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Variation (Contrast) (CF1 and CF2) </a:t>
                      </a:r>
                      <a:endParaRPr sz="1700" b="1" u="none" strike="noStrike" cap="none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0" marR="0" lvl="0" indent="0" algn="l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700"/>
                        <a:buFont typeface="Arial"/>
                        <a:buNone/>
                      </a:pPr>
                      <a:r>
                        <a:rPr lang="en-US" sz="1700" b="1" u="none" strike="noStrike" cap="none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3 examples: By comparing the system with ot without energy input.</a:t>
                      </a:r>
                      <a:endParaRPr sz="1700" b="1" u="none" strike="noStrike" cap="none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25" marR="91425" marT="91425" marB="91425">
                    <a:lnL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en-US" sz="1600" b="1" u="none" strike="noStrike" cap="none">
                          <a:solidFill>
                            <a:schemeClr val="dk1"/>
                          </a:solidFill>
                        </a:rPr>
                        <a:t>Oral questioning</a:t>
                      </a:r>
                      <a:endParaRPr sz="1600" b="1" u="none" strike="noStrike" cap="none">
                        <a:solidFill>
                          <a:schemeClr val="dk1"/>
                        </a:solidFill>
                      </a:endParaRPr>
                    </a:p>
                  </a:txBody>
                  <a:tcPr marL="91425" marR="91425" marT="91425" marB="91425">
                    <a:lnL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4320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en-US" sz="1600" b="1" u="none" strike="noStrike" cap="none">
                          <a:solidFill>
                            <a:schemeClr val="dk1"/>
                          </a:solidFill>
                        </a:rPr>
                        <a:t>20 - 25</a:t>
                      </a:r>
                      <a:endParaRPr sz="1600" b="1" u="none" strike="noStrike" cap="none">
                        <a:solidFill>
                          <a:schemeClr val="dk1"/>
                        </a:solidFill>
                      </a:endParaRPr>
                    </a:p>
                  </a:txBody>
                  <a:tcPr marL="91425" marR="91425" marT="91425" marB="91425">
                    <a:lnL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700"/>
                        <a:buFont typeface="Arial"/>
                        <a:buNone/>
                      </a:pPr>
                      <a:r>
                        <a:rPr lang="en-US" sz="1700" b="1" u="none" strike="noStrike" cap="none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Variation: Generalization (by students) (CF2)</a:t>
                      </a:r>
                      <a:endParaRPr sz="1700" b="1" u="none" strike="noStrike" cap="none">
                        <a:solidFill>
                          <a:schemeClr val="dk1"/>
                        </a:solidFill>
                      </a:endParaRPr>
                    </a:p>
                  </a:txBody>
                  <a:tcPr marL="91425" marR="91425" marT="91425" marB="91425">
                    <a:lnL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en-US" sz="1600" b="1" u="none" strike="noStrike" cap="none">
                          <a:solidFill>
                            <a:schemeClr val="dk1"/>
                          </a:solidFill>
                        </a:rPr>
                        <a:t>Oral questioning</a:t>
                      </a:r>
                      <a:endParaRPr sz="1600" b="1" u="none" strike="noStrike" cap="none">
                        <a:solidFill>
                          <a:schemeClr val="dk1"/>
                        </a:solidFill>
                      </a:endParaRPr>
                    </a:p>
                  </a:txBody>
                  <a:tcPr marL="91425" marR="91425" marT="91425" marB="91425">
                    <a:lnL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92050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en-US" sz="1600" b="1" u="none" strike="noStrike" cap="none">
                          <a:solidFill>
                            <a:schemeClr val="dk1"/>
                          </a:solidFill>
                        </a:rPr>
                        <a:t>25 - 45</a:t>
                      </a:r>
                      <a:endParaRPr sz="1600" b="1" u="none" strike="noStrike" cap="none">
                        <a:solidFill>
                          <a:schemeClr val="dk1"/>
                        </a:solidFill>
                      </a:endParaRPr>
                    </a:p>
                  </a:txBody>
                  <a:tcPr marL="91425" marR="91425" marT="91425" marB="91425">
                    <a:lnL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700"/>
                        <a:buFont typeface="Arial"/>
                        <a:buNone/>
                      </a:pPr>
                      <a:r>
                        <a:rPr lang="en-US" sz="1700" b="1" i="0" u="none" strike="noStrike" cap="none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Variation (Fusion)</a:t>
                      </a:r>
                      <a:endParaRPr sz="1700" b="1" u="none" strike="noStrike" cap="none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0" marR="0" lvl="0" indent="0" algn="l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700"/>
                        <a:buFont typeface="Arial"/>
                        <a:buNone/>
                      </a:pPr>
                      <a:r>
                        <a:rPr lang="en-US" sz="1700" b="1" u="none" strike="noStrike" cap="none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Student experiments section(by running  8 different stations)</a:t>
                      </a:r>
                      <a:endParaRPr sz="1700" b="1" u="none" strike="noStrike" cap="none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0" marR="0" lvl="0" indent="0" algn="l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700"/>
                        <a:buFont typeface="Arial"/>
                        <a:buNone/>
                      </a:pPr>
                      <a:r>
                        <a:rPr lang="en-US" sz="1700" b="1" u="none" strike="noStrike" cap="none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Applications on CF 1 and CF2.</a:t>
                      </a:r>
                      <a:endParaRPr sz="1700" b="1" u="none" strike="noStrike" cap="none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25" marR="91425" marT="91425" marB="91425">
                    <a:lnL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342900" marR="0" lvl="0" indent="-330200" algn="l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600"/>
                        <a:buFont typeface="Arial"/>
                        <a:buAutoNum type="arabicPeriod"/>
                      </a:pPr>
                      <a:r>
                        <a:rPr lang="en-US" sz="1600" b="1" u="none" strike="noStrike" cap="none">
                          <a:solidFill>
                            <a:schemeClr val="dk1"/>
                          </a:solidFill>
                        </a:rPr>
                        <a:t>Station (1.5 min x 8)</a:t>
                      </a:r>
                      <a:endParaRPr sz="1600" b="1" u="none" strike="noStrike" cap="none">
                        <a:solidFill>
                          <a:schemeClr val="dk1"/>
                        </a:solidFill>
                      </a:endParaRPr>
                    </a:p>
                    <a:p>
                      <a:pPr marL="342900" marR="0" lvl="0" indent="-330200" algn="l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600"/>
                        <a:buFont typeface="Arial"/>
                        <a:buAutoNum type="arabicPeriod"/>
                      </a:pPr>
                      <a:r>
                        <a:rPr lang="en-US" sz="1600" b="1" u="none" strike="noStrike" cap="none">
                          <a:solidFill>
                            <a:schemeClr val="dk1"/>
                          </a:solidFill>
                        </a:rPr>
                        <a:t>2 mins group discussions</a:t>
                      </a:r>
                      <a:endParaRPr sz="1600" b="1" u="none" strike="noStrike" cap="none">
                        <a:solidFill>
                          <a:schemeClr val="dk1"/>
                        </a:solidFill>
                      </a:endParaRPr>
                    </a:p>
                  </a:txBody>
                  <a:tcPr marL="91425" marR="91425" marT="91425" marB="91425">
                    <a:lnL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92050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en-US" sz="1600" b="1" u="none" strike="noStrike" cap="none">
                          <a:solidFill>
                            <a:schemeClr val="dk1"/>
                          </a:solidFill>
                        </a:rPr>
                        <a:t>45 - 58</a:t>
                      </a:r>
                      <a:endParaRPr sz="1600" b="1" u="none" strike="noStrike" cap="none">
                        <a:solidFill>
                          <a:schemeClr val="dk1"/>
                        </a:solidFill>
                      </a:endParaRPr>
                    </a:p>
                  </a:txBody>
                  <a:tcPr marL="91425" marR="91425" marT="91425" marB="91425">
                    <a:lnL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700"/>
                        <a:buFont typeface="Arial"/>
                        <a:buNone/>
                      </a:pPr>
                      <a:r>
                        <a:rPr lang="en-US" sz="1700" b="1" u="none" strike="noStrike" cap="none">
                          <a:solidFill>
                            <a:schemeClr val="dk1"/>
                          </a:solidFill>
                        </a:rPr>
                        <a:t>Answer discussions</a:t>
                      </a:r>
                      <a:endParaRPr sz="1700" b="1" u="none" strike="noStrike" cap="none">
                        <a:solidFill>
                          <a:schemeClr val="dk1"/>
                        </a:solidFill>
                      </a:endParaRPr>
                    </a:p>
                    <a:p>
                      <a:pPr marL="0" marR="0" lvl="0" indent="0" algn="l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700"/>
                        <a:buFont typeface="Arial"/>
                        <a:buNone/>
                      </a:pPr>
                      <a:r>
                        <a:rPr lang="en-US" sz="1700" b="1" u="none" strike="noStrike" cap="none">
                          <a:solidFill>
                            <a:schemeClr val="dk1"/>
                          </a:solidFill>
                        </a:rPr>
                        <a:t>Extended explanation on potential energy which stores in a rubber band, wind-up spring core. (CF1)</a:t>
                      </a:r>
                      <a:endParaRPr sz="1700" b="1" u="none" strike="noStrike" cap="none">
                        <a:solidFill>
                          <a:schemeClr val="dk1"/>
                        </a:solidFill>
                      </a:endParaRPr>
                    </a:p>
                  </a:txBody>
                  <a:tcPr marL="91425" marR="91425" marT="91425" marB="91425">
                    <a:lnL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en-US" sz="1600" b="1" u="none" strike="noStrike" cap="none">
                          <a:solidFill>
                            <a:schemeClr val="dk1"/>
                          </a:solidFill>
                        </a:rPr>
                        <a:t>Oral answer by Ss</a:t>
                      </a:r>
                      <a:endParaRPr sz="1600" b="1" u="none" strike="noStrike" cap="none">
                        <a:solidFill>
                          <a:schemeClr val="dk1"/>
                        </a:solidFill>
                      </a:endParaRPr>
                    </a:p>
                  </a:txBody>
                  <a:tcPr marL="91425" marR="91425" marT="91425" marB="91425">
                    <a:lnL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7287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en-US" sz="1600" b="1" u="none" strike="noStrike" cap="none">
                          <a:solidFill>
                            <a:srgbClr val="FF0000"/>
                          </a:solidFill>
                        </a:rPr>
                        <a:t>58 - 60</a:t>
                      </a:r>
                      <a:endParaRPr sz="1600" b="1" u="none" strike="noStrike" cap="none">
                        <a:solidFill>
                          <a:srgbClr val="FF0000"/>
                        </a:solidFill>
                      </a:endParaRPr>
                    </a:p>
                  </a:txBody>
                  <a:tcPr marL="91425" marR="91425" marT="91425" marB="91425">
                    <a:lnL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700"/>
                        <a:buFont typeface="Arial"/>
                        <a:buNone/>
                      </a:pPr>
                      <a:r>
                        <a:rPr lang="en-US" sz="1700" b="1" u="none" strike="noStrike" cap="none">
                          <a:solidFill>
                            <a:srgbClr val="FF0000"/>
                          </a:solidFill>
                        </a:rPr>
                        <a:t>Summary</a:t>
                      </a:r>
                      <a:endParaRPr sz="1700" b="1" u="none" strike="noStrike" cap="none">
                        <a:solidFill>
                          <a:srgbClr val="FF0000"/>
                        </a:solidFill>
                      </a:endParaRPr>
                    </a:p>
                  </a:txBody>
                  <a:tcPr marL="91425" marR="91425" marT="91425" marB="91425">
                    <a:lnL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en-US" sz="1600" b="1" u="none" strike="noStrike" cap="none">
                          <a:solidFill>
                            <a:srgbClr val="FF0000"/>
                          </a:solidFill>
                        </a:rPr>
                        <a:t>Teacher teaching</a:t>
                      </a:r>
                      <a:endParaRPr sz="1600" b="1" u="none" strike="noStrike" cap="none">
                        <a:solidFill>
                          <a:srgbClr val="FF0000"/>
                        </a:solidFill>
                      </a:endParaRPr>
                    </a:p>
                  </a:txBody>
                  <a:tcPr marL="91425" marR="91425" marT="91425" marB="91425">
                    <a:lnL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3" name="Google Shape;613;gd8b6c46093_0_21"/>
          <p:cNvSpPr txBox="1">
            <a:spLocks noGrp="1"/>
          </p:cNvSpPr>
          <p:nvPr>
            <p:ph type="title"/>
          </p:nvPr>
        </p:nvSpPr>
        <p:spPr>
          <a:xfrm>
            <a:off x="301625" y="228600"/>
            <a:ext cx="8540700" cy="99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 sz="3300">
                <a:solidFill>
                  <a:srgbClr val="6600FF"/>
                </a:solidFill>
              </a:rPr>
              <a:t>Summary:</a:t>
            </a:r>
            <a:endParaRPr sz="6100">
              <a:solidFill>
                <a:srgbClr val="6600FF"/>
              </a:solidFill>
            </a:endParaRPr>
          </a:p>
        </p:txBody>
      </p:sp>
      <p:pic>
        <p:nvPicPr>
          <p:cNvPr id="614" name="Google Shape;614;gd8b6c46093_0_2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1219200"/>
            <a:ext cx="8976949" cy="52768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9" name="Google Shape;619;p29"/>
          <p:cNvSpPr txBox="1"/>
          <p:nvPr/>
        </p:nvSpPr>
        <p:spPr>
          <a:xfrm>
            <a:off x="762000" y="3962400"/>
            <a:ext cx="4267200" cy="2092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222250" marR="0" lvl="0" indent="-22225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000"/>
              <a:buFont typeface="Arial Narrow"/>
              <a:buChar char="•"/>
            </a:pPr>
            <a:r>
              <a:rPr lang="en-US" sz="2000" b="1" i="0" u="none" strike="noStrike" cap="none">
                <a:solidFill>
                  <a:srgbClr val="002060"/>
                </a:solidFill>
                <a:latin typeface="Arial Narrow"/>
                <a:ea typeface="Arial Narrow"/>
                <a:cs typeface="Arial Narrow"/>
                <a:sym typeface="Arial Narrow"/>
              </a:rPr>
              <a:t>How is the lesson in each cycle taught? </a:t>
            </a:r>
            <a:endParaRPr sz="1400" b="0" i="0" u="none" strike="noStrike" cap="none">
              <a:solidFill>
                <a:srgbClr val="00206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222250" marR="0" lvl="0" indent="-22225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000"/>
              <a:buFont typeface="Arial Narrow"/>
              <a:buChar char="•"/>
            </a:pPr>
            <a:r>
              <a:rPr lang="en-US" sz="2000" b="1" i="0" u="none" strike="noStrike" cap="none">
                <a:solidFill>
                  <a:srgbClr val="002060"/>
                </a:solidFill>
                <a:latin typeface="Arial Narrow"/>
                <a:ea typeface="Arial Narrow"/>
                <a:cs typeface="Arial Narrow"/>
                <a:sym typeface="Arial Narrow"/>
              </a:rPr>
              <a:t>What do students learn in each cycle? </a:t>
            </a:r>
            <a:endParaRPr sz="1400" b="0" i="0" u="none" strike="noStrike" cap="none">
              <a:solidFill>
                <a:srgbClr val="00206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222250" marR="0" lvl="0" indent="-22225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000"/>
              <a:buFont typeface="Arial Narrow"/>
              <a:buChar char="•"/>
            </a:pPr>
            <a:r>
              <a:rPr lang="en-US" sz="2000" b="1" i="0" u="none" strike="noStrike" cap="none">
                <a:solidFill>
                  <a:srgbClr val="002060"/>
                </a:solidFill>
                <a:latin typeface="Arial Narrow"/>
                <a:ea typeface="Arial Narrow"/>
                <a:cs typeface="Arial Narrow"/>
                <a:sym typeface="Arial Narrow"/>
              </a:rPr>
              <a:t>How to improve the lesson plan for the next cycle?</a:t>
            </a:r>
            <a:endParaRPr sz="1400" b="0" i="0" u="none" strike="noStrike" cap="none">
              <a:solidFill>
                <a:srgbClr val="00206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20" name="Google Shape;620;p29"/>
          <p:cNvSpPr txBox="1">
            <a:spLocks noGrp="1"/>
          </p:cNvSpPr>
          <p:nvPr>
            <p:ph type="title"/>
          </p:nvPr>
        </p:nvSpPr>
        <p:spPr>
          <a:xfrm>
            <a:off x="762000" y="2413000"/>
            <a:ext cx="4495800" cy="638175"/>
          </a:xfrm>
          <a:prstGeom prst="rect">
            <a:avLst/>
          </a:prstGeom>
          <a:solidFill>
            <a:srgbClr val="FFCC99">
              <a:alpha val="61960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Arial Narrow"/>
              <a:buNone/>
            </a:pPr>
            <a:r>
              <a:rPr lang="en-US" sz="2400" b="1" i="0" u="none">
                <a:solidFill>
                  <a:schemeClr val="dk2"/>
                </a:solidFill>
                <a:latin typeface="Arial Narrow"/>
                <a:ea typeface="Arial Narrow"/>
                <a:cs typeface="Arial Narrow"/>
                <a:sym typeface="Arial Narrow"/>
              </a:rPr>
              <a:t>Implementation in different cycles</a:t>
            </a:r>
            <a:endParaRPr/>
          </a:p>
        </p:txBody>
      </p:sp>
      <p:sp>
        <p:nvSpPr>
          <p:cNvPr id="621" name="Google Shape;621;p29"/>
          <p:cNvSpPr txBox="1"/>
          <p:nvPr/>
        </p:nvSpPr>
        <p:spPr>
          <a:xfrm>
            <a:off x="730250" y="3200400"/>
            <a:ext cx="5213350" cy="7016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6600"/>
              </a:buClr>
              <a:buSzPts val="2000"/>
              <a:buFont typeface="Arial Narrow"/>
              <a:buNone/>
            </a:pPr>
            <a:r>
              <a:rPr lang="en-US" sz="2000" b="1" i="0" u="none" strike="noStrike" cap="none">
                <a:solidFill>
                  <a:srgbClr val="006600"/>
                </a:solidFill>
                <a:latin typeface="Arial Narrow"/>
                <a:ea typeface="Arial Narrow"/>
                <a:cs typeface="Arial Narrow"/>
                <a:sym typeface="Arial Narrow"/>
              </a:rPr>
              <a:t>Post-lesson interview(s) with a sample of students, Post-lesson conference, Post-test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22" name="Google Shape;622;p29"/>
          <p:cNvSpPr/>
          <p:nvPr/>
        </p:nvSpPr>
        <p:spPr>
          <a:xfrm>
            <a:off x="4716462" y="5257800"/>
            <a:ext cx="1727200" cy="1323975"/>
          </a:xfrm>
          <a:custGeom>
            <a:avLst/>
            <a:gdLst/>
            <a:ahLst/>
            <a:cxnLst/>
            <a:rect l="l" t="t" r="r" b="b"/>
            <a:pathLst>
              <a:path w="21600" h="21600" extrusionOk="0">
                <a:moveTo>
                  <a:pt x="19790" y="3240"/>
                </a:moveTo>
                <a:cubicBezTo>
                  <a:pt x="10981" y="3240"/>
                  <a:pt x="9171" y="3240"/>
                  <a:pt x="9050" y="3086"/>
                </a:cubicBezTo>
                <a:cubicBezTo>
                  <a:pt x="9050" y="2931"/>
                  <a:pt x="8930" y="2777"/>
                  <a:pt x="8930" y="2469"/>
                </a:cubicBezTo>
                <a:cubicBezTo>
                  <a:pt x="8930" y="2160"/>
                  <a:pt x="8809" y="1851"/>
                  <a:pt x="8688" y="1389"/>
                </a:cubicBezTo>
                <a:cubicBezTo>
                  <a:pt x="8568" y="1080"/>
                  <a:pt x="8326" y="771"/>
                  <a:pt x="8085" y="463"/>
                </a:cubicBezTo>
                <a:cubicBezTo>
                  <a:pt x="7723" y="154"/>
                  <a:pt x="7361" y="0"/>
                  <a:pt x="7361" y="0"/>
                </a:cubicBezTo>
                <a:cubicBezTo>
                  <a:pt x="7361" y="0"/>
                  <a:pt x="2293" y="0"/>
                  <a:pt x="2051" y="154"/>
                </a:cubicBezTo>
                <a:cubicBezTo>
                  <a:pt x="1689" y="309"/>
                  <a:pt x="1448" y="463"/>
                  <a:pt x="1327" y="771"/>
                </a:cubicBezTo>
                <a:cubicBezTo>
                  <a:pt x="1207" y="1080"/>
                  <a:pt x="1086" y="1389"/>
                  <a:pt x="965" y="1697"/>
                </a:cubicBezTo>
                <a:cubicBezTo>
                  <a:pt x="845" y="2160"/>
                  <a:pt x="724" y="2314"/>
                  <a:pt x="724" y="2469"/>
                </a:cubicBezTo>
                <a:cubicBezTo>
                  <a:pt x="603" y="2623"/>
                  <a:pt x="603" y="2777"/>
                  <a:pt x="483" y="2931"/>
                </a:cubicBezTo>
                <a:cubicBezTo>
                  <a:pt x="483" y="3086"/>
                  <a:pt x="362" y="3240"/>
                  <a:pt x="241" y="3240"/>
                </a:cubicBezTo>
                <a:lnTo>
                  <a:pt x="0" y="3394"/>
                </a:lnTo>
                <a:lnTo>
                  <a:pt x="0" y="3703"/>
                </a:lnTo>
                <a:lnTo>
                  <a:pt x="0" y="10800"/>
                </a:lnTo>
                <a:lnTo>
                  <a:pt x="0" y="21600"/>
                </a:lnTo>
                <a:lnTo>
                  <a:pt x="10981" y="21600"/>
                </a:lnTo>
                <a:lnTo>
                  <a:pt x="21600" y="21600"/>
                </a:lnTo>
                <a:lnTo>
                  <a:pt x="21600" y="10800"/>
                </a:lnTo>
                <a:lnTo>
                  <a:pt x="21600" y="5246"/>
                </a:lnTo>
                <a:lnTo>
                  <a:pt x="21600" y="4783"/>
                </a:lnTo>
                <a:cubicBezTo>
                  <a:pt x="21479" y="4320"/>
                  <a:pt x="21359" y="4011"/>
                  <a:pt x="21117" y="3703"/>
                </a:cubicBezTo>
                <a:cubicBezTo>
                  <a:pt x="20876" y="3549"/>
                  <a:pt x="20514" y="3394"/>
                  <a:pt x="20152" y="3240"/>
                </a:cubicBezTo>
                <a:lnTo>
                  <a:pt x="19790" y="3240"/>
                </a:lnTo>
                <a:close/>
              </a:path>
            </a:pathLst>
          </a:custGeom>
          <a:solidFill>
            <a:srgbClr val="FFFFCC"/>
          </a:solidFill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  <a:effectLst>
            <a:outerShdw blurRad="63500" dist="107763" dir="2700000">
              <a:srgbClr val="808080"/>
            </a:outerShdw>
          </a:effectLst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00FF"/>
              </a:buClr>
              <a:buSzPts val="1600"/>
              <a:buFont typeface="Arial Narrow"/>
              <a:buNone/>
            </a:pPr>
            <a:r>
              <a:rPr lang="en-US" sz="1600" b="0" i="0" u="none" strike="noStrike" cap="none">
                <a:solidFill>
                  <a:srgbClr val="6600FF"/>
                </a:solidFill>
                <a:latin typeface="Arial Narrow"/>
                <a:ea typeface="Arial Narrow"/>
                <a:cs typeface="Arial Narrow"/>
                <a:sym typeface="Arial Narrow"/>
              </a:rPr>
              <a:t>Evaluate the learning outcomes (post-test, interviews) </a:t>
            </a:r>
            <a:r>
              <a:rPr lang="en-US" sz="1600" b="1" i="0" u="none" strike="noStrike" cap="none">
                <a:solidFill>
                  <a:srgbClr val="CC0000"/>
                </a:solidFill>
                <a:latin typeface="Arial Narrow"/>
                <a:ea typeface="Arial Narrow"/>
                <a:cs typeface="Arial Narrow"/>
                <a:sym typeface="Arial Narrow"/>
              </a:rPr>
              <a:t>(V1)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23" name="Google Shape;623;p29"/>
          <p:cNvSpPr/>
          <p:nvPr/>
        </p:nvSpPr>
        <p:spPr>
          <a:xfrm rot="10800000">
            <a:off x="6638925" y="5946775"/>
            <a:ext cx="287337" cy="288925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FF0000"/>
          </a:solidFill>
          <a:ln w="12700" cap="sq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24" name="Google Shape;624;p29"/>
          <p:cNvSpPr/>
          <p:nvPr/>
        </p:nvSpPr>
        <p:spPr>
          <a:xfrm>
            <a:off x="533400" y="457200"/>
            <a:ext cx="1524000" cy="1219200"/>
          </a:xfrm>
          <a:custGeom>
            <a:avLst/>
            <a:gdLst/>
            <a:ahLst/>
            <a:cxnLst/>
            <a:rect l="l" t="t" r="r" b="b"/>
            <a:pathLst>
              <a:path w="21600" h="21600" extrusionOk="0">
                <a:moveTo>
                  <a:pt x="19790" y="3240"/>
                </a:moveTo>
                <a:cubicBezTo>
                  <a:pt x="10981" y="3240"/>
                  <a:pt x="9171" y="3240"/>
                  <a:pt x="9050" y="3086"/>
                </a:cubicBezTo>
                <a:cubicBezTo>
                  <a:pt x="9050" y="2931"/>
                  <a:pt x="8930" y="2777"/>
                  <a:pt x="8930" y="2469"/>
                </a:cubicBezTo>
                <a:cubicBezTo>
                  <a:pt x="8930" y="2160"/>
                  <a:pt x="8809" y="1851"/>
                  <a:pt x="8688" y="1389"/>
                </a:cubicBezTo>
                <a:cubicBezTo>
                  <a:pt x="8568" y="1080"/>
                  <a:pt x="8326" y="771"/>
                  <a:pt x="8085" y="463"/>
                </a:cubicBezTo>
                <a:cubicBezTo>
                  <a:pt x="7723" y="154"/>
                  <a:pt x="7361" y="0"/>
                  <a:pt x="7361" y="0"/>
                </a:cubicBezTo>
                <a:cubicBezTo>
                  <a:pt x="7361" y="0"/>
                  <a:pt x="2293" y="0"/>
                  <a:pt x="2051" y="154"/>
                </a:cubicBezTo>
                <a:cubicBezTo>
                  <a:pt x="1689" y="309"/>
                  <a:pt x="1448" y="463"/>
                  <a:pt x="1327" y="771"/>
                </a:cubicBezTo>
                <a:cubicBezTo>
                  <a:pt x="1207" y="1080"/>
                  <a:pt x="1086" y="1389"/>
                  <a:pt x="965" y="1697"/>
                </a:cubicBezTo>
                <a:cubicBezTo>
                  <a:pt x="845" y="2160"/>
                  <a:pt x="724" y="2314"/>
                  <a:pt x="724" y="2469"/>
                </a:cubicBezTo>
                <a:cubicBezTo>
                  <a:pt x="603" y="2623"/>
                  <a:pt x="603" y="2777"/>
                  <a:pt x="483" y="2931"/>
                </a:cubicBezTo>
                <a:cubicBezTo>
                  <a:pt x="483" y="3086"/>
                  <a:pt x="362" y="3240"/>
                  <a:pt x="241" y="3240"/>
                </a:cubicBezTo>
                <a:lnTo>
                  <a:pt x="0" y="3394"/>
                </a:lnTo>
                <a:lnTo>
                  <a:pt x="0" y="3703"/>
                </a:lnTo>
                <a:lnTo>
                  <a:pt x="0" y="10800"/>
                </a:lnTo>
                <a:lnTo>
                  <a:pt x="0" y="21600"/>
                </a:lnTo>
                <a:lnTo>
                  <a:pt x="10981" y="21600"/>
                </a:lnTo>
                <a:lnTo>
                  <a:pt x="21600" y="21600"/>
                </a:lnTo>
                <a:lnTo>
                  <a:pt x="21600" y="10800"/>
                </a:lnTo>
                <a:lnTo>
                  <a:pt x="21600" y="5246"/>
                </a:lnTo>
                <a:lnTo>
                  <a:pt x="21600" y="4783"/>
                </a:lnTo>
                <a:cubicBezTo>
                  <a:pt x="21479" y="4320"/>
                  <a:pt x="21359" y="4011"/>
                  <a:pt x="21117" y="3703"/>
                </a:cubicBezTo>
                <a:cubicBezTo>
                  <a:pt x="20876" y="3549"/>
                  <a:pt x="20514" y="3394"/>
                  <a:pt x="20152" y="3240"/>
                </a:cubicBezTo>
                <a:lnTo>
                  <a:pt x="19790" y="3240"/>
                </a:lnTo>
                <a:close/>
              </a:path>
            </a:pathLst>
          </a:custGeom>
          <a:solidFill>
            <a:srgbClr val="FFFFCC"/>
          </a:solidFill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  <a:effectLst>
            <a:outerShdw blurRad="63500" dist="107763" dir="2700000">
              <a:srgbClr val="808080"/>
            </a:outerShdw>
          </a:effectLst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Font typeface="Arial Narrow"/>
              <a:buNone/>
            </a:pPr>
            <a:r>
              <a:rPr lang="en-US" sz="1600" b="0" i="0" u="none" strike="noStrike" cap="none">
                <a:solidFill>
                  <a:schemeClr val="lt2"/>
                </a:solidFill>
                <a:latin typeface="Arial Narrow"/>
                <a:ea typeface="Arial Narrow"/>
                <a:cs typeface="Arial Narrow"/>
                <a:sym typeface="Arial Narrow"/>
              </a:rPr>
              <a:t>Select a topic for study 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Font typeface="Arial Narrow"/>
              <a:buNone/>
            </a:pPr>
            <a:r>
              <a:rPr lang="en-US" sz="1600" b="1" i="0" u="none" strike="noStrike" cap="none">
                <a:solidFill>
                  <a:schemeClr val="lt2"/>
                </a:solidFill>
                <a:latin typeface="Arial Narrow"/>
                <a:ea typeface="Arial Narrow"/>
                <a:cs typeface="Arial Narrow"/>
                <a:sym typeface="Arial Narrow"/>
              </a:rPr>
              <a:t>(V2)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25" name="Google Shape;625;p29"/>
          <p:cNvSpPr/>
          <p:nvPr/>
        </p:nvSpPr>
        <p:spPr>
          <a:xfrm>
            <a:off x="7091362" y="457200"/>
            <a:ext cx="1595437" cy="1295400"/>
          </a:xfrm>
          <a:custGeom>
            <a:avLst/>
            <a:gdLst/>
            <a:ahLst/>
            <a:cxnLst/>
            <a:rect l="l" t="t" r="r" b="b"/>
            <a:pathLst>
              <a:path w="21600" h="21600" extrusionOk="0">
                <a:moveTo>
                  <a:pt x="19790" y="3240"/>
                </a:moveTo>
                <a:cubicBezTo>
                  <a:pt x="10981" y="3240"/>
                  <a:pt x="9171" y="3240"/>
                  <a:pt x="9050" y="3086"/>
                </a:cubicBezTo>
                <a:cubicBezTo>
                  <a:pt x="9050" y="2931"/>
                  <a:pt x="8930" y="2777"/>
                  <a:pt x="8930" y="2469"/>
                </a:cubicBezTo>
                <a:cubicBezTo>
                  <a:pt x="8930" y="2160"/>
                  <a:pt x="8809" y="1851"/>
                  <a:pt x="8688" y="1389"/>
                </a:cubicBezTo>
                <a:cubicBezTo>
                  <a:pt x="8568" y="1080"/>
                  <a:pt x="8326" y="771"/>
                  <a:pt x="8085" y="463"/>
                </a:cubicBezTo>
                <a:cubicBezTo>
                  <a:pt x="7723" y="154"/>
                  <a:pt x="7361" y="0"/>
                  <a:pt x="7361" y="0"/>
                </a:cubicBezTo>
                <a:cubicBezTo>
                  <a:pt x="7361" y="0"/>
                  <a:pt x="2293" y="0"/>
                  <a:pt x="2051" y="154"/>
                </a:cubicBezTo>
                <a:cubicBezTo>
                  <a:pt x="1689" y="309"/>
                  <a:pt x="1448" y="463"/>
                  <a:pt x="1327" y="771"/>
                </a:cubicBezTo>
                <a:cubicBezTo>
                  <a:pt x="1207" y="1080"/>
                  <a:pt x="1086" y="1389"/>
                  <a:pt x="965" y="1697"/>
                </a:cubicBezTo>
                <a:cubicBezTo>
                  <a:pt x="845" y="2160"/>
                  <a:pt x="724" y="2314"/>
                  <a:pt x="724" y="2469"/>
                </a:cubicBezTo>
                <a:cubicBezTo>
                  <a:pt x="603" y="2623"/>
                  <a:pt x="603" y="2777"/>
                  <a:pt x="483" y="2931"/>
                </a:cubicBezTo>
                <a:cubicBezTo>
                  <a:pt x="483" y="3086"/>
                  <a:pt x="362" y="3240"/>
                  <a:pt x="241" y="3240"/>
                </a:cubicBezTo>
                <a:lnTo>
                  <a:pt x="0" y="3394"/>
                </a:lnTo>
                <a:lnTo>
                  <a:pt x="0" y="3703"/>
                </a:lnTo>
                <a:lnTo>
                  <a:pt x="0" y="10800"/>
                </a:lnTo>
                <a:lnTo>
                  <a:pt x="0" y="21600"/>
                </a:lnTo>
                <a:lnTo>
                  <a:pt x="10981" y="21600"/>
                </a:lnTo>
                <a:lnTo>
                  <a:pt x="21600" y="21600"/>
                </a:lnTo>
                <a:lnTo>
                  <a:pt x="21600" y="10800"/>
                </a:lnTo>
                <a:lnTo>
                  <a:pt x="21600" y="5246"/>
                </a:lnTo>
                <a:lnTo>
                  <a:pt x="21600" y="4783"/>
                </a:lnTo>
                <a:cubicBezTo>
                  <a:pt x="21479" y="4320"/>
                  <a:pt x="21359" y="4011"/>
                  <a:pt x="21117" y="3703"/>
                </a:cubicBezTo>
                <a:cubicBezTo>
                  <a:pt x="20876" y="3549"/>
                  <a:pt x="20514" y="3394"/>
                  <a:pt x="20152" y="3240"/>
                </a:cubicBezTo>
                <a:lnTo>
                  <a:pt x="19790" y="3240"/>
                </a:lnTo>
                <a:close/>
              </a:path>
            </a:pathLst>
          </a:custGeom>
          <a:solidFill>
            <a:srgbClr val="FFFFCC"/>
          </a:solidFill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  <a:effectLst>
            <a:outerShdw blurRad="63500" dist="107763" dir="2700000">
              <a:srgbClr val="808080"/>
            </a:outerShdw>
          </a:effectLst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Font typeface="Arial Narrow"/>
              <a:buNone/>
            </a:pPr>
            <a:r>
              <a:rPr lang="en-US" sz="1600" b="0" i="0" u="none" strike="noStrike" cap="none">
                <a:solidFill>
                  <a:schemeClr val="lt2"/>
                </a:solidFill>
                <a:latin typeface="Arial Narrow"/>
                <a:ea typeface="Arial Narrow"/>
                <a:cs typeface="Arial Narrow"/>
                <a:sym typeface="Arial Narrow"/>
              </a:rPr>
              <a:t>Confirm the object of learning &amp; its critical aspects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26" name="Google Shape;626;p29"/>
          <p:cNvSpPr/>
          <p:nvPr/>
        </p:nvSpPr>
        <p:spPr>
          <a:xfrm>
            <a:off x="6723062" y="1160462"/>
            <a:ext cx="287337" cy="288925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FF0000"/>
          </a:solidFill>
          <a:ln w="12700" cap="sq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27" name="Google Shape;627;p29"/>
          <p:cNvSpPr/>
          <p:nvPr/>
        </p:nvSpPr>
        <p:spPr>
          <a:xfrm>
            <a:off x="7159625" y="2921000"/>
            <a:ext cx="1527175" cy="1270000"/>
          </a:xfrm>
          <a:custGeom>
            <a:avLst/>
            <a:gdLst/>
            <a:ahLst/>
            <a:cxnLst/>
            <a:rect l="l" t="t" r="r" b="b"/>
            <a:pathLst>
              <a:path w="21600" h="21600" extrusionOk="0">
                <a:moveTo>
                  <a:pt x="19790" y="3240"/>
                </a:moveTo>
                <a:cubicBezTo>
                  <a:pt x="10981" y="3240"/>
                  <a:pt x="9171" y="3240"/>
                  <a:pt x="9050" y="3086"/>
                </a:cubicBezTo>
                <a:cubicBezTo>
                  <a:pt x="9050" y="2931"/>
                  <a:pt x="8930" y="2777"/>
                  <a:pt x="8930" y="2469"/>
                </a:cubicBezTo>
                <a:cubicBezTo>
                  <a:pt x="8930" y="2160"/>
                  <a:pt x="8809" y="1851"/>
                  <a:pt x="8688" y="1389"/>
                </a:cubicBezTo>
                <a:cubicBezTo>
                  <a:pt x="8568" y="1080"/>
                  <a:pt x="8326" y="771"/>
                  <a:pt x="8085" y="463"/>
                </a:cubicBezTo>
                <a:cubicBezTo>
                  <a:pt x="7723" y="154"/>
                  <a:pt x="7361" y="0"/>
                  <a:pt x="7361" y="0"/>
                </a:cubicBezTo>
                <a:cubicBezTo>
                  <a:pt x="7361" y="0"/>
                  <a:pt x="2293" y="0"/>
                  <a:pt x="2051" y="154"/>
                </a:cubicBezTo>
                <a:cubicBezTo>
                  <a:pt x="1689" y="309"/>
                  <a:pt x="1448" y="463"/>
                  <a:pt x="1327" y="771"/>
                </a:cubicBezTo>
                <a:cubicBezTo>
                  <a:pt x="1207" y="1080"/>
                  <a:pt x="1086" y="1389"/>
                  <a:pt x="965" y="1697"/>
                </a:cubicBezTo>
                <a:cubicBezTo>
                  <a:pt x="845" y="2160"/>
                  <a:pt x="724" y="2314"/>
                  <a:pt x="724" y="2469"/>
                </a:cubicBezTo>
                <a:cubicBezTo>
                  <a:pt x="603" y="2623"/>
                  <a:pt x="603" y="2777"/>
                  <a:pt x="483" y="2931"/>
                </a:cubicBezTo>
                <a:cubicBezTo>
                  <a:pt x="483" y="3086"/>
                  <a:pt x="362" y="3240"/>
                  <a:pt x="241" y="3240"/>
                </a:cubicBezTo>
                <a:lnTo>
                  <a:pt x="0" y="3394"/>
                </a:lnTo>
                <a:lnTo>
                  <a:pt x="0" y="3703"/>
                </a:lnTo>
                <a:lnTo>
                  <a:pt x="0" y="10800"/>
                </a:lnTo>
                <a:lnTo>
                  <a:pt x="0" y="21600"/>
                </a:lnTo>
                <a:lnTo>
                  <a:pt x="10981" y="21600"/>
                </a:lnTo>
                <a:lnTo>
                  <a:pt x="21600" y="21600"/>
                </a:lnTo>
                <a:lnTo>
                  <a:pt x="21600" y="10800"/>
                </a:lnTo>
                <a:lnTo>
                  <a:pt x="21600" y="5246"/>
                </a:lnTo>
                <a:lnTo>
                  <a:pt x="21600" y="4783"/>
                </a:lnTo>
                <a:cubicBezTo>
                  <a:pt x="21479" y="4320"/>
                  <a:pt x="21359" y="4011"/>
                  <a:pt x="21117" y="3703"/>
                </a:cubicBezTo>
                <a:cubicBezTo>
                  <a:pt x="20876" y="3549"/>
                  <a:pt x="20514" y="3394"/>
                  <a:pt x="20152" y="3240"/>
                </a:cubicBezTo>
                <a:lnTo>
                  <a:pt x="19790" y="3240"/>
                </a:lnTo>
                <a:close/>
              </a:path>
            </a:pathLst>
          </a:custGeom>
          <a:solidFill>
            <a:srgbClr val="FFFFCC"/>
          </a:solidFill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  <a:effectLst>
            <a:outerShdw blurRad="63500" dist="107763" dir="2700000">
              <a:srgbClr val="808080"/>
            </a:outerShdw>
          </a:effectLst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00FF"/>
              </a:buClr>
              <a:buSzPts val="1600"/>
              <a:buFont typeface="Arial Narrow"/>
              <a:buNone/>
            </a:pPr>
            <a:r>
              <a:rPr lang="en-US" sz="1600" b="0" i="0" u="none" strike="noStrike" cap="none">
                <a:solidFill>
                  <a:srgbClr val="6600FF"/>
                </a:solidFill>
                <a:latin typeface="Arial Narrow"/>
                <a:ea typeface="Arial Narrow"/>
                <a:cs typeface="Arial Narrow"/>
                <a:sym typeface="Arial Narrow"/>
              </a:rPr>
              <a:t>Plan the research lesson 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C0000"/>
              </a:buClr>
              <a:buSzPts val="1600"/>
              <a:buFont typeface="Arial Narrow"/>
              <a:buNone/>
            </a:pPr>
            <a:r>
              <a:rPr lang="en-US" sz="1600" b="1" i="0" u="none" strike="noStrike" cap="none">
                <a:solidFill>
                  <a:srgbClr val="CC0000"/>
                </a:solidFill>
                <a:latin typeface="Arial Narrow"/>
                <a:ea typeface="Arial Narrow"/>
                <a:cs typeface="Arial Narrow"/>
                <a:sym typeface="Arial Narrow"/>
              </a:rPr>
              <a:t>(V2, V3)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28" name="Google Shape;628;p29"/>
          <p:cNvSpPr/>
          <p:nvPr/>
        </p:nvSpPr>
        <p:spPr>
          <a:xfrm rot="5400000">
            <a:off x="7782718" y="2302668"/>
            <a:ext cx="287337" cy="288925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FF0000"/>
          </a:solidFill>
          <a:ln w="12700" cap="sq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29" name="Google Shape;629;p29"/>
          <p:cNvSpPr/>
          <p:nvPr/>
        </p:nvSpPr>
        <p:spPr>
          <a:xfrm>
            <a:off x="7235825" y="5105400"/>
            <a:ext cx="1450975" cy="1295400"/>
          </a:xfrm>
          <a:custGeom>
            <a:avLst/>
            <a:gdLst/>
            <a:ahLst/>
            <a:cxnLst/>
            <a:rect l="l" t="t" r="r" b="b"/>
            <a:pathLst>
              <a:path w="21600" h="21600" extrusionOk="0">
                <a:moveTo>
                  <a:pt x="19790" y="3240"/>
                </a:moveTo>
                <a:cubicBezTo>
                  <a:pt x="10981" y="3240"/>
                  <a:pt x="9171" y="3240"/>
                  <a:pt x="9050" y="3086"/>
                </a:cubicBezTo>
                <a:cubicBezTo>
                  <a:pt x="9050" y="2931"/>
                  <a:pt x="8930" y="2777"/>
                  <a:pt x="8930" y="2469"/>
                </a:cubicBezTo>
                <a:cubicBezTo>
                  <a:pt x="8930" y="2160"/>
                  <a:pt x="8809" y="1851"/>
                  <a:pt x="8688" y="1389"/>
                </a:cubicBezTo>
                <a:cubicBezTo>
                  <a:pt x="8568" y="1080"/>
                  <a:pt x="8326" y="771"/>
                  <a:pt x="8085" y="463"/>
                </a:cubicBezTo>
                <a:cubicBezTo>
                  <a:pt x="7723" y="154"/>
                  <a:pt x="7361" y="0"/>
                  <a:pt x="7361" y="0"/>
                </a:cubicBezTo>
                <a:cubicBezTo>
                  <a:pt x="7361" y="0"/>
                  <a:pt x="2293" y="0"/>
                  <a:pt x="2051" y="154"/>
                </a:cubicBezTo>
                <a:cubicBezTo>
                  <a:pt x="1689" y="309"/>
                  <a:pt x="1448" y="463"/>
                  <a:pt x="1327" y="771"/>
                </a:cubicBezTo>
                <a:cubicBezTo>
                  <a:pt x="1207" y="1080"/>
                  <a:pt x="1086" y="1389"/>
                  <a:pt x="965" y="1697"/>
                </a:cubicBezTo>
                <a:cubicBezTo>
                  <a:pt x="845" y="2160"/>
                  <a:pt x="724" y="2314"/>
                  <a:pt x="724" y="2469"/>
                </a:cubicBezTo>
                <a:cubicBezTo>
                  <a:pt x="603" y="2623"/>
                  <a:pt x="603" y="2777"/>
                  <a:pt x="483" y="2931"/>
                </a:cubicBezTo>
                <a:cubicBezTo>
                  <a:pt x="483" y="3086"/>
                  <a:pt x="362" y="3240"/>
                  <a:pt x="241" y="3240"/>
                </a:cubicBezTo>
                <a:lnTo>
                  <a:pt x="0" y="3394"/>
                </a:lnTo>
                <a:lnTo>
                  <a:pt x="0" y="3703"/>
                </a:lnTo>
                <a:lnTo>
                  <a:pt x="0" y="10800"/>
                </a:lnTo>
                <a:lnTo>
                  <a:pt x="0" y="21600"/>
                </a:lnTo>
                <a:lnTo>
                  <a:pt x="10981" y="21600"/>
                </a:lnTo>
                <a:lnTo>
                  <a:pt x="21600" y="21600"/>
                </a:lnTo>
                <a:lnTo>
                  <a:pt x="21600" y="10800"/>
                </a:lnTo>
                <a:lnTo>
                  <a:pt x="21600" y="5246"/>
                </a:lnTo>
                <a:lnTo>
                  <a:pt x="21600" y="4783"/>
                </a:lnTo>
                <a:cubicBezTo>
                  <a:pt x="21479" y="4320"/>
                  <a:pt x="21359" y="4011"/>
                  <a:pt x="21117" y="3703"/>
                </a:cubicBezTo>
                <a:cubicBezTo>
                  <a:pt x="20876" y="3549"/>
                  <a:pt x="20514" y="3394"/>
                  <a:pt x="20152" y="3240"/>
                </a:cubicBezTo>
                <a:lnTo>
                  <a:pt x="19790" y="3240"/>
                </a:lnTo>
                <a:close/>
              </a:path>
            </a:pathLst>
          </a:custGeom>
          <a:solidFill>
            <a:srgbClr val="FFFFCC"/>
          </a:solidFill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  <a:effectLst>
            <a:outerShdw blurRad="63500" dist="107763" dir="2700000">
              <a:srgbClr val="808080"/>
            </a:outerShdw>
          </a:effectLst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00FF"/>
              </a:buClr>
              <a:buSzPts val="1600"/>
              <a:buFont typeface="Arial Narrow"/>
              <a:buNone/>
            </a:pPr>
            <a:r>
              <a:rPr lang="en-US" sz="1600" b="0" i="0" u="none" strike="noStrike" cap="none">
                <a:solidFill>
                  <a:srgbClr val="6600FF"/>
                </a:solidFill>
                <a:latin typeface="Arial Narrow"/>
                <a:ea typeface="Arial Narrow"/>
                <a:cs typeface="Arial Narrow"/>
                <a:sym typeface="Arial Narrow"/>
              </a:rPr>
              <a:t>Implement &amp; observe  the lesson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C0000"/>
              </a:buClr>
              <a:buSzPts val="1600"/>
              <a:buFont typeface="Arial Narrow"/>
              <a:buNone/>
            </a:pPr>
            <a:r>
              <a:rPr lang="en-US" sz="1600" b="1" i="0" u="none" strike="noStrike" cap="none">
                <a:solidFill>
                  <a:srgbClr val="CC0000"/>
                </a:solidFill>
                <a:latin typeface="Arial Narrow"/>
                <a:ea typeface="Arial Narrow"/>
                <a:cs typeface="Arial Narrow"/>
                <a:sym typeface="Arial Narrow"/>
              </a:rPr>
              <a:t>(V1, 2, 3)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30" name="Google Shape;630;p29"/>
          <p:cNvSpPr/>
          <p:nvPr/>
        </p:nvSpPr>
        <p:spPr>
          <a:xfrm rot="5400000">
            <a:off x="7858918" y="4588668"/>
            <a:ext cx="287337" cy="288925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FF0000"/>
          </a:solidFill>
          <a:ln w="12700" cap="sq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31" name="Google Shape;631;p29"/>
          <p:cNvSpPr/>
          <p:nvPr/>
        </p:nvSpPr>
        <p:spPr>
          <a:xfrm rot="10800000">
            <a:off x="4211637" y="5924550"/>
            <a:ext cx="287337" cy="288925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FF0000"/>
          </a:solidFill>
          <a:ln w="12700" cap="sq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32" name="Google Shape;632;p29"/>
          <p:cNvSpPr/>
          <p:nvPr/>
        </p:nvSpPr>
        <p:spPr>
          <a:xfrm>
            <a:off x="4719637" y="511175"/>
            <a:ext cx="1833562" cy="1241425"/>
          </a:xfrm>
          <a:custGeom>
            <a:avLst/>
            <a:gdLst/>
            <a:ahLst/>
            <a:cxnLst/>
            <a:rect l="l" t="t" r="r" b="b"/>
            <a:pathLst>
              <a:path w="21600" h="21600" extrusionOk="0">
                <a:moveTo>
                  <a:pt x="19790" y="3240"/>
                </a:moveTo>
                <a:cubicBezTo>
                  <a:pt x="10981" y="3240"/>
                  <a:pt x="9171" y="3240"/>
                  <a:pt x="9050" y="3086"/>
                </a:cubicBezTo>
                <a:cubicBezTo>
                  <a:pt x="9050" y="2931"/>
                  <a:pt x="8930" y="2777"/>
                  <a:pt x="8930" y="2469"/>
                </a:cubicBezTo>
                <a:cubicBezTo>
                  <a:pt x="8930" y="2160"/>
                  <a:pt x="8809" y="1851"/>
                  <a:pt x="8688" y="1389"/>
                </a:cubicBezTo>
                <a:cubicBezTo>
                  <a:pt x="8568" y="1080"/>
                  <a:pt x="8326" y="771"/>
                  <a:pt x="8085" y="463"/>
                </a:cubicBezTo>
                <a:cubicBezTo>
                  <a:pt x="7723" y="154"/>
                  <a:pt x="7361" y="0"/>
                  <a:pt x="7361" y="0"/>
                </a:cubicBezTo>
                <a:cubicBezTo>
                  <a:pt x="7361" y="0"/>
                  <a:pt x="2293" y="0"/>
                  <a:pt x="2051" y="154"/>
                </a:cubicBezTo>
                <a:cubicBezTo>
                  <a:pt x="1689" y="309"/>
                  <a:pt x="1448" y="463"/>
                  <a:pt x="1327" y="771"/>
                </a:cubicBezTo>
                <a:cubicBezTo>
                  <a:pt x="1207" y="1080"/>
                  <a:pt x="1086" y="1389"/>
                  <a:pt x="965" y="1697"/>
                </a:cubicBezTo>
                <a:cubicBezTo>
                  <a:pt x="845" y="2160"/>
                  <a:pt x="724" y="2314"/>
                  <a:pt x="724" y="2469"/>
                </a:cubicBezTo>
                <a:cubicBezTo>
                  <a:pt x="603" y="2623"/>
                  <a:pt x="603" y="2777"/>
                  <a:pt x="483" y="2931"/>
                </a:cubicBezTo>
                <a:cubicBezTo>
                  <a:pt x="483" y="3086"/>
                  <a:pt x="362" y="3240"/>
                  <a:pt x="241" y="3240"/>
                </a:cubicBezTo>
                <a:lnTo>
                  <a:pt x="0" y="3394"/>
                </a:lnTo>
                <a:lnTo>
                  <a:pt x="0" y="3703"/>
                </a:lnTo>
                <a:lnTo>
                  <a:pt x="0" y="10800"/>
                </a:lnTo>
                <a:lnTo>
                  <a:pt x="0" y="21600"/>
                </a:lnTo>
                <a:lnTo>
                  <a:pt x="10981" y="21600"/>
                </a:lnTo>
                <a:lnTo>
                  <a:pt x="21600" y="21600"/>
                </a:lnTo>
                <a:lnTo>
                  <a:pt x="21600" y="10800"/>
                </a:lnTo>
                <a:lnTo>
                  <a:pt x="21600" y="5246"/>
                </a:lnTo>
                <a:lnTo>
                  <a:pt x="21600" y="4783"/>
                </a:lnTo>
                <a:cubicBezTo>
                  <a:pt x="21479" y="4320"/>
                  <a:pt x="21359" y="4011"/>
                  <a:pt x="21117" y="3703"/>
                </a:cubicBezTo>
                <a:cubicBezTo>
                  <a:pt x="20876" y="3549"/>
                  <a:pt x="20514" y="3394"/>
                  <a:pt x="20152" y="3240"/>
                </a:cubicBezTo>
                <a:lnTo>
                  <a:pt x="19790" y="3240"/>
                </a:lnTo>
                <a:close/>
              </a:path>
            </a:pathLst>
          </a:custGeom>
          <a:solidFill>
            <a:srgbClr val="FFFFCC"/>
          </a:solidFill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  <a:effectLst>
            <a:outerShdw blurRad="63500" dist="107763" dir="2700000">
              <a:srgbClr val="808080"/>
            </a:outerShdw>
          </a:effectLst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Font typeface="Arial Narrow"/>
              <a:buNone/>
            </a:pPr>
            <a:r>
              <a:rPr lang="en-US" sz="1600" b="0" i="0" u="none" strike="noStrike" cap="none">
                <a:solidFill>
                  <a:schemeClr val="lt2"/>
                </a:solidFill>
                <a:latin typeface="Arial Narrow"/>
                <a:ea typeface="Arial Narrow"/>
                <a:cs typeface="Arial Narrow"/>
                <a:sym typeface="Arial Narrow"/>
              </a:rPr>
              <a:t>Diagnose students’ learning difficulties (pre-test, interviews) </a:t>
            </a:r>
            <a:r>
              <a:rPr lang="en-US" sz="1600" b="1" i="0" u="none" strike="noStrike" cap="none">
                <a:solidFill>
                  <a:schemeClr val="lt2"/>
                </a:solidFill>
                <a:latin typeface="Arial Narrow"/>
                <a:ea typeface="Arial Narrow"/>
                <a:cs typeface="Arial Narrow"/>
                <a:sym typeface="Arial Narrow"/>
              </a:rPr>
              <a:t>(V1)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33" name="Google Shape;633;p29"/>
          <p:cNvSpPr/>
          <p:nvPr/>
        </p:nvSpPr>
        <p:spPr>
          <a:xfrm>
            <a:off x="2139950" y="1160462"/>
            <a:ext cx="287337" cy="288925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FF0000"/>
          </a:solidFill>
          <a:ln w="12700" cap="sq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34" name="Google Shape;634;p29"/>
          <p:cNvSpPr/>
          <p:nvPr/>
        </p:nvSpPr>
        <p:spPr>
          <a:xfrm>
            <a:off x="2590800" y="403225"/>
            <a:ext cx="1581150" cy="1349375"/>
          </a:xfrm>
          <a:custGeom>
            <a:avLst/>
            <a:gdLst/>
            <a:ahLst/>
            <a:cxnLst/>
            <a:rect l="l" t="t" r="r" b="b"/>
            <a:pathLst>
              <a:path w="21600" h="21600" extrusionOk="0">
                <a:moveTo>
                  <a:pt x="19790" y="3240"/>
                </a:moveTo>
                <a:cubicBezTo>
                  <a:pt x="10981" y="3240"/>
                  <a:pt x="9171" y="3240"/>
                  <a:pt x="9050" y="3086"/>
                </a:cubicBezTo>
                <a:cubicBezTo>
                  <a:pt x="9050" y="2931"/>
                  <a:pt x="8930" y="2777"/>
                  <a:pt x="8930" y="2469"/>
                </a:cubicBezTo>
                <a:cubicBezTo>
                  <a:pt x="8930" y="2160"/>
                  <a:pt x="8809" y="1851"/>
                  <a:pt x="8688" y="1389"/>
                </a:cubicBezTo>
                <a:cubicBezTo>
                  <a:pt x="8568" y="1080"/>
                  <a:pt x="8326" y="771"/>
                  <a:pt x="8085" y="463"/>
                </a:cubicBezTo>
                <a:cubicBezTo>
                  <a:pt x="7723" y="154"/>
                  <a:pt x="7361" y="0"/>
                  <a:pt x="7361" y="0"/>
                </a:cubicBezTo>
                <a:cubicBezTo>
                  <a:pt x="7361" y="0"/>
                  <a:pt x="2293" y="0"/>
                  <a:pt x="2051" y="154"/>
                </a:cubicBezTo>
                <a:cubicBezTo>
                  <a:pt x="1689" y="309"/>
                  <a:pt x="1448" y="463"/>
                  <a:pt x="1327" y="771"/>
                </a:cubicBezTo>
                <a:cubicBezTo>
                  <a:pt x="1207" y="1080"/>
                  <a:pt x="1086" y="1389"/>
                  <a:pt x="965" y="1697"/>
                </a:cubicBezTo>
                <a:cubicBezTo>
                  <a:pt x="845" y="2160"/>
                  <a:pt x="724" y="2314"/>
                  <a:pt x="724" y="2469"/>
                </a:cubicBezTo>
                <a:cubicBezTo>
                  <a:pt x="603" y="2623"/>
                  <a:pt x="603" y="2777"/>
                  <a:pt x="483" y="2931"/>
                </a:cubicBezTo>
                <a:cubicBezTo>
                  <a:pt x="483" y="3086"/>
                  <a:pt x="362" y="3240"/>
                  <a:pt x="241" y="3240"/>
                </a:cubicBezTo>
                <a:lnTo>
                  <a:pt x="0" y="3394"/>
                </a:lnTo>
                <a:lnTo>
                  <a:pt x="0" y="3703"/>
                </a:lnTo>
                <a:lnTo>
                  <a:pt x="0" y="10800"/>
                </a:lnTo>
                <a:lnTo>
                  <a:pt x="0" y="21600"/>
                </a:lnTo>
                <a:lnTo>
                  <a:pt x="10981" y="21600"/>
                </a:lnTo>
                <a:lnTo>
                  <a:pt x="21600" y="21600"/>
                </a:lnTo>
                <a:lnTo>
                  <a:pt x="21600" y="10800"/>
                </a:lnTo>
                <a:lnTo>
                  <a:pt x="21600" y="5246"/>
                </a:lnTo>
                <a:lnTo>
                  <a:pt x="21600" y="4783"/>
                </a:lnTo>
                <a:cubicBezTo>
                  <a:pt x="21479" y="4320"/>
                  <a:pt x="21359" y="4011"/>
                  <a:pt x="21117" y="3703"/>
                </a:cubicBezTo>
                <a:cubicBezTo>
                  <a:pt x="20876" y="3549"/>
                  <a:pt x="20514" y="3394"/>
                  <a:pt x="20152" y="3240"/>
                </a:cubicBezTo>
                <a:lnTo>
                  <a:pt x="19790" y="3240"/>
                </a:lnTo>
                <a:close/>
              </a:path>
            </a:pathLst>
          </a:custGeom>
          <a:solidFill>
            <a:srgbClr val="FFFFCC"/>
          </a:solidFill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  <a:effectLst>
            <a:outerShdw blurRad="63500" dist="107763" dir="2700000">
              <a:srgbClr val="808080"/>
            </a:outerShdw>
          </a:effectLst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Font typeface="Arial Narrow"/>
              <a:buNone/>
            </a:pPr>
            <a:r>
              <a:rPr lang="en-US" sz="1600" b="0" i="0" u="none" strike="noStrike" cap="none">
                <a:solidFill>
                  <a:schemeClr val="lt2"/>
                </a:solidFill>
                <a:latin typeface="Arial Narrow"/>
                <a:ea typeface="Arial Narrow"/>
                <a:cs typeface="Arial Narrow"/>
                <a:sym typeface="Arial Narrow"/>
              </a:rPr>
              <a:t>Identify a tentative object of learning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Font typeface="Arial Narrow"/>
              <a:buNone/>
            </a:pPr>
            <a:r>
              <a:rPr lang="en-US" sz="1600" b="1" i="0" u="none" strike="noStrike" cap="none">
                <a:solidFill>
                  <a:schemeClr val="lt2"/>
                </a:solidFill>
                <a:latin typeface="Arial Narrow"/>
                <a:ea typeface="Arial Narrow"/>
                <a:cs typeface="Arial Narrow"/>
                <a:sym typeface="Arial Narrow"/>
              </a:rPr>
              <a:t>(V2)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35" name="Google Shape;635;p29"/>
          <p:cNvSpPr/>
          <p:nvPr/>
        </p:nvSpPr>
        <p:spPr>
          <a:xfrm>
            <a:off x="4291012" y="1165225"/>
            <a:ext cx="287337" cy="288925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FF0000"/>
          </a:solidFill>
          <a:ln w="12700" cap="sq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36" name="Google Shape;636;p29"/>
          <p:cNvSpPr txBox="1"/>
          <p:nvPr/>
        </p:nvSpPr>
        <p:spPr>
          <a:xfrm>
            <a:off x="6423025" y="4419600"/>
            <a:ext cx="1273175" cy="9159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r>
              <a:rPr lang="en-US" sz="18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Different teaching cycles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37" name="Google Shape;637;p29"/>
          <p:cNvSpPr/>
          <p:nvPr/>
        </p:nvSpPr>
        <p:spPr>
          <a:xfrm rot="-9120000" flipH="1">
            <a:off x="6121400" y="3511550"/>
            <a:ext cx="538162" cy="1863725"/>
          </a:xfrm>
          <a:prstGeom prst="curvedRightArrow">
            <a:avLst>
              <a:gd name="adj1" fmla="val 25000"/>
              <a:gd name="adj2" fmla="val 50000"/>
              <a:gd name="adj3" fmla="val 25000"/>
            </a:avLst>
          </a:prstGeom>
          <a:solidFill>
            <a:schemeClr val="accent1">
              <a:alpha val="60000"/>
            </a:schemeClr>
          </a:solidFill>
          <a:ln w="9525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638" name="Google Shape;638;p29"/>
          <p:cNvCxnSpPr/>
          <p:nvPr/>
        </p:nvCxnSpPr>
        <p:spPr>
          <a:xfrm>
            <a:off x="1606550" y="2035175"/>
            <a:ext cx="5791200" cy="0"/>
          </a:xfrm>
          <a:prstGeom prst="straightConnector1">
            <a:avLst/>
          </a:prstGeom>
          <a:noFill/>
          <a:ln w="19050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</p:cxnSp>
      <p:cxnSp>
        <p:nvCxnSpPr>
          <p:cNvPr id="639" name="Google Shape;639;p29"/>
          <p:cNvCxnSpPr/>
          <p:nvPr/>
        </p:nvCxnSpPr>
        <p:spPr>
          <a:xfrm>
            <a:off x="1682750" y="188912"/>
            <a:ext cx="5638800" cy="0"/>
          </a:xfrm>
          <a:prstGeom prst="straightConnector1">
            <a:avLst/>
          </a:prstGeom>
          <a:noFill/>
          <a:ln w="19050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</p:cxnSp>
      <p:cxnSp>
        <p:nvCxnSpPr>
          <p:cNvPr id="640" name="Google Shape;640;p29"/>
          <p:cNvCxnSpPr/>
          <p:nvPr/>
        </p:nvCxnSpPr>
        <p:spPr>
          <a:xfrm rot="10800000">
            <a:off x="1911350" y="2035175"/>
            <a:ext cx="838200" cy="0"/>
          </a:xfrm>
          <a:prstGeom prst="straightConnector1">
            <a:avLst/>
          </a:prstGeom>
          <a:noFill/>
          <a:ln w="19050" cap="flat" cmpd="sng">
            <a:solidFill>
              <a:schemeClr val="dk1"/>
            </a:solidFill>
            <a:prstDash val="solid"/>
            <a:miter lim="800000"/>
            <a:headEnd type="none" w="sm" len="sm"/>
            <a:tailEnd type="triangle" w="med" len="med"/>
          </a:ln>
        </p:spPr>
      </p:cxnSp>
      <p:cxnSp>
        <p:nvCxnSpPr>
          <p:cNvPr id="641" name="Google Shape;641;p29"/>
          <p:cNvCxnSpPr/>
          <p:nvPr/>
        </p:nvCxnSpPr>
        <p:spPr>
          <a:xfrm rot="10800000">
            <a:off x="1606550" y="1763712"/>
            <a:ext cx="0" cy="271462"/>
          </a:xfrm>
          <a:prstGeom prst="straightConnector1">
            <a:avLst/>
          </a:prstGeom>
          <a:noFill/>
          <a:ln w="19050" cap="flat" cmpd="sng">
            <a:solidFill>
              <a:schemeClr val="dk1"/>
            </a:solidFill>
            <a:prstDash val="solid"/>
            <a:miter lim="800000"/>
            <a:headEnd type="none" w="sm" len="sm"/>
            <a:tailEnd type="triangle" w="med" len="med"/>
          </a:ln>
        </p:spPr>
      </p:cxnSp>
      <p:cxnSp>
        <p:nvCxnSpPr>
          <p:cNvPr id="642" name="Google Shape;642;p29"/>
          <p:cNvCxnSpPr/>
          <p:nvPr/>
        </p:nvCxnSpPr>
        <p:spPr>
          <a:xfrm>
            <a:off x="5873750" y="2035175"/>
            <a:ext cx="838200" cy="0"/>
          </a:xfrm>
          <a:prstGeom prst="straightConnector1">
            <a:avLst/>
          </a:prstGeom>
          <a:noFill/>
          <a:ln w="19050" cap="flat" cmpd="sng">
            <a:solidFill>
              <a:schemeClr val="dk1"/>
            </a:solidFill>
            <a:prstDash val="solid"/>
            <a:miter lim="800000"/>
            <a:headEnd type="none" w="sm" len="sm"/>
            <a:tailEnd type="triangle" w="med" len="med"/>
          </a:ln>
        </p:spPr>
      </p:cxnSp>
      <p:cxnSp>
        <p:nvCxnSpPr>
          <p:cNvPr id="643" name="Google Shape;643;p29"/>
          <p:cNvCxnSpPr/>
          <p:nvPr/>
        </p:nvCxnSpPr>
        <p:spPr>
          <a:xfrm>
            <a:off x="7321550" y="188912"/>
            <a:ext cx="0" cy="339725"/>
          </a:xfrm>
          <a:prstGeom prst="straightConnector1">
            <a:avLst/>
          </a:prstGeom>
          <a:noFill/>
          <a:ln w="19050" cap="flat" cmpd="sng">
            <a:solidFill>
              <a:schemeClr val="dk1"/>
            </a:solidFill>
            <a:prstDash val="solid"/>
            <a:miter lim="800000"/>
            <a:headEnd type="none" w="sm" len="sm"/>
            <a:tailEnd type="triangle" w="med" len="med"/>
          </a:ln>
        </p:spPr>
      </p:cxnSp>
      <p:cxnSp>
        <p:nvCxnSpPr>
          <p:cNvPr id="644" name="Google Shape;644;p29"/>
          <p:cNvCxnSpPr/>
          <p:nvPr/>
        </p:nvCxnSpPr>
        <p:spPr>
          <a:xfrm rot="10800000">
            <a:off x="1987550" y="188912"/>
            <a:ext cx="762000" cy="0"/>
          </a:xfrm>
          <a:prstGeom prst="straightConnector1">
            <a:avLst/>
          </a:prstGeom>
          <a:noFill/>
          <a:ln w="19050" cap="flat" cmpd="sng">
            <a:solidFill>
              <a:schemeClr val="dk1"/>
            </a:solidFill>
            <a:prstDash val="solid"/>
            <a:miter lim="800000"/>
            <a:headEnd type="none" w="sm" len="sm"/>
            <a:tailEnd type="triangle" w="med" len="med"/>
          </a:ln>
        </p:spPr>
      </p:cxnSp>
      <p:cxnSp>
        <p:nvCxnSpPr>
          <p:cNvPr id="645" name="Google Shape;645;p29"/>
          <p:cNvCxnSpPr/>
          <p:nvPr/>
        </p:nvCxnSpPr>
        <p:spPr>
          <a:xfrm>
            <a:off x="5949950" y="188912"/>
            <a:ext cx="762000" cy="0"/>
          </a:xfrm>
          <a:prstGeom prst="straightConnector1">
            <a:avLst/>
          </a:prstGeom>
          <a:noFill/>
          <a:ln w="19050" cap="flat" cmpd="sng">
            <a:solidFill>
              <a:schemeClr val="dk1"/>
            </a:solidFill>
            <a:prstDash val="solid"/>
            <a:miter lim="800000"/>
            <a:headEnd type="none" w="sm" len="sm"/>
            <a:tailEnd type="triangle" w="med" len="med"/>
          </a:ln>
        </p:spPr>
      </p:cxnSp>
      <p:cxnSp>
        <p:nvCxnSpPr>
          <p:cNvPr id="646" name="Google Shape;646;p29"/>
          <p:cNvCxnSpPr/>
          <p:nvPr/>
        </p:nvCxnSpPr>
        <p:spPr>
          <a:xfrm rot="10800000">
            <a:off x="7451725" y="1763712"/>
            <a:ext cx="0" cy="271462"/>
          </a:xfrm>
          <a:prstGeom prst="straightConnector1">
            <a:avLst/>
          </a:prstGeom>
          <a:noFill/>
          <a:ln w="19050" cap="flat" cmpd="sng">
            <a:solidFill>
              <a:schemeClr val="dk1"/>
            </a:solidFill>
            <a:prstDash val="solid"/>
            <a:miter lim="800000"/>
            <a:headEnd type="none" w="sm" len="sm"/>
            <a:tailEnd type="triangle" w="med" len="med"/>
          </a:ln>
        </p:spPr>
      </p:cxnSp>
      <p:cxnSp>
        <p:nvCxnSpPr>
          <p:cNvPr id="647" name="Google Shape;647;p29"/>
          <p:cNvCxnSpPr/>
          <p:nvPr/>
        </p:nvCxnSpPr>
        <p:spPr>
          <a:xfrm>
            <a:off x="5416550" y="188912"/>
            <a:ext cx="0" cy="339725"/>
          </a:xfrm>
          <a:prstGeom prst="straightConnector1">
            <a:avLst/>
          </a:prstGeom>
          <a:noFill/>
          <a:ln w="19050" cap="flat" cmpd="sng">
            <a:solidFill>
              <a:schemeClr val="dk1"/>
            </a:solidFill>
            <a:prstDash val="solid"/>
            <a:miter lim="800000"/>
            <a:headEnd type="none" w="sm" len="sm"/>
            <a:tailEnd type="triangle" w="med" len="med"/>
          </a:ln>
        </p:spPr>
      </p:cxnSp>
      <p:cxnSp>
        <p:nvCxnSpPr>
          <p:cNvPr id="648" name="Google Shape;648;p29"/>
          <p:cNvCxnSpPr/>
          <p:nvPr/>
        </p:nvCxnSpPr>
        <p:spPr>
          <a:xfrm>
            <a:off x="3663950" y="188912"/>
            <a:ext cx="0" cy="339725"/>
          </a:xfrm>
          <a:prstGeom prst="straightConnector1">
            <a:avLst/>
          </a:prstGeom>
          <a:noFill/>
          <a:ln w="19050" cap="flat" cmpd="sng">
            <a:solidFill>
              <a:schemeClr val="dk1"/>
            </a:solidFill>
            <a:prstDash val="solid"/>
            <a:miter lim="800000"/>
            <a:headEnd type="none" w="sm" len="sm"/>
            <a:tailEnd type="triangle" w="med" len="med"/>
          </a:ln>
        </p:spPr>
      </p:cxnSp>
      <p:cxnSp>
        <p:nvCxnSpPr>
          <p:cNvPr id="649" name="Google Shape;649;p29"/>
          <p:cNvCxnSpPr/>
          <p:nvPr/>
        </p:nvCxnSpPr>
        <p:spPr>
          <a:xfrm>
            <a:off x="1682750" y="188912"/>
            <a:ext cx="0" cy="339725"/>
          </a:xfrm>
          <a:prstGeom prst="straightConnector1">
            <a:avLst/>
          </a:prstGeom>
          <a:noFill/>
          <a:ln w="19050" cap="flat" cmpd="sng">
            <a:solidFill>
              <a:schemeClr val="dk1"/>
            </a:solidFill>
            <a:prstDash val="solid"/>
            <a:miter lim="800000"/>
            <a:headEnd type="none" w="sm" len="sm"/>
            <a:tailEnd type="triangle" w="med" len="med"/>
          </a:ln>
        </p:spPr>
      </p:cxnSp>
      <p:cxnSp>
        <p:nvCxnSpPr>
          <p:cNvPr id="650" name="Google Shape;650;p29"/>
          <p:cNvCxnSpPr/>
          <p:nvPr/>
        </p:nvCxnSpPr>
        <p:spPr>
          <a:xfrm rot="10800000">
            <a:off x="3740150" y="1752600"/>
            <a:ext cx="0" cy="273050"/>
          </a:xfrm>
          <a:prstGeom prst="straightConnector1">
            <a:avLst/>
          </a:prstGeom>
          <a:noFill/>
          <a:ln w="19050" cap="flat" cmpd="sng">
            <a:solidFill>
              <a:schemeClr val="dk1"/>
            </a:solidFill>
            <a:prstDash val="solid"/>
            <a:miter lim="800000"/>
            <a:headEnd type="none" w="sm" len="sm"/>
            <a:tailEnd type="triangle" w="med" len="med"/>
          </a:ln>
        </p:spPr>
      </p:cxnSp>
      <p:cxnSp>
        <p:nvCxnSpPr>
          <p:cNvPr id="651" name="Google Shape;651;p29"/>
          <p:cNvCxnSpPr/>
          <p:nvPr/>
        </p:nvCxnSpPr>
        <p:spPr>
          <a:xfrm rot="10800000">
            <a:off x="5492750" y="1752600"/>
            <a:ext cx="0" cy="273050"/>
          </a:xfrm>
          <a:prstGeom prst="straightConnector1">
            <a:avLst/>
          </a:prstGeom>
          <a:noFill/>
          <a:ln w="19050" cap="flat" cmpd="sng">
            <a:solidFill>
              <a:schemeClr val="dk1"/>
            </a:solidFill>
            <a:prstDash val="solid"/>
            <a:miter lim="800000"/>
            <a:headEnd type="none" w="sm" len="sm"/>
            <a:tailEnd type="triangle" w="med" len="med"/>
          </a:ln>
        </p:spPr>
      </p:cxnSp>
    </p:spTree>
  </p:cSld>
  <p:clrMapOvr>
    <a:masterClrMapping/>
  </p:clrMapOvr>
  <p:transition>
    <p:push dir="r"/>
  </p:transition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6" name="Google Shape;656;gd8b6c46093_0_17"/>
          <p:cNvSpPr txBox="1">
            <a:spLocks noGrp="1"/>
          </p:cNvSpPr>
          <p:nvPr>
            <p:ph type="title"/>
          </p:nvPr>
        </p:nvSpPr>
        <p:spPr>
          <a:xfrm>
            <a:off x="301625" y="228600"/>
            <a:ext cx="85407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 sz="4000"/>
              <a:t>1</a:t>
            </a:r>
            <a:r>
              <a:rPr lang="en-US" sz="4000" baseline="30000"/>
              <a:t>st</a:t>
            </a:r>
            <a:r>
              <a:rPr lang="en-US" sz="4000"/>
              <a:t> lesson evaluations </a:t>
            </a:r>
            <a:r>
              <a:rPr lang="en-US" sz="1800"/>
              <a:t>(From post-lesson conference)</a:t>
            </a:r>
            <a:endParaRPr sz="4000"/>
          </a:p>
        </p:txBody>
      </p:sp>
      <p:sp>
        <p:nvSpPr>
          <p:cNvPr id="657" name="Google Shape;657;gd8b6c46093_0_17"/>
          <p:cNvSpPr txBox="1"/>
          <p:nvPr/>
        </p:nvSpPr>
        <p:spPr>
          <a:xfrm>
            <a:off x="374100" y="1495800"/>
            <a:ext cx="8395800" cy="439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457200" marR="0" lvl="0" indent="-431800" algn="l" rtl="0">
              <a:lnSpc>
                <a:spcPct val="107916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Calibri"/>
              <a:buAutoNum type="arabicPeriod"/>
            </a:pPr>
            <a:r>
              <a:rPr lang="en-US" sz="3200" b="1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Lesson ran </a:t>
            </a:r>
            <a:r>
              <a:rPr lang="en-US" sz="3200" b="1" i="0" u="none" strike="noStrike" cap="none">
                <a:solidFill>
                  <a:srgbClr val="FF3300"/>
                </a:solidFill>
                <a:latin typeface="Calibri"/>
                <a:ea typeface="Calibri"/>
                <a:cs typeface="Calibri"/>
                <a:sym typeface="Calibri"/>
              </a:rPr>
              <a:t>smoothly</a:t>
            </a:r>
            <a:r>
              <a:rPr lang="en-US" sz="3200" b="1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and was able to </a:t>
            </a:r>
            <a:r>
              <a:rPr lang="en-US" sz="3200" b="1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cover most </a:t>
            </a:r>
            <a:r>
              <a:rPr lang="en-US" sz="3200" b="1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of the lesson plan.</a:t>
            </a:r>
            <a:endParaRPr sz="3200" b="1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marR="0" lvl="0" indent="-431800" algn="l" rtl="0">
              <a:lnSpc>
                <a:spcPct val="107916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Calibri"/>
              <a:buAutoNum type="arabicPeriod"/>
            </a:pPr>
            <a:r>
              <a:rPr lang="en-US" sz="3200" b="1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Student performance:Students showed a </a:t>
            </a:r>
            <a:r>
              <a:rPr lang="en-US" sz="3200" b="1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proactive attitude</a:t>
            </a:r>
            <a:r>
              <a:rPr lang="en-US" sz="3200" b="1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during the whole lesson. They </a:t>
            </a:r>
            <a:r>
              <a:rPr lang="en-US" sz="3200" b="1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focused on</a:t>
            </a:r>
            <a:r>
              <a:rPr lang="en-US" sz="3200" b="1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teaching explanations, </a:t>
            </a:r>
            <a:r>
              <a:rPr lang="en-US" sz="3200" b="1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willing to answer</a:t>
            </a:r>
            <a:r>
              <a:rPr lang="en-US" sz="3200" b="1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questions, </a:t>
            </a:r>
            <a:r>
              <a:rPr lang="en-US" sz="3200" b="1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concentrated on</a:t>
            </a:r>
            <a:r>
              <a:rPr lang="en-US" sz="3200" b="1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conducting  experiments and discussing the answers.</a:t>
            </a:r>
            <a:endParaRPr sz="3200" b="1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Google Shape;177;p7"/>
          <p:cNvSpPr txBox="1">
            <a:spLocks noGrp="1"/>
          </p:cNvSpPr>
          <p:nvPr>
            <p:ph type="title"/>
          </p:nvPr>
        </p:nvSpPr>
        <p:spPr>
          <a:xfrm>
            <a:off x="301625" y="228600"/>
            <a:ext cx="854075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400"/>
              <a:buFont typeface="Arial"/>
              <a:buNone/>
            </a:pPr>
            <a:r>
              <a:rPr lang="en-US" sz="4400" b="1" i="0" u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I. Different forms of energy</a:t>
            </a:r>
            <a:endParaRPr/>
          </a:p>
        </p:txBody>
      </p:sp>
      <p:sp>
        <p:nvSpPr>
          <p:cNvPr id="178" name="Google Shape;178;p7"/>
          <p:cNvSpPr txBox="1">
            <a:spLocks noGrp="1"/>
          </p:cNvSpPr>
          <p:nvPr>
            <p:ph type="body" idx="1"/>
          </p:nvPr>
        </p:nvSpPr>
        <p:spPr>
          <a:xfrm>
            <a:off x="301625" y="1600200"/>
            <a:ext cx="8540750" cy="44989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marR="0" lvl="0" indent="-17018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folHlink"/>
              </a:buClr>
              <a:buSzPts val="2720"/>
              <a:buFont typeface="Noto Sans Symbols"/>
              <a:buNone/>
            </a:pPr>
            <a:endParaRPr sz="32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79" name="Google Shape;179;p7"/>
          <p:cNvPicPr preferRelativeResize="0"/>
          <p:nvPr/>
        </p:nvPicPr>
        <p:blipFill rotWithShape="1">
          <a:blip r:embed="rId3">
            <a:alphaModFix/>
          </a:blip>
          <a:srcRect l="-4841" b="-2927"/>
          <a:stretch/>
        </p:blipFill>
        <p:spPr>
          <a:xfrm>
            <a:off x="-106362" y="1592262"/>
            <a:ext cx="8974137" cy="51943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80" name="Google Shape;180;p7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84212" y="3573462"/>
            <a:ext cx="1181100" cy="4381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81" name="Google Shape;181;p7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539750" y="4941887"/>
            <a:ext cx="2428875" cy="381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push dir="r"/>
  </p:transition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2" name="Google Shape;662;gd8b6c46093_0_406"/>
          <p:cNvSpPr txBox="1">
            <a:spLocks noGrp="1"/>
          </p:cNvSpPr>
          <p:nvPr>
            <p:ph type="title"/>
          </p:nvPr>
        </p:nvSpPr>
        <p:spPr>
          <a:xfrm>
            <a:off x="301625" y="228600"/>
            <a:ext cx="85407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 sz="4000"/>
              <a:t>1</a:t>
            </a:r>
            <a:r>
              <a:rPr lang="en-US" sz="4000" baseline="30000"/>
              <a:t>st</a:t>
            </a:r>
            <a:r>
              <a:rPr lang="en-US" sz="4000"/>
              <a:t> lesson evaluations </a:t>
            </a:r>
            <a:r>
              <a:rPr lang="en-US" sz="1800"/>
              <a:t>(From post-lesson conference)</a:t>
            </a:r>
            <a:endParaRPr sz="4000"/>
          </a:p>
        </p:txBody>
      </p:sp>
      <p:sp>
        <p:nvSpPr>
          <p:cNvPr id="663" name="Google Shape;663;gd8b6c46093_0_406"/>
          <p:cNvSpPr txBox="1"/>
          <p:nvPr/>
        </p:nvSpPr>
        <p:spPr>
          <a:xfrm>
            <a:off x="301625" y="1223525"/>
            <a:ext cx="8700600" cy="4824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07916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Arial"/>
              <a:buNone/>
            </a:pPr>
            <a:r>
              <a:rPr lang="en-US" sz="2500" b="1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3. Shortage of teaching time</a:t>
            </a:r>
            <a:endParaRPr sz="2500" b="1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914400" marR="0" lvl="0" indent="-387350" algn="l" rtl="0">
              <a:lnSpc>
                <a:spcPct val="107916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Calibri"/>
              <a:buAutoNum type="alphaLcParenBoth"/>
            </a:pPr>
            <a:r>
              <a:rPr lang="en-US" sz="2500" b="1" i="0" u="none" strike="noStrike" cap="none">
                <a:solidFill>
                  <a:srgbClr val="0000FF"/>
                </a:solidFill>
                <a:latin typeface="Calibri"/>
                <a:ea typeface="Calibri"/>
                <a:cs typeface="Calibri"/>
                <a:sym typeface="Calibri"/>
              </a:rPr>
              <a:t>Overran</a:t>
            </a:r>
            <a:r>
              <a:rPr lang="en-US" sz="2500" b="1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by 5 mins</a:t>
            </a:r>
            <a:endParaRPr sz="2500" b="1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914400" marR="0" lvl="0" indent="-387350" algn="l" rtl="0">
              <a:lnSpc>
                <a:spcPct val="107916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Calibri"/>
              <a:buAutoNum type="alphaLcParenBoth"/>
            </a:pPr>
            <a:r>
              <a:rPr lang="en-US" sz="2500" b="1" i="0" u="none" strike="noStrike" cap="none">
                <a:solidFill>
                  <a:srgbClr val="0000CC"/>
                </a:solidFill>
                <a:latin typeface="Calibri"/>
                <a:ea typeface="Calibri"/>
                <a:cs typeface="Calibri"/>
                <a:sym typeface="Calibri"/>
              </a:rPr>
              <a:t>Unable to asking follow up questions</a:t>
            </a:r>
            <a:r>
              <a:rPr lang="en-US" sz="2500" b="1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to check students understanding after experimental stations</a:t>
            </a:r>
            <a:endParaRPr sz="2500" b="1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914400" marR="0" lvl="0" indent="-387350" algn="l" rtl="0">
              <a:lnSpc>
                <a:spcPct val="107916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Calibri"/>
              <a:buAutoNum type="alphaLcParenBoth"/>
            </a:pPr>
            <a:r>
              <a:rPr lang="en-US" sz="2500" b="1" i="0" u="none" strike="noStrike" cap="none">
                <a:solidFill>
                  <a:srgbClr val="0000CC"/>
                </a:solidFill>
                <a:latin typeface="Calibri"/>
                <a:ea typeface="Calibri"/>
                <a:cs typeface="Calibri"/>
                <a:sym typeface="Calibri"/>
              </a:rPr>
              <a:t>Unable to explain clearly on potential energy</a:t>
            </a:r>
            <a:r>
              <a:rPr lang="en-US" sz="2500" b="1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(Powerpoint P.38 - 39)</a:t>
            </a:r>
            <a:endParaRPr sz="2500" b="1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914400" marR="0" lvl="0" indent="-387350" algn="l" rtl="0">
              <a:lnSpc>
                <a:spcPct val="107916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Calibri"/>
              <a:buAutoNum type="alphaLcParenBoth"/>
            </a:pPr>
            <a:r>
              <a:rPr lang="en-US" sz="2500" b="1" i="0" u="none" strike="noStrike" cap="none">
                <a:solidFill>
                  <a:srgbClr val="0000CC"/>
                </a:solidFill>
                <a:latin typeface="Calibri"/>
                <a:ea typeface="Calibri"/>
                <a:cs typeface="Calibri"/>
                <a:sym typeface="Calibri"/>
              </a:rPr>
              <a:t>Unable to conduct the post-lesson test</a:t>
            </a:r>
            <a:r>
              <a:rPr lang="en-US" sz="2500" b="1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after lesson.</a:t>
            </a:r>
            <a:endParaRPr sz="2500" b="1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914400" marR="0" lvl="0" indent="-387350" algn="l" rtl="0">
              <a:lnSpc>
                <a:spcPct val="107916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Calibri"/>
              <a:buAutoNum type="alphaLcParenBoth"/>
            </a:pPr>
            <a:r>
              <a:rPr lang="en-US" sz="2500" b="1" i="0" u="none" strike="noStrike" cap="none">
                <a:solidFill>
                  <a:srgbClr val="0000CC"/>
                </a:solidFill>
                <a:latin typeface="Calibri"/>
                <a:ea typeface="Calibri"/>
                <a:cs typeface="Calibri"/>
                <a:sym typeface="Calibri"/>
              </a:rPr>
              <a:t>Unable to enhance the understanding of batteries</a:t>
            </a:r>
            <a:r>
              <a:rPr lang="en-US" sz="2500" b="1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, in which chemical energy changes to electrical energy and then converts to light energy, thermal energy or other forms.</a:t>
            </a:r>
            <a:endParaRPr sz="4500" b="1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8" name="Google Shape;668;gd8b6c46093_0_411"/>
          <p:cNvSpPr txBox="1">
            <a:spLocks noGrp="1"/>
          </p:cNvSpPr>
          <p:nvPr>
            <p:ph type="title"/>
          </p:nvPr>
        </p:nvSpPr>
        <p:spPr>
          <a:xfrm>
            <a:off x="301625" y="228600"/>
            <a:ext cx="85407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 sz="4000"/>
              <a:t>1</a:t>
            </a:r>
            <a:r>
              <a:rPr lang="en-US" sz="4000" baseline="30000"/>
              <a:t>st</a:t>
            </a:r>
            <a:r>
              <a:rPr lang="en-US" sz="4000"/>
              <a:t> lesson evaluations </a:t>
            </a:r>
            <a:r>
              <a:rPr lang="en-US" sz="1800"/>
              <a:t>(From post-lesson conference)</a:t>
            </a:r>
            <a:endParaRPr sz="4000"/>
          </a:p>
        </p:txBody>
      </p:sp>
      <p:sp>
        <p:nvSpPr>
          <p:cNvPr id="669" name="Google Shape;669;gd8b6c46093_0_411"/>
          <p:cNvSpPr txBox="1"/>
          <p:nvPr/>
        </p:nvSpPr>
        <p:spPr>
          <a:xfrm>
            <a:off x="467875" y="1371600"/>
            <a:ext cx="8440500" cy="396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07916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lang="en-US" sz="3200" b="1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4. Suggestion on improvements: </a:t>
            </a:r>
            <a:endParaRPr sz="3200" b="1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marR="0" lvl="0" indent="-431800" algn="l" rtl="0">
              <a:lnSpc>
                <a:spcPct val="107916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Calibri"/>
              <a:buAutoNum type="alphaLcParenBoth"/>
            </a:pPr>
            <a:r>
              <a:rPr lang="en-US" sz="3200" b="1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Shorten the revision section (grouping similar form of energy)</a:t>
            </a:r>
            <a:endParaRPr sz="3200" b="1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marR="0" lvl="0" indent="-431800" algn="l" rtl="0">
              <a:lnSpc>
                <a:spcPct val="107916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Calibri"/>
              <a:buAutoNum type="alphaLcParenBoth"/>
            </a:pPr>
            <a:r>
              <a:rPr lang="en-US" sz="3200" b="1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Reduce the number of stations by grouping the same or similar type of energy conversion.</a:t>
            </a:r>
            <a:endParaRPr sz="3200" b="1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marR="0" lvl="0" indent="-431800" algn="l" rtl="0">
              <a:lnSpc>
                <a:spcPct val="107916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Calibri"/>
              <a:buAutoNum type="alphaLcParenBoth"/>
            </a:pPr>
            <a:r>
              <a:rPr lang="en-US" sz="3200" b="1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Allow students to have more discussion time in group.</a:t>
            </a:r>
            <a:endParaRPr sz="3200" b="1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1" name="Google Shape;681;p31"/>
          <p:cNvSpPr txBox="1"/>
          <p:nvPr/>
        </p:nvSpPr>
        <p:spPr>
          <a:xfrm>
            <a:off x="609600" y="4270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400"/>
              <a:buFont typeface="Arial Narrow"/>
              <a:buNone/>
            </a:pPr>
            <a:r>
              <a:rPr lang="en-US" sz="4400" b="0" i="0" u="none" strike="noStrike" cap="none">
                <a:solidFill>
                  <a:schemeClr val="dk2"/>
                </a:solidFill>
                <a:latin typeface="Arial Narrow"/>
                <a:ea typeface="Arial Narrow"/>
                <a:cs typeface="Arial Narrow"/>
                <a:sym typeface="Arial Narrow"/>
              </a:rPr>
              <a:t>2nd cycle of implementation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82" name="Google Shape;682;p31"/>
          <p:cNvSpPr txBox="1"/>
          <p:nvPr/>
        </p:nvSpPr>
        <p:spPr>
          <a:xfrm>
            <a:off x="454025" y="1570037"/>
            <a:ext cx="8540750" cy="44989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folHlink"/>
              </a:buClr>
              <a:buSzPts val="2040"/>
              <a:buFont typeface="Noto Sans Symbols"/>
              <a:buChar char="◼"/>
            </a:pPr>
            <a:r>
              <a:rPr lang="en-US" sz="24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Class: F.1D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2900" marR="0" lvl="0" indent="-3429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folHlink"/>
              </a:buClr>
              <a:buSzPts val="2040"/>
              <a:buFont typeface="Noto Sans Symbols"/>
              <a:buChar char="◼"/>
            </a:pPr>
            <a:r>
              <a:rPr lang="en-US" sz="24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Class date: 13/5/2021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2900" marR="0" lvl="0" indent="-3429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folHlink"/>
              </a:buClr>
              <a:buSzPts val="2040"/>
              <a:buFont typeface="Noto Sans Symbols"/>
              <a:buChar char="◼"/>
            </a:pPr>
            <a:r>
              <a:rPr lang="en-US" sz="24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Class time: 1200 – 1300 (1hr)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2900" marR="0" lvl="0" indent="-3429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folHlink"/>
              </a:buClr>
              <a:buSzPts val="2040"/>
              <a:buFont typeface="Noto Sans Symbols"/>
              <a:buChar char="◼"/>
            </a:pPr>
            <a:r>
              <a:rPr lang="en-US" sz="24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Student level: Medium performance (27 locals; 6 CBS)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2900" marR="0" lvl="0" indent="-213359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folHlink"/>
              </a:buClr>
              <a:buSzPts val="2040"/>
              <a:buFont typeface="Noto Sans Symbols"/>
              <a:buNone/>
            </a:pPr>
            <a:endParaRPr sz="2400" b="0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ransition>
    <p:push dir="r"/>
  </p:transition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7" name="Google Shape;687;p72"/>
          <p:cNvSpPr txBox="1">
            <a:spLocks noGrp="1"/>
          </p:cNvSpPr>
          <p:nvPr>
            <p:ph type="title"/>
          </p:nvPr>
        </p:nvSpPr>
        <p:spPr>
          <a:xfrm>
            <a:off x="457200" y="0"/>
            <a:ext cx="8229600" cy="91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6600"/>
              </a:buClr>
              <a:buSzPts val="3600"/>
              <a:buFont typeface="Arial Narrow"/>
              <a:buNone/>
            </a:pPr>
            <a:r>
              <a:rPr lang="en-US" sz="3600" b="0" i="0" u="none">
                <a:solidFill>
                  <a:srgbClr val="006600"/>
                </a:solidFill>
                <a:latin typeface="Arial Narrow"/>
                <a:ea typeface="Arial Narrow"/>
                <a:cs typeface="Arial Narrow"/>
                <a:sym typeface="Arial Narrow"/>
              </a:rPr>
              <a:t>Teaching Plan &amp; the use of Pattern of Variation</a:t>
            </a:r>
            <a:endParaRPr/>
          </a:p>
        </p:txBody>
      </p:sp>
      <p:graphicFrame>
        <p:nvGraphicFramePr>
          <p:cNvPr id="688" name="Google Shape;688;p72"/>
          <p:cNvGraphicFramePr/>
          <p:nvPr/>
        </p:nvGraphicFramePr>
        <p:xfrm>
          <a:off x="392237" y="792140"/>
          <a:ext cx="8359525" cy="5848274"/>
        </p:xfrm>
        <a:graphic>
          <a:graphicData uri="http://schemas.openxmlformats.org/drawingml/2006/table">
            <a:tbl>
              <a:tblPr>
                <a:noFill/>
                <a:tableStyleId>{C9FA77C9-476B-4AFE-A14C-C94C052CF549}</a:tableStyleId>
              </a:tblPr>
              <a:tblGrid>
                <a:gridCol w="9356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2148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2090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4320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en-US" sz="1600" b="1" u="none" strike="noStrike" cap="none"/>
                        <a:t>Time </a:t>
                      </a:r>
                      <a:endParaRPr sz="1600" b="1" u="none" strike="noStrike" cap="none"/>
                    </a:p>
                  </a:txBody>
                  <a:tcPr marL="91425" marR="91425" marT="91425" marB="91425">
                    <a:lnL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en-US" sz="1600" b="1" u="none" strike="noStrike" cap="none"/>
                        <a:t>Teaching activities</a:t>
                      </a:r>
                      <a:endParaRPr sz="1600" b="1" u="none" strike="noStrike" cap="none"/>
                    </a:p>
                  </a:txBody>
                  <a:tcPr marL="91425" marR="91425" marT="91425" marB="91425">
                    <a:lnL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en-US" sz="1600" b="1" u="none" strike="noStrike" cap="none"/>
                        <a:t>Remark</a:t>
                      </a:r>
                      <a:endParaRPr sz="1600" b="1" u="none" strike="noStrike" cap="none"/>
                    </a:p>
                  </a:txBody>
                  <a:tcPr marL="91425" marR="91425" marT="91425" marB="91425">
                    <a:lnL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4320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en-US" sz="1700" b="1" i="0" u="none" strike="noStrike" cap="none">
                          <a:solidFill>
                            <a:srgbClr val="00206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0 - 2</a:t>
                      </a:r>
                      <a:endParaRPr sz="1700" b="1" i="0" u="none" strike="noStrike" cap="none">
                        <a:solidFill>
                          <a:srgbClr val="00206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1425" marR="91425" marT="91425" marB="91425">
                    <a:lnL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700"/>
                        <a:buFont typeface="Arial"/>
                        <a:buNone/>
                      </a:pPr>
                      <a:r>
                        <a:rPr lang="en-US" sz="1700" b="1" i="0" u="none" strike="noStrike" cap="none">
                          <a:solidFill>
                            <a:srgbClr val="00206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Class Settlement </a:t>
                      </a:r>
                      <a:endParaRPr sz="1700" b="1" i="0" u="none" strike="noStrike" cap="none">
                        <a:solidFill>
                          <a:srgbClr val="00206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1425" marR="91425" marT="91425" marB="91425">
                    <a:lnL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endParaRPr sz="1700" b="1" i="0" u="none" strike="noStrike" cap="none">
                        <a:solidFill>
                          <a:srgbClr val="00206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1425" marR="91425" marT="91425" marB="91425">
                    <a:lnL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33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en-US" sz="1700" b="1" i="0" u="none" strike="noStrike" cap="none">
                          <a:solidFill>
                            <a:srgbClr val="00206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2 - 5</a:t>
                      </a:r>
                      <a:endParaRPr sz="1700" b="1" i="0" u="none" strike="noStrike" cap="none">
                        <a:solidFill>
                          <a:srgbClr val="00206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1425" marR="91425" marT="91425" marB="91425">
                    <a:lnL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700"/>
                        <a:buFont typeface="Arial"/>
                        <a:buNone/>
                      </a:pPr>
                      <a:r>
                        <a:rPr lang="en-US" sz="1700" b="1" i="0" u="none" strike="noStrike" cap="none">
                          <a:solidFill>
                            <a:srgbClr val="00206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Prior Knowledge revision: Read aloud  + PE</a:t>
                      </a:r>
                      <a:endParaRPr sz="1700" b="1" i="0" u="none" strike="noStrike" cap="none">
                        <a:solidFill>
                          <a:srgbClr val="00206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1425" marR="91425" marT="91425" marB="91425">
                    <a:lnL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en-US" sz="1700" b="1" i="0" u="none" strike="noStrike" cap="none">
                          <a:solidFill>
                            <a:srgbClr val="00206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Oral questioning</a:t>
                      </a:r>
                      <a:endParaRPr sz="1700" b="1" i="0" u="none" strike="noStrike" cap="none">
                        <a:solidFill>
                          <a:srgbClr val="00206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1425" marR="91425" marT="91425" marB="91425">
                    <a:lnL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1590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en-US" sz="1700" b="1" i="0" u="none" strike="noStrike" cap="none">
                          <a:solidFill>
                            <a:srgbClr val="00206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5 - 10  </a:t>
                      </a:r>
                      <a:endParaRPr sz="1700" b="1" i="0" u="none" strike="noStrike" cap="none">
                        <a:solidFill>
                          <a:srgbClr val="00206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1425" marR="91425" marT="91425" marB="91425">
                    <a:lnL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700"/>
                        <a:buFont typeface="Arial"/>
                        <a:buNone/>
                      </a:pPr>
                      <a:r>
                        <a:rPr lang="en-US" sz="1700" b="1" i="0" u="none" strike="noStrike" cap="none">
                          <a:solidFill>
                            <a:srgbClr val="00206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Variation I (Generalization) (CF1) </a:t>
                      </a:r>
                      <a:endParaRPr/>
                    </a:p>
                    <a:p>
                      <a:pPr marL="0" marR="0" lvl="0" indent="0" algn="l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700"/>
                        <a:buFont typeface="Arial"/>
                        <a:buNone/>
                      </a:pPr>
                      <a:r>
                        <a:rPr lang="en-US" sz="1700" b="1" i="0" u="none" strike="noStrike" cap="none">
                          <a:solidFill>
                            <a:srgbClr val="00206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Variation II (Contrast+Generalization) (CF2) </a:t>
                      </a:r>
                      <a:endParaRPr/>
                    </a:p>
                    <a:p>
                      <a:pPr marL="0" marR="0" lvl="0" indent="0" algn="l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700"/>
                        <a:buFont typeface="Arial"/>
                        <a:buNone/>
                      </a:pPr>
                      <a:r>
                        <a:rPr lang="en-US" sz="1700" b="1" i="0" u="none" strike="noStrike" cap="none">
                          <a:solidFill>
                            <a:srgbClr val="00206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Variation III (Generalization) (CF2) </a:t>
                      </a:r>
                      <a:endParaRPr/>
                    </a:p>
                  </a:txBody>
                  <a:tcPr marL="91425" marR="91425" marT="91425" marB="91425">
                    <a:lnL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en-US" sz="1700" b="1" i="0" u="none" strike="noStrike" cap="none">
                          <a:solidFill>
                            <a:srgbClr val="00206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Teacher teaching</a:t>
                      </a:r>
                      <a:endParaRPr/>
                    </a:p>
                    <a:p>
                      <a:pPr marL="0" marR="0" lvl="0" indent="0" algn="l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en-US" sz="1700" b="1" i="0" u="none" strike="noStrike" cap="none">
                          <a:solidFill>
                            <a:srgbClr val="00206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Oral questioning</a:t>
                      </a:r>
                      <a:endParaRPr/>
                    </a:p>
                  </a:txBody>
                  <a:tcPr marL="91425" marR="91425" marT="91425" marB="91425">
                    <a:lnL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487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en-US" sz="1700" b="1" i="0" u="none" strike="noStrike" cap="none">
                          <a:solidFill>
                            <a:srgbClr val="00206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10 - 13</a:t>
                      </a:r>
                      <a:endParaRPr sz="1700" b="1" i="0" u="none" strike="noStrike" cap="none">
                        <a:solidFill>
                          <a:srgbClr val="00206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1425" marR="91425" marT="91425" marB="91425">
                    <a:lnL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700" b="1" i="0" u="none" strike="noStrike" cap="none">
                          <a:solidFill>
                            <a:srgbClr val="00206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Elaborations on Chemical energy </a:t>
                      </a:r>
                      <a:r>
                        <a:rPr lang="en-US" sz="1200" b="1" i="0" u="none" strike="noStrike" cap="none">
                          <a:solidFill>
                            <a:srgbClr val="00206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(CF 1 enhancement)</a:t>
                      </a:r>
                      <a:endParaRPr sz="1200" b="1" i="0" u="none" strike="noStrike" cap="none">
                        <a:solidFill>
                          <a:srgbClr val="00206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1425" marR="91425" marT="91425" marB="91425">
                    <a:lnL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en-US" sz="1700" b="1" i="0" u="none" strike="noStrike" cap="none">
                          <a:solidFill>
                            <a:srgbClr val="00206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Teacher teaching</a:t>
                      </a:r>
                      <a:endParaRPr/>
                    </a:p>
                  </a:txBody>
                  <a:tcPr marL="91425" marR="91425" marT="91425" marB="91425">
                    <a:lnL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7487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en-US" sz="1700" b="1" i="0" u="none" strike="noStrike" cap="none">
                          <a:solidFill>
                            <a:srgbClr val="00206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13 - 16</a:t>
                      </a:r>
                      <a:endParaRPr sz="1700" b="1" i="0" u="none" strike="noStrike" cap="none">
                        <a:solidFill>
                          <a:srgbClr val="00206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1425" marR="91425" marT="91425" marB="91425">
                    <a:lnL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700"/>
                        <a:buFont typeface="Arial"/>
                        <a:buNone/>
                      </a:pPr>
                      <a:r>
                        <a:rPr lang="en-US" sz="1700" b="1" i="0" u="none" strike="noStrike" cap="none">
                          <a:solidFill>
                            <a:srgbClr val="00206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Variation IV (Contrast) (CF2) </a:t>
                      </a:r>
                      <a:endParaRPr/>
                    </a:p>
                  </a:txBody>
                  <a:tcPr marL="91425" marR="91425" marT="91425" marB="91425">
                    <a:lnL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en-US" sz="1700" b="1" i="0" u="none" strike="noStrike" cap="none">
                          <a:solidFill>
                            <a:srgbClr val="00206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Oral questioning</a:t>
                      </a:r>
                      <a:endParaRPr/>
                    </a:p>
                  </a:txBody>
                  <a:tcPr marL="91425" marR="91425" marT="91425" marB="91425">
                    <a:lnL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1590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en-US" sz="1700" b="1" i="0" u="none" strike="noStrike" cap="none">
                          <a:solidFill>
                            <a:srgbClr val="00206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16 - 17</a:t>
                      </a:r>
                      <a:endParaRPr sz="1700" b="1" i="0" u="none" strike="noStrike" cap="none">
                        <a:solidFill>
                          <a:srgbClr val="00206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1425" marR="91425" marT="91425" marB="91425">
                    <a:lnL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700"/>
                        <a:buFont typeface="Arial"/>
                        <a:buNone/>
                      </a:pPr>
                      <a:r>
                        <a:rPr lang="en-US" sz="1700" b="1" i="0" u="none" strike="noStrike" cap="none">
                          <a:solidFill>
                            <a:srgbClr val="00206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Elaborations on Chemical energy </a:t>
                      </a:r>
                      <a:r>
                        <a:rPr lang="en-US" sz="1200" b="1" i="0" u="none" strike="noStrike" cap="none">
                          <a:solidFill>
                            <a:srgbClr val="00206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(CF 1 enhancement)</a:t>
                      </a:r>
                      <a:endParaRPr sz="1200" b="1" i="0" u="none" strike="noStrike" cap="none">
                        <a:solidFill>
                          <a:srgbClr val="00206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1425" marR="91425" marT="91425" marB="91425">
                    <a:lnL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en-US" sz="1700" b="1" i="0" u="none" strike="noStrike" cap="none">
                          <a:solidFill>
                            <a:srgbClr val="00206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Teacher teaching</a:t>
                      </a:r>
                      <a:endParaRPr/>
                    </a:p>
                  </a:txBody>
                  <a:tcPr marL="91425" marR="91425" marT="91425" marB="91425">
                    <a:lnL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1590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en-US" sz="1700" b="1" i="0" u="none" strike="noStrike" cap="none">
                          <a:solidFill>
                            <a:srgbClr val="00206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17 - 30</a:t>
                      </a:r>
                      <a:endParaRPr sz="1700" b="1" i="0" u="none" strike="noStrike" cap="none">
                        <a:solidFill>
                          <a:srgbClr val="00206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1425" marR="91425" marT="91425" marB="91425">
                    <a:lnL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700"/>
                        <a:buFont typeface="Arial"/>
                        <a:buNone/>
                      </a:pPr>
                      <a:r>
                        <a:rPr lang="en-US" sz="1700" b="1" i="0" u="none" strike="noStrike" cap="none">
                          <a:solidFill>
                            <a:srgbClr val="00206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Variation V (Generalization) (CF2)</a:t>
                      </a:r>
                      <a:endParaRPr/>
                    </a:p>
                    <a:p>
                      <a:pPr marL="0" marR="0" lvl="0" indent="0" algn="l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700"/>
                        <a:buFont typeface="Arial"/>
                        <a:buNone/>
                      </a:pPr>
                      <a:r>
                        <a:rPr lang="en-US" sz="1700" b="1" i="0" u="none" strike="noStrike" cap="none">
                          <a:solidFill>
                            <a:srgbClr val="00206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Variation VI (Generalization + Contrast)  (CF2)</a:t>
                      </a:r>
                      <a:endParaRPr/>
                    </a:p>
                    <a:p>
                      <a:pPr marL="0" marR="0" lvl="0" indent="0" algn="l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700"/>
                        <a:buFont typeface="Arial"/>
                        <a:buNone/>
                      </a:pPr>
                      <a:r>
                        <a:rPr lang="en-US" sz="1700" b="1" i="0" u="none" strike="noStrike" cap="none">
                          <a:solidFill>
                            <a:srgbClr val="00206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Variation VII (Generalization)  (CF2)</a:t>
                      </a:r>
                      <a:endParaRPr/>
                    </a:p>
                    <a:p>
                      <a:pPr marL="0" marR="0" lvl="0" indent="0" algn="l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700"/>
                        <a:buFont typeface="Arial"/>
                        <a:buNone/>
                      </a:pPr>
                      <a:r>
                        <a:rPr lang="en-US" sz="1700" b="1" i="0" u="none" strike="noStrike" cap="none">
                          <a:solidFill>
                            <a:srgbClr val="00206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Variation VIII (Generalization + Contrast)  (CF2)</a:t>
                      </a:r>
                      <a:endParaRPr/>
                    </a:p>
                  </a:txBody>
                  <a:tcPr marL="91425" marR="91425" marT="91425" marB="91425">
                    <a:lnL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en-US" sz="1700" b="1" i="0" u="none" strike="noStrike" cap="none">
                          <a:solidFill>
                            <a:srgbClr val="00206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Oral questioning</a:t>
                      </a:r>
                      <a:endParaRPr/>
                    </a:p>
                    <a:p>
                      <a:pPr marL="0" marR="0" lvl="0" indent="0" algn="l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en-US" sz="1700" b="1" i="0" u="none" strike="noStrike" cap="none">
                          <a:solidFill>
                            <a:srgbClr val="00206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Discussion in pairs </a:t>
                      </a:r>
                      <a:endParaRPr sz="1700" b="1" i="0" u="none" strike="noStrike" cap="none">
                        <a:solidFill>
                          <a:srgbClr val="00206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  <a:p>
                      <a:pPr marL="0" marR="0" lvl="0" indent="0" algn="l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endParaRPr sz="1700" b="1" i="0" u="none" strike="noStrike" cap="none">
                        <a:solidFill>
                          <a:srgbClr val="00206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1425" marR="91425" marT="91425" marB="91425">
                    <a:lnL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6685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700"/>
                        <a:buFont typeface="Arial"/>
                        <a:buNone/>
                      </a:pPr>
                      <a:r>
                        <a:rPr lang="en-US" sz="1700" b="1" i="0" u="none" strike="noStrike" cap="none">
                          <a:solidFill>
                            <a:srgbClr val="00206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30 - 45</a:t>
                      </a:r>
                      <a:endParaRPr sz="1700" b="1" i="0" u="none" strike="noStrike" cap="none">
                        <a:solidFill>
                          <a:srgbClr val="00206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1425" marR="91425" marT="91425" marB="91425">
                    <a:lnL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700"/>
                        <a:buFont typeface="Arial"/>
                        <a:buNone/>
                      </a:pPr>
                      <a:r>
                        <a:rPr lang="en-US" sz="1700" b="1" i="0" u="none" strike="noStrike" cap="none">
                          <a:solidFill>
                            <a:srgbClr val="00206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Student experiments section </a:t>
                      </a:r>
                      <a:r>
                        <a:rPr lang="en-US" sz="1600" b="1" i="0" u="none" strike="noStrike" cap="none">
                          <a:solidFill>
                            <a:srgbClr val="00206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(8 different stations)</a:t>
                      </a:r>
                      <a:endParaRPr sz="1700" b="1" i="0" u="none" strike="noStrike" cap="none">
                        <a:solidFill>
                          <a:srgbClr val="00206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1425" marR="91425" marT="91425" marB="91425">
                    <a:lnL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342900" marR="0" lvl="0" indent="-228600" algn="l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7F7F7F"/>
                        </a:buClr>
                        <a:buSzPts val="1600"/>
                        <a:buFont typeface="Arial"/>
                        <a:buNone/>
                      </a:pPr>
                      <a:endParaRPr sz="1700" b="1" i="0" u="none" strike="noStrike" cap="none">
                        <a:solidFill>
                          <a:srgbClr val="00206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1425" marR="91425" marT="91425" marB="91425">
                    <a:lnL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4660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en-US" sz="1700" b="1" i="0" u="none" strike="noStrike" cap="none">
                          <a:solidFill>
                            <a:srgbClr val="00206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45 - 55</a:t>
                      </a:r>
                      <a:endParaRPr sz="1700" b="1" i="0" u="none" strike="noStrike" cap="none">
                        <a:solidFill>
                          <a:srgbClr val="00206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1425" marR="91425" marT="91425" marB="91425">
                    <a:lnL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700"/>
                        <a:buFont typeface="Arial"/>
                        <a:buNone/>
                      </a:pPr>
                      <a:r>
                        <a:rPr lang="en-US" sz="1700" b="1" i="0" u="none" strike="noStrike" cap="none">
                          <a:solidFill>
                            <a:srgbClr val="00206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Answer discussions</a:t>
                      </a:r>
                      <a:endParaRPr sz="1700" b="1" i="0" u="none" strike="noStrike" cap="none">
                        <a:solidFill>
                          <a:srgbClr val="00206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1425" marR="91425" marT="91425" marB="91425">
                    <a:lnL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en-US" sz="1700" b="1" i="0" u="none" strike="noStrike" cap="none">
                          <a:solidFill>
                            <a:srgbClr val="00206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Group discussion</a:t>
                      </a:r>
                      <a:endParaRPr sz="1700" b="1" i="0" u="none" strike="noStrike" cap="none">
                        <a:solidFill>
                          <a:srgbClr val="00206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1425" marR="91425" marT="91425" marB="91425">
                    <a:lnL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7287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en-US" sz="1700" b="1" i="0" u="none" strike="noStrike" cap="none">
                          <a:solidFill>
                            <a:srgbClr val="00206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55 - 60</a:t>
                      </a:r>
                      <a:endParaRPr sz="1700" b="1" i="0" u="none" strike="noStrike" cap="none">
                        <a:solidFill>
                          <a:srgbClr val="00206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1425" marR="91425" marT="91425" marB="91425">
                    <a:lnL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700"/>
                        <a:buFont typeface="Arial"/>
                        <a:buNone/>
                      </a:pPr>
                      <a:r>
                        <a:rPr lang="en-US" sz="1700" b="1" i="0" u="none" strike="noStrike" cap="none">
                          <a:solidFill>
                            <a:srgbClr val="00206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Others </a:t>
                      </a:r>
                      <a:r>
                        <a:rPr lang="en-US" sz="1200" b="1" i="0" u="none" strike="noStrike" cap="none">
                          <a:solidFill>
                            <a:srgbClr val="00206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(extended elaboration, summary &amp; final challenges)</a:t>
                      </a:r>
                      <a:endParaRPr sz="1700" b="1" i="0" u="none" strike="noStrike" cap="none">
                        <a:solidFill>
                          <a:srgbClr val="00206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1425" marR="91425" marT="91425" marB="91425">
                    <a:lnL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en-US" sz="1700" b="1" i="0" u="none" strike="noStrike" cap="none">
                          <a:solidFill>
                            <a:srgbClr val="00206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Teacher teaching</a:t>
                      </a:r>
                      <a:endParaRPr sz="1700" b="1" i="0" u="none" strike="noStrike" cap="none">
                        <a:solidFill>
                          <a:srgbClr val="00206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1425" marR="91425" marT="91425" marB="91425">
                    <a:lnL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689" name="Google Shape;689;p72"/>
          <p:cNvSpPr/>
          <p:nvPr/>
        </p:nvSpPr>
        <p:spPr>
          <a:xfrm>
            <a:off x="250343" y="1592320"/>
            <a:ext cx="8623738" cy="3894083"/>
          </a:xfrm>
          <a:prstGeom prst="roundRect">
            <a:avLst>
              <a:gd name="adj" fmla="val 16667"/>
            </a:avLst>
          </a:prstGeom>
          <a:solidFill>
            <a:srgbClr val="FFFF99">
              <a:alpha val="29803"/>
            </a:srgbClr>
          </a:solidFill>
          <a:ln w="38100" cap="flat" cmpd="sng">
            <a:solidFill>
              <a:srgbClr val="C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4" name="Google Shape;694;p24"/>
          <p:cNvSpPr txBox="1">
            <a:spLocks noGrp="1"/>
          </p:cNvSpPr>
          <p:nvPr>
            <p:ph type="title"/>
          </p:nvPr>
        </p:nvSpPr>
        <p:spPr>
          <a:xfrm>
            <a:off x="301625" y="228600"/>
            <a:ext cx="854075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 sz="3600">
                <a:solidFill>
                  <a:srgbClr val="006600"/>
                </a:solidFill>
                <a:latin typeface="Arial Narrow"/>
                <a:ea typeface="Arial Narrow"/>
                <a:cs typeface="Arial Narrow"/>
                <a:sym typeface="Arial Narrow"/>
              </a:rPr>
              <a:t>Prior knowledge revision</a:t>
            </a:r>
            <a:endParaRPr sz="3600">
              <a:solidFill>
                <a:srgbClr val="006600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pic>
        <p:nvPicPr>
          <p:cNvPr id="695" name="Google Shape;695;p24"/>
          <p:cNvPicPr preferRelativeResize="0"/>
          <p:nvPr/>
        </p:nvPicPr>
        <p:blipFill rotWithShape="1">
          <a:blip r:embed="rId3">
            <a:alphaModFix/>
          </a:blip>
          <a:srcRect r="67286" b="76013"/>
          <a:stretch/>
        </p:blipFill>
        <p:spPr>
          <a:xfrm>
            <a:off x="62630" y="1743205"/>
            <a:ext cx="2868461" cy="2057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96" name="Google Shape;696;p24"/>
          <p:cNvPicPr preferRelativeResize="0"/>
          <p:nvPr/>
        </p:nvPicPr>
        <p:blipFill rotWithShape="1">
          <a:blip r:embed="rId3">
            <a:alphaModFix/>
          </a:blip>
          <a:srcRect l="66143" b="75769"/>
          <a:stretch/>
        </p:blipFill>
        <p:spPr>
          <a:xfrm>
            <a:off x="3075140" y="1732767"/>
            <a:ext cx="2968669" cy="2078276"/>
          </a:xfrm>
          <a:prstGeom prst="rect">
            <a:avLst/>
          </a:prstGeom>
          <a:noFill/>
          <a:ln>
            <a:noFill/>
          </a:ln>
        </p:spPr>
      </p:pic>
      <p:pic>
        <p:nvPicPr>
          <p:cNvPr id="697" name="Google Shape;697;p24"/>
          <p:cNvPicPr preferRelativeResize="0"/>
          <p:nvPr/>
        </p:nvPicPr>
        <p:blipFill rotWithShape="1">
          <a:blip r:embed="rId3">
            <a:alphaModFix/>
          </a:blip>
          <a:srcRect t="25282" r="66714" b="50487"/>
          <a:stretch/>
        </p:blipFill>
        <p:spPr>
          <a:xfrm>
            <a:off x="6187858" y="1743205"/>
            <a:ext cx="2918565" cy="2078277"/>
          </a:xfrm>
          <a:prstGeom prst="rect">
            <a:avLst/>
          </a:prstGeom>
          <a:noFill/>
          <a:ln>
            <a:noFill/>
          </a:ln>
        </p:spPr>
      </p:pic>
      <p:pic>
        <p:nvPicPr>
          <p:cNvPr id="698" name="Google Shape;698;p24"/>
          <p:cNvPicPr preferRelativeResize="0"/>
          <p:nvPr/>
        </p:nvPicPr>
        <p:blipFill rotWithShape="1">
          <a:blip r:embed="rId3">
            <a:alphaModFix/>
          </a:blip>
          <a:srcRect l="66143" t="25283" b="50488"/>
          <a:stretch/>
        </p:blipFill>
        <p:spPr>
          <a:xfrm>
            <a:off x="1640909" y="4232233"/>
            <a:ext cx="2968669" cy="2078276"/>
          </a:xfrm>
          <a:prstGeom prst="rect">
            <a:avLst/>
          </a:prstGeom>
          <a:noFill/>
          <a:ln>
            <a:noFill/>
          </a:ln>
        </p:spPr>
      </p:pic>
      <p:pic>
        <p:nvPicPr>
          <p:cNvPr id="699" name="Google Shape;699;p24"/>
          <p:cNvPicPr preferRelativeResize="0"/>
          <p:nvPr/>
        </p:nvPicPr>
        <p:blipFill rotWithShape="1">
          <a:blip r:embed="rId3">
            <a:alphaModFix/>
          </a:blip>
          <a:srcRect t="50246" r="67286" b="25523"/>
          <a:stretch/>
        </p:blipFill>
        <p:spPr>
          <a:xfrm>
            <a:off x="4753627" y="4232233"/>
            <a:ext cx="2868462" cy="207827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push dir="r"/>
  </p:transition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4" name="Google Shape;704;p25"/>
          <p:cNvSpPr txBox="1">
            <a:spLocks noGrp="1"/>
          </p:cNvSpPr>
          <p:nvPr>
            <p:ph type="title"/>
          </p:nvPr>
        </p:nvSpPr>
        <p:spPr>
          <a:xfrm>
            <a:off x="301625" y="228600"/>
            <a:ext cx="854075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 sz="3600">
                <a:solidFill>
                  <a:srgbClr val="006600"/>
                </a:solidFill>
                <a:latin typeface="Arial Narrow"/>
                <a:ea typeface="Arial Narrow"/>
                <a:cs typeface="Arial Narrow"/>
                <a:sym typeface="Arial Narrow"/>
              </a:rPr>
              <a:t>Variation </a:t>
            </a:r>
            <a:r>
              <a:rPr lang="en-US" sz="3600" i="1">
                <a:solidFill>
                  <a:srgbClr val="006600"/>
                </a:solidFill>
                <a:latin typeface="Arial Narrow"/>
                <a:ea typeface="Arial Narrow"/>
                <a:cs typeface="Arial Narrow"/>
                <a:sym typeface="Arial Narrow"/>
              </a:rPr>
              <a:t>I</a:t>
            </a:r>
            <a:r>
              <a:rPr lang="en-US" sz="3600">
                <a:solidFill>
                  <a:srgbClr val="006600"/>
                </a:solidFill>
                <a:latin typeface="Arial Narrow"/>
                <a:ea typeface="Arial Narrow"/>
                <a:cs typeface="Arial Narrow"/>
                <a:sym typeface="Arial Narrow"/>
              </a:rPr>
              <a:t> (Generalization)</a:t>
            </a:r>
            <a:endParaRPr sz="3600">
              <a:solidFill>
                <a:srgbClr val="006600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graphicFrame>
        <p:nvGraphicFramePr>
          <p:cNvPr id="705" name="Google Shape;705;p25"/>
          <p:cNvGraphicFramePr/>
          <p:nvPr/>
        </p:nvGraphicFramePr>
        <p:xfrm>
          <a:off x="403060" y="5523978"/>
          <a:ext cx="8337900" cy="948976"/>
        </p:xfrm>
        <a:graphic>
          <a:graphicData uri="http://schemas.openxmlformats.org/drawingml/2006/table">
            <a:tbl>
              <a:tblPr firstRow="1" firstCol="1" bandRow="1">
                <a:noFill/>
                <a:tableStyleId>{2634DE5C-FA3F-43DF-BEDD-9D19C35C9FBC}</a:tableStyleId>
              </a:tblPr>
              <a:tblGrid>
                <a:gridCol w="27793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7793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7793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1315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b="1" u="none" strike="noStrike" cap="none"/>
                        <a:t>Discernment</a:t>
                      </a:r>
                      <a:endParaRPr sz="2000" b="1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b="1" u="none" strike="noStrike" cap="none"/>
                        <a:t>Variant</a:t>
                      </a:r>
                      <a:endParaRPr sz="2000" b="1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b="1" u="none" strike="noStrike" cap="none"/>
                        <a:t>Invariants</a:t>
                      </a:r>
                      <a:endParaRPr sz="2000" b="1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895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u="none" strike="noStrike" cap="none"/>
                        <a:t>CF1 – </a:t>
                      </a:r>
                      <a:br>
                        <a:rPr lang="en-US" sz="2000" u="none" strike="noStrike" cap="none"/>
                      </a:br>
                      <a:r>
                        <a:rPr lang="en-US" sz="2000" u="none" strike="noStrike" cap="none"/>
                        <a:t>Electrical energy</a:t>
                      </a:r>
                      <a:endParaRPr sz="20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u="none" strike="noStrike" cap="none"/>
                        <a:t>Forms of energy given out</a:t>
                      </a:r>
                      <a:endParaRPr sz="20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u="none" strike="noStrike" cap="none"/>
                        <a:t>Electrical energy is consumed</a:t>
                      </a:r>
                      <a:endParaRPr sz="20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706" name="Google Shape;706;p25" descr="一張含有 文字, 家電用品, 差異, 廚房電器 的圖片&#10;&#10;自動產生的描述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68582" y="1371600"/>
            <a:ext cx="6806836" cy="38141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push dir="r"/>
  </p:transition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1" name="Google Shape;711;p33"/>
          <p:cNvSpPr txBox="1">
            <a:spLocks noGrp="1"/>
          </p:cNvSpPr>
          <p:nvPr>
            <p:ph type="title"/>
          </p:nvPr>
        </p:nvSpPr>
        <p:spPr>
          <a:xfrm>
            <a:off x="301625" y="228600"/>
            <a:ext cx="854075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 sz="3600">
                <a:solidFill>
                  <a:srgbClr val="006600"/>
                </a:solidFill>
                <a:latin typeface="Arial Narrow"/>
                <a:ea typeface="Arial Narrow"/>
                <a:cs typeface="Arial Narrow"/>
                <a:sym typeface="Arial Narrow"/>
              </a:rPr>
              <a:t>Variation </a:t>
            </a:r>
            <a:r>
              <a:rPr lang="en-US" sz="3600" i="1">
                <a:solidFill>
                  <a:srgbClr val="006600"/>
                </a:solidFill>
                <a:latin typeface="Arial Narrow"/>
                <a:ea typeface="Arial Narrow"/>
                <a:cs typeface="Arial Narrow"/>
                <a:sym typeface="Arial Narrow"/>
              </a:rPr>
              <a:t>II</a:t>
            </a:r>
            <a:r>
              <a:rPr lang="en-US" sz="3600">
                <a:solidFill>
                  <a:srgbClr val="006600"/>
                </a:solidFill>
                <a:latin typeface="Arial Narrow"/>
                <a:ea typeface="Arial Narrow"/>
                <a:cs typeface="Arial Narrow"/>
                <a:sym typeface="Arial Narrow"/>
              </a:rPr>
              <a:t> (Contrast + Generalization)</a:t>
            </a:r>
            <a:endParaRPr sz="3600">
              <a:solidFill>
                <a:srgbClr val="006600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graphicFrame>
        <p:nvGraphicFramePr>
          <p:cNvPr id="712" name="Google Shape;712;p33"/>
          <p:cNvGraphicFramePr/>
          <p:nvPr/>
        </p:nvGraphicFramePr>
        <p:xfrm>
          <a:off x="504496" y="5352310"/>
          <a:ext cx="8337900" cy="1277080"/>
        </p:xfrm>
        <a:graphic>
          <a:graphicData uri="http://schemas.openxmlformats.org/drawingml/2006/table">
            <a:tbl>
              <a:tblPr firstRow="1" firstCol="1" bandRow="1">
                <a:noFill/>
                <a:tableStyleId>{2634DE5C-FA3F-43DF-BEDD-9D19C35C9FBC}</a:tableStyleId>
              </a:tblPr>
              <a:tblGrid>
                <a:gridCol w="27793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7793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7793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1315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b="1" u="none" strike="noStrike" cap="none"/>
                        <a:t>Discernment</a:t>
                      </a:r>
                      <a:endParaRPr sz="2000" b="1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b="1" u="none" strike="noStrike" cap="none"/>
                        <a:t>Variant</a:t>
                      </a:r>
                      <a:endParaRPr sz="2000" b="1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b="1" u="none" strike="noStrike" cap="none"/>
                        <a:t>Invariants</a:t>
                      </a:r>
                      <a:endParaRPr sz="2000" b="1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2985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CF2 – </a:t>
                      </a:r>
                      <a:br>
                        <a:rPr lang="en-US" sz="2000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</a:br>
                      <a:r>
                        <a:rPr lang="en-US" sz="2000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energy consumed  VS energy given out / gained</a:t>
                      </a:r>
                      <a:endParaRPr sz="20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Input or output</a:t>
                      </a:r>
                      <a:endParaRPr sz="20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Both energies are related to the pictures</a:t>
                      </a:r>
                      <a:endParaRPr sz="20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713" name="Google Shape;713;p3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15947" y="1283917"/>
            <a:ext cx="6912105" cy="3713967"/>
          </a:xfrm>
          <a:prstGeom prst="rect">
            <a:avLst/>
          </a:prstGeom>
          <a:noFill/>
          <a:ln>
            <a:noFill/>
          </a:ln>
        </p:spPr>
      </p:pic>
      <p:sp>
        <p:nvSpPr>
          <p:cNvPr id="714" name="Google Shape;714;p33"/>
          <p:cNvSpPr/>
          <p:nvPr/>
        </p:nvSpPr>
        <p:spPr>
          <a:xfrm>
            <a:off x="2743200" y="2455101"/>
            <a:ext cx="5160723" cy="1828800"/>
          </a:xfrm>
          <a:prstGeom prst="rect">
            <a:avLst/>
          </a:prstGeom>
          <a:solidFill>
            <a:schemeClr val="lt1"/>
          </a:solidFill>
          <a:ln w="254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15" name="Google Shape;715;p33"/>
          <p:cNvSpPr/>
          <p:nvPr/>
        </p:nvSpPr>
        <p:spPr>
          <a:xfrm>
            <a:off x="5638800" y="3913101"/>
            <a:ext cx="1914395" cy="841331"/>
          </a:xfrm>
          <a:prstGeom prst="rect">
            <a:avLst/>
          </a:prstGeom>
          <a:solidFill>
            <a:schemeClr val="lt1"/>
          </a:solidFill>
          <a:ln w="254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16" name="Google Shape;716;p33"/>
          <p:cNvSpPr txBox="1"/>
          <p:nvPr/>
        </p:nvSpPr>
        <p:spPr>
          <a:xfrm>
            <a:off x="504496" y="4896537"/>
            <a:ext cx="1813035" cy="4001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Contrast</a:t>
            </a:r>
            <a:endParaRPr sz="2000" b="0" i="0" u="none" strike="noStrike" cap="none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</p:spTree>
  </p:cSld>
  <p:clrMapOvr>
    <a:masterClrMapping/>
  </p:clrMapOvr>
  <p:transition spd="slow">
    <p:push dir="r"/>
  </p:transition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1" name="Google Shape;721;p36"/>
          <p:cNvSpPr txBox="1">
            <a:spLocks noGrp="1"/>
          </p:cNvSpPr>
          <p:nvPr>
            <p:ph type="title"/>
          </p:nvPr>
        </p:nvSpPr>
        <p:spPr>
          <a:xfrm>
            <a:off x="301625" y="228600"/>
            <a:ext cx="854075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 sz="3600">
                <a:solidFill>
                  <a:srgbClr val="006600"/>
                </a:solidFill>
                <a:latin typeface="Arial Narrow"/>
                <a:ea typeface="Arial Narrow"/>
                <a:cs typeface="Arial Narrow"/>
                <a:sym typeface="Arial Narrow"/>
              </a:rPr>
              <a:t>Variation </a:t>
            </a:r>
            <a:r>
              <a:rPr lang="en-US" sz="3600" i="1">
                <a:solidFill>
                  <a:srgbClr val="006600"/>
                </a:solidFill>
                <a:latin typeface="Arial Narrow"/>
                <a:ea typeface="Arial Narrow"/>
                <a:cs typeface="Arial Narrow"/>
                <a:sym typeface="Arial Narrow"/>
              </a:rPr>
              <a:t>II</a:t>
            </a:r>
            <a:r>
              <a:rPr lang="en-US" sz="3600">
                <a:solidFill>
                  <a:srgbClr val="006600"/>
                </a:solidFill>
                <a:latin typeface="Arial Narrow"/>
                <a:ea typeface="Arial Narrow"/>
                <a:cs typeface="Arial Narrow"/>
                <a:sym typeface="Arial Narrow"/>
              </a:rPr>
              <a:t> (Contrast + Generalization)</a:t>
            </a:r>
            <a:endParaRPr sz="3600">
              <a:solidFill>
                <a:srgbClr val="006600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graphicFrame>
        <p:nvGraphicFramePr>
          <p:cNvPr id="722" name="Google Shape;722;p36"/>
          <p:cNvGraphicFramePr/>
          <p:nvPr/>
        </p:nvGraphicFramePr>
        <p:xfrm>
          <a:off x="504496" y="5077621"/>
          <a:ext cx="8337900" cy="1715230"/>
        </p:xfrm>
        <a:graphic>
          <a:graphicData uri="http://schemas.openxmlformats.org/drawingml/2006/table">
            <a:tbl>
              <a:tblPr firstRow="1" firstCol="1" bandRow="1">
                <a:noFill/>
                <a:tableStyleId>{2634DE5C-FA3F-43DF-BEDD-9D19C35C9FBC}</a:tableStyleId>
              </a:tblPr>
              <a:tblGrid>
                <a:gridCol w="27793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7793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7793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1315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b="1" u="none" strike="noStrike" cap="none"/>
                        <a:t>Discernment</a:t>
                      </a:r>
                      <a:endParaRPr sz="2000" b="1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b="1" u="none" strike="noStrike" cap="none"/>
                        <a:t>Variant</a:t>
                      </a:r>
                      <a:endParaRPr sz="2000" b="1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b="1" u="none" strike="noStrike" cap="none"/>
                        <a:t>Invariants</a:t>
                      </a:r>
                      <a:endParaRPr sz="2000" b="1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2985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CF2 – </a:t>
                      </a:r>
                      <a:br>
                        <a:rPr lang="en-US" sz="2000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</a:br>
                      <a:r>
                        <a:rPr lang="en-US" sz="1600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energy consumed  VS energy given out / gained </a:t>
                      </a:r>
                      <a:br>
                        <a:rPr lang="en-US" sz="2000" i="0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</a:br>
                      <a:r>
                        <a:rPr lang="en-US" sz="2000" i="1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(applicable to different examples)</a:t>
                      </a:r>
                      <a:endParaRPr sz="20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Forms of energy output</a:t>
                      </a:r>
                      <a:endParaRPr sz="20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A form of energy is consumed while another form is given out</a:t>
                      </a:r>
                      <a:endParaRPr sz="20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723" name="Google Shape;723;p3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217382" y="1224937"/>
            <a:ext cx="6912105" cy="3713967"/>
          </a:xfrm>
          <a:prstGeom prst="rect">
            <a:avLst/>
          </a:prstGeom>
          <a:noFill/>
          <a:ln>
            <a:noFill/>
          </a:ln>
        </p:spPr>
      </p:pic>
      <p:sp>
        <p:nvSpPr>
          <p:cNvPr id="724" name="Google Shape;724;p36"/>
          <p:cNvSpPr txBox="1"/>
          <p:nvPr/>
        </p:nvSpPr>
        <p:spPr>
          <a:xfrm>
            <a:off x="504494" y="4608153"/>
            <a:ext cx="1813035" cy="4001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Generalization</a:t>
            </a:r>
            <a:endParaRPr sz="2000" b="0" i="0" u="none" strike="noStrike" cap="none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</p:spTree>
  </p:cSld>
  <p:clrMapOvr>
    <a:masterClrMapping/>
  </p:clrMapOvr>
  <p:transition spd="slow">
    <p:push dir="r"/>
  </p:transition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9" name="Google Shape;729;p54"/>
          <p:cNvSpPr txBox="1">
            <a:spLocks noGrp="1"/>
          </p:cNvSpPr>
          <p:nvPr>
            <p:ph type="title"/>
          </p:nvPr>
        </p:nvSpPr>
        <p:spPr>
          <a:xfrm>
            <a:off x="301625" y="228600"/>
            <a:ext cx="854075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 sz="3600">
                <a:solidFill>
                  <a:srgbClr val="006600"/>
                </a:solidFill>
                <a:latin typeface="Arial Narrow"/>
                <a:ea typeface="Arial Narrow"/>
                <a:cs typeface="Arial Narrow"/>
                <a:sym typeface="Arial Narrow"/>
              </a:rPr>
              <a:t>Variation </a:t>
            </a:r>
            <a:r>
              <a:rPr lang="en-US" sz="3600" i="1">
                <a:solidFill>
                  <a:srgbClr val="006600"/>
                </a:solidFill>
                <a:latin typeface="Arial Narrow"/>
                <a:ea typeface="Arial Narrow"/>
                <a:cs typeface="Arial Narrow"/>
                <a:sym typeface="Arial Narrow"/>
              </a:rPr>
              <a:t>III</a:t>
            </a:r>
            <a:r>
              <a:rPr lang="en-US" sz="3600">
                <a:solidFill>
                  <a:srgbClr val="006600"/>
                </a:solidFill>
                <a:latin typeface="Arial Narrow"/>
                <a:ea typeface="Arial Narrow"/>
                <a:cs typeface="Arial Narrow"/>
                <a:sym typeface="Arial Narrow"/>
              </a:rPr>
              <a:t> (Generalization)</a:t>
            </a:r>
            <a:endParaRPr sz="3600">
              <a:solidFill>
                <a:srgbClr val="006600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graphicFrame>
        <p:nvGraphicFramePr>
          <p:cNvPr id="730" name="Google Shape;730;p54"/>
          <p:cNvGraphicFramePr/>
          <p:nvPr/>
        </p:nvGraphicFramePr>
        <p:xfrm>
          <a:off x="504496" y="4700038"/>
          <a:ext cx="8337900" cy="1837150"/>
        </p:xfrm>
        <a:graphic>
          <a:graphicData uri="http://schemas.openxmlformats.org/drawingml/2006/table">
            <a:tbl>
              <a:tblPr firstRow="1" firstCol="1" bandRow="1">
                <a:noFill/>
                <a:tableStyleId>{2634DE5C-FA3F-43DF-BEDD-9D19C35C9FBC}</a:tableStyleId>
              </a:tblPr>
              <a:tblGrid>
                <a:gridCol w="27793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7793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7793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1315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b="1" u="none" strike="noStrike" cap="none"/>
                        <a:t>Discernment</a:t>
                      </a:r>
                      <a:endParaRPr sz="2000" b="1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b="1" u="none" strike="noStrike" cap="none"/>
                        <a:t>Variant</a:t>
                      </a:r>
                      <a:endParaRPr sz="2000" b="1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b="1" u="none" strike="noStrike" cap="none"/>
                        <a:t>Invariants</a:t>
                      </a:r>
                      <a:endParaRPr sz="2000" b="1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2985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CF2 – </a:t>
                      </a:r>
                      <a:br>
                        <a:rPr lang="en-US" sz="2000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</a:br>
                      <a:r>
                        <a:rPr lang="en-US" sz="2000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Electrical energy is converted to other forms in </a:t>
                      </a:r>
                      <a:r>
                        <a:rPr lang="en-US" sz="2000" u="sng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different operating devices</a:t>
                      </a:r>
                      <a:endParaRPr sz="2000" u="sng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Types of operating devices</a:t>
                      </a:r>
                      <a:endParaRPr sz="20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electrical energy is consumed</a:t>
                      </a:r>
                      <a:br>
                        <a:rPr lang="en-US" sz="2000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</a:br>
                      <a:r>
                        <a:rPr lang="en-US" sz="2000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+</a:t>
                      </a:r>
                      <a:br>
                        <a:rPr lang="en-US" sz="2000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</a:br>
                      <a:r>
                        <a:rPr lang="en-US" sz="2000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a form of energy is given out / gained</a:t>
                      </a:r>
                      <a:endParaRPr sz="20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731" name="Google Shape;731;p5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479550" y="1200807"/>
            <a:ext cx="6184900" cy="33528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push dir="r"/>
  </p:transition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6" name="Google Shape;736;p55"/>
          <p:cNvSpPr txBox="1">
            <a:spLocks noGrp="1"/>
          </p:cNvSpPr>
          <p:nvPr>
            <p:ph type="title"/>
          </p:nvPr>
        </p:nvSpPr>
        <p:spPr>
          <a:xfrm>
            <a:off x="301625" y="228600"/>
            <a:ext cx="854075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 sz="3600">
                <a:solidFill>
                  <a:srgbClr val="006600"/>
                </a:solidFill>
                <a:latin typeface="Arial Narrow"/>
                <a:ea typeface="Arial Narrow"/>
                <a:cs typeface="Arial Narrow"/>
                <a:sym typeface="Arial Narrow"/>
              </a:rPr>
              <a:t>Variation </a:t>
            </a:r>
            <a:r>
              <a:rPr lang="en-US" sz="3600" i="1">
                <a:solidFill>
                  <a:srgbClr val="006600"/>
                </a:solidFill>
                <a:latin typeface="Arial Narrow"/>
                <a:ea typeface="Arial Narrow"/>
                <a:cs typeface="Arial Narrow"/>
                <a:sym typeface="Arial Narrow"/>
              </a:rPr>
              <a:t>IV</a:t>
            </a:r>
            <a:r>
              <a:rPr lang="en-US" sz="3600">
                <a:solidFill>
                  <a:srgbClr val="006600"/>
                </a:solidFill>
                <a:latin typeface="Arial Narrow"/>
                <a:ea typeface="Arial Narrow"/>
                <a:cs typeface="Arial Narrow"/>
                <a:sym typeface="Arial Narrow"/>
              </a:rPr>
              <a:t> (Contrast)</a:t>
            </a:r>
            <a:endParaRPr sz="3600">
              <a:solidFill>
                <a:srgbClr val="006600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graphicFrame>
        <p:nvGraphicFramePr>
          <p:cNvPr id="737" name="Google Shape;737;p55"/>
          <p:cNvGraphicFramePr/>
          <p:nvPr/>
        </p:nvGraphicFramePr>
        <p:xfrm>
          <a:off x="504496" y="4792240"/>
          <a:ext cx="8337900" cy="1837150"/>
        </p:xfrm>
        <a:graphic>
          <a:graphicData uri="http://schemas.openxmlformats.org/drawingml/2006/table">
            <a:tbl>
              <a:tblPr firstRow="1" firstCol="1" bandRow="1">
                <a:noFill/>
                <a:tableStyleId>{2634DE5C-FA3F-43DF-BEDD-9D19C35C9FBC}</a:tableStyleId>
              </a:tblPr>
              <a:tblGrid>
                <a:gridCol w="27793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7793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7793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1315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b="1" u="none" strike="noStrike" cap="none"/>
                        <a:t>Discernment</a:t>
                      </a:r>
                      <a:endParaRPr sz="2000" b="1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b="1" u="none" strike="noStrike" cap="none"/>
                        <a:t>Variant</a:t>
                      </a:r>
                      <a:endParaRPr sz="2000" b="1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b="1" u="none" strike="noStrike" cap="none"/>
                        <a:t>Invariants</a:t>
                      </a:r>
                      <a:endParaRPr sz="2000" b="1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2985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CF2 – </a:t>
                      </a:r>
                      <a:br>
                        <a:rPr lang="en-US" sz="2000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</a:br>
                      <a:r>
                        <a:rPr lang="en-US" sz="2000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To identify if electrical energy is consumed / produced in discharging process</a:t>
                      </a:r>
                      <a:endParaRPr sz="20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Input  / output</a:t>
                      </a:r>
                      <a:endParaRPr sz="20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Focus on electrical energy</a:t>
                      </a:r>
                      <a:br>
                        <a:rPr lang="en-US" sz="2000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</a:br>
                      <a:r>
                        <a:rPr lang="en-US" sz="2000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+</a:t>
                      </a:r>
                      <a:br>
                        <a:rPr lang="en-US" sz="2000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</a:br>
                      <a:r>
                        <a:rPr lang="en-US" sz="2000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Scenario</a:t>
                      </a:r>
                      <a:br>
                        <a:rPr lang="en-US" sz="2000" i="0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</a:br>
                      <a:r>
                        <a:rPr lang="en-US" sz="2000" i="1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(discharging battery)</a:t>
                      </a:r>
                      <a:endParaRPr sz="20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738" name="Google Shape;738;p55" descr="一張含有 文字 的圖片&#10;&#10;自動產生的描述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498600" y="1206938"/>
            <a:ext cx="6146800" cy="34036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push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Google Shape;186;p8"/>
          <p:cNvSpPr txBox="1">
            <a:spLocks noGrp="1"/>
          </p:cNvSpPr>
          <p:nvPr>
            <p:ph type="title"/>
          </p:nvPr>
        </p:nvSpPr>
        <p:spPr>
          <a:xfrm>
            <a:off x="301625" y="127000"/>
            <a:ext cx="854075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400"/>
              <a:buFont typeface="Arial"/>
              <a:buNone/>
            </a:pPr>
            <a:r>
              <a:rPr lang="en-US" sz="4400" b="1" i="0" u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Energy conversion</a:t>
            </a:r>
            <a:endParaRPr/>
          </a:p>
        </p:txBody>
      </p:sp>
      <p:sp>
        <p:nvSpPr>
          <p:cNvPr id="187" name="Google Shape;187;p8"/>
          <p:cNvSpPr txBox="1">
            <a:spLocks noGrp="1"/>
          </p:cNvSpPr>
          <p:nvPr>
            <p:ph type="body" idx="1"/>
          </p:nvPr>
        </p:nvSpPr>
        <p:spPr>
          <a:xfrm>
            <a:off x="301625" y="1600200"/>
            <a:ext cx="8540750" cy="44989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marR="0" lvl="0" indent="-17018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folHlink"/>
              </a:buClr>
              <a:buSzPts val="2720"/>
              <a:buFont typeface="Noto Sans Symbols"/>
              <a:buNone/>
            </a:pPr>
            <a:endParaRPr sz="32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88" name="Google Shape;188;p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01625" y="1301750"/>
            <a:ext cx="8540750" cy="55562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push dir="r"/>
  </p:transition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3" name="Google Shape;743;p56"/>
          <p:cNvSpPr txBox="1">
            <a:spLocks noGrp="1"/>
          </p:cNvSpPr>
          <p:nvPr>
            <p:ph type="title"/>
          </p:nvPr>
        </p:nvSpPr>
        <p:spPr>
          <a:xfrm>
            <a:off x="301625" y="228600"/>
            <a:ext cx="854075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 sz="3600">
                <a:solidFill>
                  <a:srgbClr val="006600"/>
                </a:solidFill>
                <a:latin typeface="Arial Narrow"/>
                <a:ea typeface="Arial Narrow"/>
                <a:cs typeface="Arial Narrow"/>
                <a:sym typeface="Arial Narrow"/>
              </a:rPr>
              <a:t>Variation </a:t>
            </a:r>
            <a:r>
              <a:rPr lang="en-US" sz="3600" i="1">
                <a:solidFill>
                  <a:srgbClr val="006600"/>
                </a:solidFill>
                <a:latin typeface="Arial Narrow"/>
                <a:ea typeface="Arial Narrow"/>
                <a:cs typeface="Arial Narrow"/>
                <a:sym typeface="Arial Narrow"/>
              </a:rPr>
              <a:t>V</a:t>
            </a:r>
            <a:r>
              <a:rPr lang="en-US" sz="3600">
                <a:solidFill>
                  <a:srgbClr val="006600"/>
                </a:solidFill>
                <a:latin typeface="Arial Narrow"/>
                <a:ea typeface="Arial Narrow"/>
                <a:cs typeface="Arial Narrow"/>
                <a:sym typeface="Arial Narrow"/>
              </a:rPr>
              <a:t> (Generalization)</a:t>
            </a:r>
            <a:endParaRPr sz="3600">
              <a:solidFill>
                <a:srgbClr val="006600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graphicFrame>
        <p:nvGraphicFramePr>
          <p:cNvPr id="744" name="Google Shape;744;p56"/>
          <p:cNvGraphicFramePr/>
          <p:nvPr/>
        </p:nvGraphicFramePr>
        <p:xfrm>
          <a:off x="504496" y="4778067"/>
          <a:ext cx="8337900" cy="1837150"/>
        </p:xfrm>
        <a:graphic>
          <a:graphicData uri="http://schemas.openxmlformats.org/drawingml/2006/table">
            <a:tbl>
              <a:tblPr firstRow="1" firstCol="1" bandRow="1">
                <a:noFill/>
                <a:tableStyleId>{2634DE5C-FA3F-43DF-BEDD-9D19C35C9FBC}</a:tableStyleId>
              </a:tblPr>
              <a:tblGrid>
                <a:gridCol w="27793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7793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7793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1315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b="1" u="none" strike="noStrike" cap="none"/>
                        <a:t>Discernment</a:t>
                      </a:r>
                      <a:endParaRPr sz="2000" b="1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b="1" u="none" strike="noStrike" cap="none"/>
                        <a:t>Variant</a:t>
                      </a:r>
                      <a:endParaRPr sz="2000" b="1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b="1" u="none" strike="noStrike" cap="none"/>
                        <a:t>Invariants</a:t>
                      </a:r>
                      <a:endParaRPr sz="2000" b="1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2985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CF2 – </a:t>
                      </a:r>
                      <a:br>
                        <a:rPr lang="en-US" sz="2000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</a:br>
                      <a:r>
                        <a:rPr lang="en-US" sz="2000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Chemical energy can be converted to other forms in </a:t>
                      </a:r>
                      <a:r>
                        <a:rPr lang="en-US" sz="2000" u="sng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different process</a:t>
                      </a:r>
                      <a:r>
                        <a:rPr lang="en-US" sz="2000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.</a:t>
                      </a:r>
                      <a:endParaRPr sz="20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Source of chemical energy</a:t>
                      </a:r>
                      <a:br>
                        <a:rPr lang="en-US" sz="2000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</a:br>
                      <a:r>
                        <a:rPr lang="en-US" sz="2000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+</a:t>
                      </a:r>
                      <a:br>
                        <a:rPr lang="en-US" sz="2000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</a:br>
                      <a:r>
                        <a:rPr lang="en-US" sz="2000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Process</a:t>
                      </a:r>
                      <a:endParaRPr sz="20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chemical energy is consumed</a:t>
                      </a:r>
                      <a:br>
                        <a:rPr lang="en-US" sz="2000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</a:br>
                      <a:r>
                        <a:rPr lang="en-US" sz="2000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+</a:t>
                      </a:r>
                      <a:br>
                        <a:rPr lang="en-US" sz="2000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</a:br>
                      <a:r>
                        <a:rPr lang="en-US" sz="2000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another form of energy is given out / gained</a:t>
                      </a:r>
                      <a:endParaRPr sz="20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745" name="Google Shape;745;p5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574635" y="1175407"/>
            <a:ext cx="6197600" cy="34036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push dir="r"/>
  </p:transition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0" name="Google Shape;750;p57"/>
          <p:cNvSpPr txBox="1">
            <a:spLocks noGrp="1"/>
          </p:cNvSpPr>
          <p:nvPr>
            <p:ph type="title"/>
          </p:nvPr>
        </p:nvSpPr>
        <p:spPr>
          <a:xfrm>
            <a:off x="301625" y="228600"/>
            <a:ext cx="854075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 sz="3600">
                <a:solidFill>
                  <a:srgbClr val="006600"/>
                </a:solidFill>
                <a:latin typeface="Arial Narrow"/>
                <a:ea typeface="Arial Narrow"/>
                <a:cs typeface="Arial Narrow"/>
                <a:sym typeface="Arial Narrow"/>
              </a:rPr>
              <a:t>Variation </a:t>
            </a:r>
            <a:r>
              <a:rPr lang="en-US" sz="3600" i="1">
                <a:solidFill>
                  <a:srgbClr val="006600"/>
                </a:solidFill>
                <a:latin typeface="Arial Narrow"/>
                <a:ea typeface="Arial Narrow"/>
                <a:cs typeface="Arial Narrow"/>
                <a:sym typeface="Arial Narrow"/>
              </a:rPr>
              <a:t>VI</a:t>
            </a:r>
            <a:r>
              <a:rPr lang="en-US" sz="3600">
                <a:solidFill>
                  <a:srgbClr val="006600"/>
                </a:solidFill>
                <a:latin typeface="Arial Narrow"/>
                <a:ea typeface="Arial Narrow"/>
                <a:cs typeface="Arial Narrow"/>
                <a:sym typeface="Arial Narrow"/>
              </a:rPr>
              <a:t> (Generalization + Contrast)</a:t>
            </a:r>
            <a:endParaRPr sz="3600">
              <a:solidFill>
                <a:srgbClr val="006600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graphicFrame>
        <p:nvGraphicFramePr>
          <p:cNvPr id="751" name="Google Shape;751;p57"/>
          <p:cNvGraphicFramePr/>
          <p:nvPr/>
        </p:nvGraphicFramePr>
        <p:xfrm>
          <a:off x="504496" y="5077621"/>
          <a:ext cx="8337900" cy="1532350"/>
        </p:xfrm>
        <a:graphic>
          <a:graphicData uri="http://schemas.openxmlformats.org/drawingml/2006/table">
            <a:tbl>
              <a:tblPr firstRow="1" firstCol="1" bandRow="1">
                <a:noFill/>
                <a:tableStyleId>{2634DE5C-FA3F-43DF-BEDD-9D19C35C9FBC}</a:tableStyleId>
              </a:tblPr>
              <a:tblGrid>
                <a:gridCol w="27793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7793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7793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1315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b="1" u="none" strike="noStrike" cap="none"/>
                        <a:t>Discernment</a:t>
                      </a:r>
                      <a:endParaRPr sz="2000" b="1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b="1" u="none" strike="noStrike" cap="none"/>
                        <a:t>Variant</a:t>
                      </a:r>
                      <a:endParaRPr sz="2000" b="1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b="1" u="none" strike="noStrike" cap="none"/>
                        <a:t>Invariants</a:t>
                      </a:r>
                      <a:endParaRPr sz="2000" b="1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2985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CF2 – </a:t>
                      </a:r>
                      <a:br>
                        <a:rPr lang="en-US" sz="2000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</a:br>
                      <a:r>
                        <a:rPr lang="en-US" sz="2000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Different forms of energy can be converted to another forms.</a:t>
                      </a:r>
                      <a:endParaRPr sz="20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Form of energy consumed (electrical / chemical)</a:t>
                      </a:r>
                      <a:endParaRPr sz="20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_________ energy 🡪 another form of energy</a:t>
                      </a:r>
                      <a:endParaRPr sz="20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752" name="Google Shape;752;p57" descr="一張含有 文字 的圖片&#10;&#10;自動產生的描述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485900" y="1371600"/>
            <a:ext cx="6172200" cy="3479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753" name="Google Shape;753;p57" descr="一張含有 文字 的圖片&#10;&#10;自動產生的描述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479550" y="1371600"/>
            <a:ext cx="6184900" cy="3429000"/>
          </a:xfrm>
          <a:prstGeom prst="rect">
            <a:avLst/>
          </a:prstGeom>
          <a:noFill/>
          <a:ln>
            <a:noFill/>
          </a:ln>
        </p:spPr>
      </p:pic>
      <p:sp>
        <p:nvSpPr>
          <p:cNvPr id="754" name="Google Shape;754;p57"/>
          <p:cNvSpPr txBox="1"/>
          <p:nvPr/>
        </p:nvSpPr>
        <p:spPr>
          <a:xfrm>
            <a:off x="504494" y="4608153"/>
            <a:ext cx="1813035" cy="4001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Generalization</a:t>
            </a:r>
            <a:endParaRPr sz="2000" b="0" i="0" u="none" strike="noStrike" cap="none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</p:spTree>
  </p:cSld>
  <p:clrMapOvr>
    <a:masterClrMapping/>
  </p:clrMapOvr>
  <p:transition spd="slow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9" name="Google Shape;759;p58"/>
          <p:cNvSpPr txBox="1">
            <a:spLocks noGrp="1"/>
          </p:cNvSpPr>
          <p:nvPr>
            <p:ph type="title"/>
          </p:nvPr>
        </p:nvSpPr>
        <p:spPr>
          <a:xfrm>
            <a:off x="301625" y="228600"/>
            <a:ext cx="854075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 sz="3600">
                <a:solidFill>
                  <a:srgbClr val="006600"/>
                </a:solidFill>
                <a:latin typeface="Arial Narrow"/>
                <a:ea typeface="Arial Narrow"/>
                <a:cs typeface="Arial Narrow"/>
                <a:sym typeface="Arial Narrow"/>
              </a:rPr>
              <a:t>Variation </a:t>
            </a:r>
            <a:r>
              <a:rPr lang="en-US" sz="3600" i="1">
                <a:solidFill>
                  <a:srgbClr val="006600"/>
                </a:solidFill>
                <a:latin typeface="Arial Narrow"/>
                <a:ea typeface="Arial Narrow"/>
                <a:cs typeface="Arial Narrow"/>
                <a:sym typeface="Arial Narrow"/>
              </a:rPr>
              <a:t>VI</a:t>
            </a:r>
            <a:r>
              <a:rPr lang="en-US" sz="3600">
                <a:solidFill>
                  <a:srgbClr val="006600"/>
                </a:solidFill>
                <a:latin typeface="Arial Narrow"/>
                <a:ea typeface="Arial Narrow"/>
                <a:cs typeface="Arial Narrow"/>
                <a:sym typeface="Arial Narrow"/>
              </a:rPr>
              <a:t> (Generalization + Contrast)</a:t>
            </a:r>
            <a:endParaRPr sz="3600">
              <a:solidFill>
                <a:srgbClr val="006600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graphicFrame>
        <p:nvGraphicFramePr>
          <p:cNvPr id="760" name="Google Shape;760;p58"/>
          <p:cNvGraphicFramePr/>
          <p:nvPr/>
        </p:nvGraphicFramePr>
        <p:xfrm>
          <a:off x="504496" y="5077621"/>
          <a:ext cx="8337900" cy="1532350"/>
        </p:xfrm>
        <a:graphic>
          <a:graphicData uri="http://schemas.openxmlformats.org/drawingml/2006/table">
            <a:tbl>
              <a:tblPr firstRow="1" firstCol="1" bandRow="1">
                <a:noFill/>
                <a:tableStyleId>{2634DE5C-FA3F-43DF-BEDD-9D19C35C9FBC}</a:tableStyleId>
              </a:tblPr>
              <a:tblGrid>
                <a:gridCol w="27793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7793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7793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1315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b="1" u="none" strike="noStrike" cap="none"/>
                        <a:t>Discernment</a:t>
                      </a:r>
                      <a:endParaRPr sz="2000" b="1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b="1" u="none" strike="noStrike" cap="none"/>
                        <a:t>Variant</a:t>
                      </a:r>
                      <a:endParaRPr sz="2000" b="1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b="1" u="none" strike="noStrike" cap="none"/>
                        <a:t>Invariants</a:t>
                      </a:r>
                      <a:endParaRPr sz="2000" b="1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2985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CF2 – </a:t>
                      </a:r>
                      <a:br>
                        <a:rPr lang="en-US" sz="2000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</a:br>
                      <a:r>
                        <a:rPr lang="en-US" sz="2000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Different forms of energy can be converted to another forms.</a:t>
                      </a:r>
                      <a:endParaRPr sz="20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electrical &amp; chemical</a:t>
                      </a:r>
                      <a:br>
                        <a:rPr lang="en-US" sz="2000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</a:br>
                      <a:r>
                        <a:rPr lang="en-US" sz="2000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VS</a:t>
                      </a:r>
                      <a:br>
                        <a:rPr lang="en-US" sz="2000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</a:br>
                      <a:r>
                        <a:rPr lang="en-US" sz="2000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different forms</a:t>
                      </a:r>
                      <a:endParaRPr sz="20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_________ can be converted to other forms.</a:t>
                      </a:r>
                      <a:endParaRPr sz="20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761" name="Google Shape;761;p58"/>
          <p:cNvSpPr txBox="1"/>
          <p:nvPr/>
        </p:nvSpPr>
        <p:spPr>
          <a:xfrm>
            <a:off x="504496" y="4660047"/>
            <a:ext cx="1813035" cy="4001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Contrast</a:t>
            </a:r>
            <a:endParaRPr sz="2000" b="0" i="0" u="none" strike="noStrike" cap="none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pic>
        <p:nvPicPr>
          <p:cNvPr id="762" name="Google Shape;762;p5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466850" y="1288624"/>
            <a:ext cx="6210300" cy="34544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push dir="r"/>
  </p:transition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7" name="Google Shape;767;p59"/>
          <p:cNvSpPr txBox="1">
            <a:spLocks noGrp="1"/>
          </p:cNvSpPr>
          <p:nvPr>
            <p:ph type="title"/>
          </p:nvPr>
        </p:nvSpPr>
        <p:spPr>
          <a:xfrm>
            <a:off x="301625" y="228600"/>
            <a:ext cx="854075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 sz="3600">
                <a:solidFill>
                  <a:srgbClr val="006600"/>
                </a:solidFill>
                <a:latin typeface="Arial Narrow"/>
                <a:ea typeface="Arial Narrow"/>
                <a:cs typeface="Arial Narrow"/>
                <a:sym typeface="Arial Narrow"/>
              </a:rPr>
              <a:t>Variation </a:t>
            </a:r>
            <a:r>
              <a:rPr lang="en-US" sz="3600" i="1">
                <a:solidFill>
                  <a:srgbClr val="006600"/>
                </a:solidFill>
                <a:latin typeface="Arial Narrow"/>
                <a:ea typeface="Arial Narrow"/>
                <a:cs typeface="Arial Narrow"/>
                <a:sym typeface="Arial Narrow"/>
              </a:rPr>
              <a:t>VII</a:t>
            </a:r>
            <a:r>
              <a:rPr lang="en-US" sz="3600">
                <a:solidFill>
                  <a:srgbClr val="006600"/>
                </a:solidFill>
                <a:latin typeface="Arial Narrow"/>
                <a:ea typeface="Arial Narrow"/>
                <a:cs typeface="Arial Narrow"/>
                <a:sym typeface="Arial Narrow"/>
              </a:rPr>
              <a:t> (Generalization)</a:t>
            </a:r>
            <a:endParaRPr sz="3600">
              <a:solidFill>
                <a:srgbClr val="006600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graphicFrame>
        <p:nvGraphicFramePr>
          <p:cNvPr id="768" name="Google Shape;768;p59"/>
          <p:cNvGraphicFramePr/>
          <p:nvPr/>
        </p:nvGraphicFramePr>
        <p:xfrm>
          <a:off x="504496" y="5077621"/>
          <a:ext cx="8337900" cy="1532350"/>
        </p:xfrm>
        <a:graphic>
          <a:graphicData uri="http://schemas.openxmlformats.org/drawingml/2006/table">
            <a:tbl>
              <a:tblPr firstRow="1" firstCol="1" bandRow="1">
                <a:noFill/>
                <a:tableStyleId>{2634DE5C-FA3F-43DF-BEDD-9D19C35C9FBC}</a:tableStyleId>
              </a:tblPr>
              <a:tblGrid>
                <a:gridCol w="27793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7793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7793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1315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b="1" u="none" strike="noStrike" cap="none"/>
                        <a:t>Discernment</a:t>
                      </a:r>
                      <a:endParaRPr sz="2000" b="1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b="1" u="none" strike="noStrike" cap="none"/>
                        <a:t>Variant</a:t>
                      </a:r>
                      <a:endParaRPr sz="2000" b="1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b="1" u="none" strike="noStrike" cap="none"/>
                        <a:t>Invariants</a:t>
                      </a:r>
                      <a:endParaRPr sz="2000" b="1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2985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CF2 – </a:t>
                      </a:r>
                      <a:br>
                        <a:rPr lang="en-US" sz="2000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</a:br>
                      <a:r>
                        <a:rPr lang="en-US" sz="2000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Energy can be converted to one or many other forms.</a:t>
                      </a:r>
                      <a:endParaRPr sz="20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Number of energy outputs</a:t>
                      </a:r>
                      <a:endParaRPr sz="20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Energy is converted to another form(s)</a:t>
                      </a:r>
                      <a:endParaRPr sz="20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769" name="Google Shape;769;p59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485900" y="1371600"/>
            <a:ext cx="6172200" cy="34417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push dir="r"/>
  </p:transition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4" name="Google Shape;774;p60"/>
          <p:cNvSpPr txBox="1">
            <a:spLocks noGrp="1"/>
          </p:cNvSpPr>
          <p:nvPr>
            <p:ph type="title"/>
          </p:nvPr>
        </p:nvSpPr>
        <p:spPr>
          <a:xfrm>
            <a:off x="301625" y="228600"/>
            <a:ext cx="854075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 sz="3600">
                <a:solidFill>
                  <a:srgbClr val="006600"/>
                </a:solidFill>
                <a:latin typeface="Arial Narrow"/>
                <a:ea typeface="Arial Narrow"/>
                <a:cs typeface="Arial Narrow"/>
                <a:sym typeface="Arial Narrow"/>
              </a:rPr>
              <a:t>Variation </a:t>
            </a:r>
            <a:r>
              <a:rPr lang="en-US" sz="3600" i="1">
                <a:solidFill>
                  <a:srgbClr val="006600"/>
                </a:solidFill>
                <a:latin typeface="Arial Narrow"/>
                <a:ea typeface="Arial Narrow"/>
                <a:cs typeface="Arial Narrow"/>
                <a:sym typeface="Arial Narrow"/>
              </a:rPr>
              <a:t>VIII</a:t>
            </a:r>
            <a:r>
              <a:rPr lang="en-US" sz="3600">
                <a:solidFill>
                  <a:srgbClr val="006600"/>
                </a:solidFill>
                <a:latin typeface="Arial Narrow"/>
                <a:ea typeface="Arial Narrow"/>
                <a:cs typeface="Arial Narrow"/>
                <a:sym typeface="Arial Narrow"/>
              </a:rPr>
              <a:t> (Contrast + Generalization)</a:t>
            </a:r>
            <a:endParaRPr sz="3600">
              <a:solidFill>
                <a:srgbClr val="006600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graphicFrame>
        <p:nvGraphicFramePr>
          <p:cNvPr id="775" name="Google Shape;775;p60"/>
          <p:cNvGraphicFramePr/>
          <p:nvPr/>
        </p:nvGraphicFramePr>
        <p:xfrm>
          <a:off x="504496" y="5077621"/>
          <a:ext cx="8337900" cy="1227550"/>
        </p:xfrm>
        <a:graphic>
          <a:graphicData uri="http://schemas.openxmlformats.org/drawingml/2006/table">
            <a:tbl>
              <a:tblPr firstRow="1" firstCol="1" bandRow="1">
                <a:noFill/>
                <a:tableStyleId>{2634DE5C-FA3F-43DF-BEDD-9D19C35C9FBC}</a:tableStyleId>
              </a:tblPr>
              <a:tblGrid>
                <a:gridCol w="27793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7793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7793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1315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b="1" u="none" strike="noStrike" cap="none"/>
                        <a:t>Discernment</a:t>
                      </a:r>
                      <a:endParaRPr sz="2000" b="1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b="1" u="none" strike="noStrike" cap="none"/>
                        <a:t>Variant</a:t>
                      </a:r>
                      <a:endParaRPr sz="2000" b="1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b="1" u="none" strike="noStrike" cap="none"/>
                        <a:t>Invariants</a:t>
                      </a:r>
                      <a:endParaRPr sz="2000" b="1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2985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CF2 – </a:t>
                      </a:r>
                      <a:br>
                        <a:rPr lang="en-US" sz="2000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</a:br>
                      <a:r>
                        <a:rPr lang="en-US" sz="2000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NO energy consumed = NO energy given out</a:t>
                      </a:r>
                      <a:endParaRPr sz="20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Presence of energy source</a:t>
                      </a:r>
                      <a:endParaRPr sz="20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Energy conversion device / process</a:t>
                      </a:r>
                      <a:endParaRPr sz="20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776" name="Google Shape;776;p60"/>
          <p:cNvSpPr txBox="1"/>
          <p:nvPr/>
        </p:nvSpPr>
        <p:spPr>
          <a:xfrm>
            <a:off x="504496" y="4660047"/>
            <a:ext cx="1813035" cy="4001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Contrast</a:t>
            </a:r>
            <a:endParaRPr sz="2000" b="0" i="0" u="none" strike="noStrike" cap="none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pic>
        <p:nvPicPr>
          <p:cNvPr id="777" name="Google Shape;777;p60" descr="一張含有 文字 的圖片&#10;&#10;自動產生的描述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479550" y="1294974"/>
            <a:ext cx="6184900" cy="3441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778" name="Google Shape;778;p60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479550" y="1333287"/>
            <a:ext cx="6172200" cy="3441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779" name="Google Shape;779;p60" descr="一張含有 文字, 皇后 的圖片&#10;&#10;自動產生的描述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492250" y="1361470"/>
            <a:ext cx="6197600" cy="3467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4" name="Google Shape;784;p61"/>
          <p:cNvSpPr txBox="1">
            <a:spLocks noGrp="1"/>
          </p:cNvSpPr>
          <p:nvPr>
            <p:ph type="title"/>
          </p:nvPr>
        </p:nvSpPr>
        <p:spPr>
          <a:xfrm>
            <a:off x="301625" y="228600"/>
            <a:ext cx="854075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 sz="3600">
                <a:solidFill>
                  <a:srgbClr val="006600"/>
                </a:solidFill>
                <a:latin typeface="Arial Narrow"/>
                <a:ea typeface="Arial Narrow"/>
                <a:cs typeface="Arial Narrow"/>
                <a:sym typeface="Arial Narrow"/>
              </a:rPr>
              <a:t>Variation </a:t>
            </a:r>
            <a:r>
              <a:rPr lang="en-US" sz="3600" i="1">
                <a:solidFill>
                  <a:srgbClr val="006600"/>
                </a:solidFill>
                <a:latin typeface="Arial Narrow"/>
                <a:ea typeface="Arial Narrow"/>
                <a:cs typeface="Arial Narrow"/>
                <a:sym typeface="Arial Narrow"/>
              </a:rPr>
              <a:t>VIII</a:t>
            </a:r>
            <a:r>
              <a:rPr lang="en-US" sz="3600">
                <a:solidFill>
                  <a:srgbClr val="006600"/>
                </a:solidFill>
                <a:latin typeface="Arial Narrow"/>
                <a:ea typeface="Arial Narrow"/>
                <a:cs typeface="Arial Narrow"/>
                <a:sym typeface="Arial Narrow"/>
              </a:rPr>
              <a:t> (Contrast + Generalization)</a:t>
            </a:r>
            <a:endParaRPr sz="3600">
              <a:solidFill>
                <a:srgbClr val="006600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pic>
        <p:nvPicPr>
          <p:cNvPr id="785" name="Google Shape;785;p61" descr="一張含有 文字 的圖片&#10;&#10;自動產生的描述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1270983"/>
            <a:ext cx="3455057" cy="1922629"/>
          </a:xfrm>
          <a:prstGeom prst="rect">
            <a:avLst/>
          </a:prstGeom>
          <a:noFill/>
          <a:ln>
            <a:noFill/>
          </a:ln>
        </p:spPr>
      </p:pic>
      <p:pic>
        <p:nvPicPr>
          <p:cNvPr id="786" name="Google Shape;786;p6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2702874" y="1780379"/>
            <a:ext cx="3738251" cy="2084498"/>
          </a:xfrm>
          <a:prstGeom prst="rect">
            <a:avLst/>
          </a:prstGeom>
          <a:noFill/>
          <a:ln>
            <a:noFill/>
          </a:ln>
        </p:spPr>
      </p:pic>
      <p:pic>
        <p:nvPicPr>
          <p:cNvPr id="787" name="Google Shape;787;p61" descr="一張含有 文字, 皇后 的圖片&#10;&#10;自動產生的描述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5307505" y="2523655"/>
            <a:ext cx="3726136" cy="2084498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788" name="Google Shape;788;p61"/>
          <p:cNvGraphicFramePr/>
          <p:nvPr/>
        </p:nvGraphicFramePr>
        <p:xfrm>
          <a:off x="504496" y="5077621"/>
          <a:ext cx="8337900" cy="1776190"/>
        </p:xfrm>
        <a:graphic>
          <a:graphicData uri="http://schemas.openxmlformats.org/drawingml/2006/table">
            <a:tbl>
              <a:tblPr firstRow="1" firstCol="1" bandRow="1">
                <a:noFill/>
                <a:tableStyleId>{2634DE5C-FA3F-43DF-BEDD-9D19C35C9FBC}</a:tableStyleId>
              </a:tblPr>
              <a:tblGrid>
                <a:gridCol w="27793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7793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7793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1315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b="1" u="none" strike="noStrike" cap="none"/>
                        <a:t>Discernment</a:t>
                      </a:r>
                      <a:endParaRPr sz="2000" b="1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b="1" u="none" strike="noStrike" cap="none"/>
                        <a:t>Variant</a:t>
                      </a:r>
                      <a:endParaRPr sz="2000" b="1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b="1" u="none" strike="noStrike" cap="none"/>
                        <a:t>Invariants</a:t>
                      </a:r>
                      <a:endParaRPr sz="2000" b="1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2985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CF2 – </a:t>
                      </a:r>
                      <a:br>
                        <a:rPr lang="en-US" sz="2000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</a:br>
                      <a:r>
                        <a:rPr lang="en-US" sz="1800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NO energy consumed = NO energy given out</a:t>
                      </a:r>
                      <a:br>
                        <a:rPr lang="en-US" sz="2000" i="0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</a:br>
                      <a:r>
                        <a:rPr lang="en-US" sz="2000" i="1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(applicable to different examples)</a:t>
                      </a:r>
                      <a:endParaRPr sz="20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Energy conversion device / process</a:t>
                      </a:r>
                      <a:endParaRPr sz="20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NO energy consumed = NO energy given out</a:t>
                      </a:r>
                      <a:endParaRPr sz="20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789" name="Google Shape;789;p61"/>
          <p:cNvSpPr txBox="1"/>
          <p:nvPr/>
        </p:nvSpPr>
        <p:spPr>
          <a:xfrm>
            <a:off x="504494" y="4608153"/>
            <a:ext cx="1813035" cy="4001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Generalization</a:t>
            </a:r>
            <a:endParaRPr sz="2000" b="0" i="0" u="none" strike="noStrike" cap="none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</p:spTree>
  </p:cSld>
  <p:clrMapOvr>
    <a:masterClrMapping/>
  </p:clrMapOvr>
  <p:transition spd="slow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94" name="Google Shape;794;p6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053624" y="1118106"/>
            <a:ext cx="7036701" cy="3813284"/>
          </a:xfrm>
          <a:prstGeom prst="rect">
            <a:avLst/>
          </a:prstGeom>
          <a:noFill/>
          <a:ln>
            <a:noFill/>
          </a:ln>
        </p:spPr>
      </p:pic>
      <p:sp>
        <p:nvSpPr>
          <p:cNvPr id="795" name="Google Shape;795;p62"/>
          <p:cNvSpPr txBox="1"/>
          <p:nvPr/>
        </p:nvSpPr>
        <p:spPr>
          <a:xfrm>
            <a:off x="301600" y="-24894"/>
            <a:ext cx="854075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US" sz="3600" b="0" i="0" u="none" strike="noStrike" cap="none">
                <a:solidFill>
                  <a:srgbClr val="006600"/>
                </a:solidFill>
                <a:latin typeface="Arial Narrow"/>
                <a:ea typeface="Arial Narrow"/>
                <a:cs typeface="Arial Narrow"/>
                <a:sym typeface="Arial Narrow"/>
              </a:rPr>
              <a:t>Variation </a:t>
            </a:r>
            <a:r>
              <a:rPr lang="en-US" sz="3600" b="0" i="1" u="none" strike="noStrike" cap="none">
                <a:solidFill>
                  <a:srgbClr val="006600"/>
                </a:solidFill>
                <a:latin typeface="Arial Narrow"/>
                <a:ea typeface="Arial Narrow"/>
                <a:cs typeface="Arial Narrow"/>
                <a:sym typeface="Arial Narrow"/>
              </a:rPr>
              <a:t>IX</a:t>
            </a:r>
            <a:r>
              <a:rPr lang="en-US" sz="3600" b="0" i="0" u="none" strike="noStrike" cap="none">
                <a:solidFill>
                  <a:srgbClr val="006600"/>
                </a:solidFill>
                <a:latin typeface="Arial Narrow"/>
                <a:ea typeface="Arial Narrow"/>
                <a:cs typeface="Arial Narrow"/>
                <a:sym typeface="Arial Narrow"/>
              </a:rPr>
              <a:t> (Fusion)</a:t>
            </a:r>
            <a:endParaRPr sz="3600" b="0" i="0" u="none" strike="noStrike" cap="none">
              <a:solidFill>
                <a:srgbClr val="006600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graphicFrame>
        <p:nvGraphicFramePr>
          <p:cNvPr id="796" name="Google Shape;796;p62"/>
          <p:cNvGraphicFramePr/>
          <p:nvPr/>
        </p:nvGraphicFramePr>
        <p:xfrm>
          <a:off x="396196" y="4931390"/>
          <a:ext cx="8337900" cy="1837150"/>
        </p:xfrm>
        <a:graphic>
          <a:graphicData uri="http://schemas.openxmlformats.org/drawingml/2006/table">
            <a:tbl>
              <a:tblPr firstRow="1" firstCol="1" bandRow="1">
                <a:noFill/>
                <a:tableStyleId>{2634DE5C-FA3F-43DF-BEDD-9D19C35C9FBC}</a:tableStyleId>
              </a:tblPr>
              <a:tblGrid>
                <a:gridCol w="22051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3534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7793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1315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b="1" u="none" strike="noStrike" cap="none"/>
                        <a:t>Discernment</a:t>
                      </a:r>
                      <a:endParaRPr sz="2000" b="1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b="1" u="none" strike="noStrike" cap="none"/>
                        <a:t>Variant</a:t>
                      </a:r>
                      <a:endParaRPr sz="2000" b="1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b="1" u="none" strike="noStrike" cap="none"/>
                        <a:t>Invariants</a:t>
                      </a:r>
                      <a:endParaRPr sz="2000" b="1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2985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CF 1 + CF2</a:t>
                      </a:r>
                      <a:endParaRPr sz="20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Forms of energy input</a:t>
                      </a:r>
                      <a:br>
                        <a:rPr lang="en-US" sz="2000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</a:br>
                      <a:r>
                        <a:rPr lang="en-US" sz="2000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+ </a:t>
                      </a:r>
                      <a:br>
                        <a:rPr lang="en-US" sz="2000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</a:br>
                      <a:r>
                        <a:rPr lang="en-US" sz="2000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Forms of energy output</a:t>
                      </a:r>
                      <a:br>
                        <a:rPr lang="en-US" sz="2000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</a:br>
                      <a:r>
                        <a:rPr lang="en-US" sz="2000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+</a:t>
                      </a:r>
                      <a:br>
                        <a:rPr lang="en-US" sz="2000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</a:br>
                      <a:r>
                        <a:rPr lang="en-US" sz="2000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Number of energy outputs</a:t>
                      </a:r>
                      <a:endParaRPr sz="20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Energy conversion happens</a:t>
                      </a:r>
                      <a:endParaRPr sz="20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1" name="Google Shape;801;p73"/>
          <p:cNvSpPr txBox="1">
            <a:spLocks noGrp="1"/>
          </p:cNvSpPr>
          <p:nvPr>
            <p:ph type="title"/>
          </p:nvPr>
        </p:nvSpPr>
        <p:spPr>
          <a:xfrm>
            <a:off x="762000" y="76200"/>
            <a:ext cx="79524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6600"/>
              </a:buClr>
              <a:buSzPts val="2400"/>
              <a:buFont typeface="Arial Narrow"/>
              <a:buNone/>
            </a:pPr>
            <a:r>
              <a:rPr lang="en-US" sz="2400" b="1" i="0" u="none">
                <a:solidFill>
                  <a:srgbClr val="006600"/>
                </a:solidFill>
                <a:latin typeface="Arial Narrow"/>
                <a:ea typeface="Arial Narrow"/>
                <a:cs typeface="Arial Narrow"/>
                <a:sym typeface="Arial Narrow"/>
              </a:rPr>
              <a:t>Post-lesson interview(s) with a sample of students: Main results</a:t>
            </a:r>
            <a:endParaRPr/>
          </a:p>
        </p:txBody>
      </p:sp>
      <p:sp>
        <p:nvSpPr>
          <p:cNvPr id="802" name="Google Shape;802;p73"/>
          <p:cNvSpPr txBox="1"/>
          <p:nvPr/>
        </p:nvSpPr>
        <p:spPr>
          <a:xfrm>
            <a:off x="457200" y="1139825"/>
            <a:ext cx="7952400" cy="43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Arial"/>
              <a:buNone/>
            </a:pPr>
            <a:r>
              <a:rPr lang="en-US" sz="2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Sample: 5 students with high, medium and low level 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03" name="Google Shape;803;p73"/>
          <p:cNvSpPr txBox="1"/>
          <p:nvPr/>
        </p:nvSpPr>
        <p:spPr>
          <a:xfrm>
            <a:off x="356175" y="1682567"/>
            <a:ext cx="8468848" cy="260830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Arial"/>
              <a:buNone/>
            </a:pPr>
            <a:r>
              <a:rPr lang="en-US" sz="2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Main questions &amp; results:	</a:t>
            </a:r>
            <a:endParaRPr sz="2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Arial"/>
              <a:buNone/>
            </a:pPr>
            <a:endParaRPr sz="2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57200" marR="0" lvl="0" indent="-3746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AutoNum type="arabicParenBoth"/>
            </a:pPr>
            <a:r>
              <a:rPr lang="en-US" sz="2300" b="1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High level: </a:t>
            </a:r>
            <a:r>
              <a:rPr lang="en-US" sz="180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(sample size = 1)</a:t>
            </a:r>
            <a:endParaRPr sz="1800" b="0" i="0" u="none" strike="noStrike" cap="none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457200" marR="0" lvl="0" indent="-374650" algn="just" rtl="0">
              <a:lnSpc>
                <a:spcPct val="107916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Times New Roman"/>
              <a:buAutoNum type="arabicPeriod"/>
            </a:pPr>
            <a:r>
              <a:rPr lang="en-US" sz="200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He has </a:t>
            </a:r>
            <a:r>
              <a:rPr lang="en-US" sz="2000" b="1" i="0" u="sng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no significant change</a:t>
            </a:r>
            <a:r>
              <a:rPr lang="en-US" sz="2000" b="1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00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in his understandings about energy conversion.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57200" marR="0" lvl="0" indent="-374650" algn="l" rtl="0">
              <a:lnSpc>
                <a:spcPct val="107916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Times New Roman"/>
              <a:buAutoNum type="arabicPeriod"/>
            </a:pPr>
            <a:r>
              <a:rPr lang="en-US" sz="200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He can show </a:t>
            </a:r>
            <a:r>
              <a:rPr lang="en-US" sz="2400" b="1" i="0" u="sng" strike="noStrike" cap="none">
                <a:solidFill>
                  <a:srgbClr val="FF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correct</a:t>
            </a:r>
            <a:r>
              <a:rPr lang="en-US" sz="2000" b="1" i="0" u="sng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concepts</a:t>
            </a:r>
            <a:r>
              <a:rPr lang="en-US" sz="200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throughout the dialog.</a:t>
            </a:r>
            <a:endParaRPr/>
          </a:p>
          <a:p>
            <a:pPr marL="0" marR="0" lvl="0" indent="0" algn="l" rtl="0">
              <a:lnSpc>
                <a:spcPct val="107916"/>
              </a:lnSpc>
              <a:spcBef>
                <a:spcPts val="800"/>
              </a:spcBef>
              <a:spcAft>
                <a:spcPts val="800"/>
              </a:spcAft>
              <a:buClr>
                <a:srgbClr val="000000"/>
              </a:buClr>
              <a:buSzPts val="1300"/>
              <a:buFont typeface="Arial"/>
              <a:buNone/>
            </a:pPr>
            <a:endParaRPr sz="1300" b="0" i="0" u="none" strike="noStrike" cap="none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Ovr>
    <a:masterClrMapping/>
  </p:clrMapOvr>
  <p:transition>
    <p:push dir="r"/>
  </p:transition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" name="Google Shape;808;p74"/>
          <p:cNvSpPr txBox="1">
            <a:spLocks noGrp="1"/>
          </p:cNvSpPr>
          <p:nvPr>
            <p:ph type="title"/>
          </p:nvPr>
        </p:nvSpPr>
        <p:spPr>
          <a:xfrm>
            <a:off x="762000" y="76200"/>
            <a:ext cx="79524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6600"/>
              </a:buClr>
              <a:buSzPts val="2400"/>
              <a:buFont typeface="Arial Narrow"/>
              <a:buNone/>
            </a:pPr>
            <a:r>
              <a:rPr lang="en-US" sz="2400" b="1" i="0" u="none">
                <a:solidFill>
                  <a:srgbClr val="006600"/>
                </a:solidFill>
                <a:latin typeface="Arial Narrow"/>
                <a:ea typeface="Arial Narrow"/>
                <a:cs typeface="Arial Narrow"/>
                <a:sym typeface="Arial Narrow"/>
              </a:rPr>
              <a:t>Post-lesson interview(s) with a sample of students: Main results</a:t>
            </a:r>
            <a:endParaRPr/>
          </a:p>
        </p:txBody>
      </p:sp>
      <p:sp>
        <p:nvSpPr>
          <p:cNvPr id="809" name="Google Shape;809;p74"/>
          <p:cNvSpPr txBox="1"/>
          <p:nvPr/>
        </p:nvSpPr>
        <p:spPr>
          <a:xfrm>
            <a:off x="457200" y="1139825"/>
            <a:ext cx="7952400" cy="43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Arial"/>
              <a:buNone/>
            </a:pPr>
            <a:r>
              <a:rPr lang="en-US" sz="2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Sample: 5 students with high, medium and low level 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10" name="Google Shape;810;p74"/>
          <p:cNvSpPr txBox="1"/>
          <p:nvPr/>
        </p:nvSpPr>
        <p:spPr>
          <a:xfrm>
            <a:off x="356175" y="1682575"/>
            <a:ext cx="8538600" cy="36053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Arial"/>
              <a:buNone/>
            </a:pPr>
            <a:r>
              <a:rPr lang="en-US" sz="2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Main questions &amp; results:	</a:t>
            </a:r>
            <a:endParaRPr sz="1300" b="0" i="0" u="none" strike="noStrike" cap="none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marR="0" lvl="0" indent="0" algn="l" rtl="0">
              <a:lnSpc>
                <a:spcPct val="107916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Arial"/>
              <a:buNone/>
            </a:pPr>
            <a:r>
              <a:rPr lang="en-US" sz="2300" b="1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(2) Medium Level: </a:t>
            </a:r>
            <a:r>
              <a:rPr lang="en-US" sz="180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(sample size = 2)</a:t>
            </a:r>
            <a:endParaRPr sz="1800" b="1" i="0" u="none" strike="noStrike" cap="none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457200" marR="0" lvl="0" indent="-374650" algn="just" rtl="0">
              <a:lnSpc>
                <a:spcPct val="107916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Times New Roman"/>
              <a:buAutoNum type="arabicPeriod"/>
            </a:pPr>
            <a:r>
              <a:rPr lang="en-US" sz="2400" b="1" i="0" u="sng" strike="noStrike" cap="none">
                <a:solidFill>
                  <a:srgbClr val="FF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Able</a:t>
            </a:r>
            <a:r>
              <a:rPr lang="en-US" sz="2000" b="1" i="0" u="sng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to identify the form of energy consumed in a battery connecting a circuit</a:t>
            </a:r>
            <a:r>
              <a:rPr lang="en-US" sz="200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. They are also able to point out that </a:t>
            </a:r>
            <a:r>
              <a:rPr lang="en-US" sz="2000" b="1" i="0" u="sng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electrical energy is produced in the battery</a:t>
            </a:r>
            <a:r>
              <a:rPr lang="en-US" sz="200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instead of consumed. </a:t>
            </a:r>
            <a:r>
              <a:rPr lang="en-US" sz="2000" b="0" i="1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(item 10)</a:t>
            </a:r>
            <a:r>
              <a:rPr lang="en-US" sz="200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57200" marR="0" lvl="0" indent="-374650" algn="just" rtl="0">
              <a:lnSpc>
                <a:spcPct val="107916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Times New Roman"/>
              <a:buAutoNum type="arabicPeriod"/>
            </a:pPr>
            <a:r>
              <a:rPr lang="en-US" sz="2400" b="1" i="0" u="sng" strike="noStrike" cap="none">
                <a:solidFill>
                  <a:srgbClr val="FF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Able</a:t>
            </a:r>
            <a:r>
              <a:rPr lang="en-US" sz="2000" b="1" i="0" u="sng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to identify the form of energy needed for a man to walk.</a:t>
            </a:r>
            <a:r>
              <a:rPr lang="en-US" sz="200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000" b="0" i="1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(item 6, 8)</a:t>
            </a:r>
            <a:r>
              <a:rPr lang="en-US" sz="200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57200" marR="0" lvl="0" indent="-374650" algn="just" rtl="0">
              <a:lnSpc>
                <a:spcPct val="107916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Times New Roman"/>
              <a:buAutoNum type="arabicPeriod"/>
            </a:pPr>
            <a:r>
              <a:rPr lang="en-US" sz="200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Weak in identifying ALL </a:t>
            </a:r>
            <a:r>
              <a:rPr lang="en-US" sz="2000" b="1" i="0" u="sng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multiple forms of energy</a:t>
            </a:r>
            <a:r>
              <a:rPr lang="en-US" sz="200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produced / output </a:t>
            </a:r>
            <a:r>
              <a:rPr lang="en-US" sz="2000" b="0" i="1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(item 13)</a:t>
            </a:r>
            <a:r>
              <a:rPr lang="en-US" sz="200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. However, they are able to point out some of the correct energy outputs.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57200" marR="0" lvl="0" indent="-374650" algn="just" rtl="0">
              <a:lnSpc>
                <a:spcPct val="107916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Times New Roman"/>
              <a:buAutoNum type="arabicPeriod"/>
            </a:pPr>
            <a:r>
              <a:rPr lang="en-US" sz="200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One of them has </a:t>
            </a:r>
            <a:r>
              <a:rPr lang="en-US" sz="2000" b="1" i="0" u="sng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a misconception about chemical energy</a:t>
            </a:r>
            <a:r>
              <a:rPr lang="en-US" sz="200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(he thought that chemical exists in the air pollutant released by the vehicles).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ransition>
    <p:push dir="r"/>
  </p:transition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5" name="Google Shape;815;p76"/>
          <p:cNvSpPr txBox="1">
            <a:spLocks noGrp="1"/>
          </p:cNvSpPr>
          <p:nvPr>
            <p:ph type="title"/>
          </p:nvPr>
        </p:nvSpPr>
        <p:spPr>
          <a:xfrm>
            <a:off x="762000" y="76200"/>
            <a:ext cx="79524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6600"/>
              </a:buClr>
              <a:buSzPts val="2400"/>
              <a:buFont typeface="Arial Narrow"/>
              <a:buNone/>
            </a:pPr>
            <a:r>
              <a:rPr lang="en-US" sz="2400" b="1" i="0" u="none">
                <a:solidFill>
                  <a:srgbClr val="006600"/>
                </a:solidFill>
                <a:latin typeface="Arial Narrow"/>
                <a:ea typeface="Arial Narrow"/>
                <a:cs typeface="Arial Narrow"/>
                <a:sym typeface="Arial Narrow"/>
              </a:rPr>
              <a:t>Post-lesson interview(s) with a sample of students: Main results</a:t>
            </a:r>
            <a:endParaRPr/>
          </a:p>
        </p:txBody>
      </p:sp>
      <p:sp>
        <p:nvSpPr>
          <p:cNvPr id="816" name="Google Shape;816;p76"/>
          <p:cNvSpPr txBox="1"/>
          <p:nvPr/>
        </p:nvSpPr>
        <p:spPr>
          <a:xfrm>
            <a:off x="457200" y="1015125"/>
            <a:ext cx="7952400" cy="43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Arial"/>
              <a:buNone/>
            </a:pPr>
            <a:r>
              <a:rPr lang="en-US" sz="2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Sample: 5 students with high, medium and low level 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17" name="Google Shape;817;p76"/>
          <p:cNvSpPr txBox="1"/>
          <p:nvPr/>
        </p:nvSpPr>
        <p:spPr>
          <a:xfrm>
            <a:off x="344287" y="1744442"/>
            <a:ext cx="8787825" cy="40195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Arial"/>
              <a:buNone/>
            </a:pPr>
            <a:r>
              <a:rPr lang="en-US" sz="23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Main questions &amp; results:	</a:t>
            </a:r>
            <a:endParaRPr sz="2300" b="0" i="0" u="none" strike="noStrike" cap="none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marR="0" lvl="0" indent="0" algn="l" rtl="0">
              <a:lnSpc>
                <a:spcPct val="107916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Arial"/>
              <a:buNone/>
            </a:pPr>
            <a:r>
              <a:rPr lang="en-US" sz="2300" b="1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(3) Low level: </a:t>
            </a:r>
            <a:r>
              <a:rPr lang="en-US" sz="180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(sample size = 2)</a:t>
            </a:r>
            <a:endParaRPr sz="1800" b="1" i="0" u="none" strike="noStrike" cap="none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457200" marR="0" lvl="0" indent="-374650" algn="just" rtl="0">
              <a:lnSpc>
                <a:spcPct val="107916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Times New Roman"/>
              <a:buAutoNum type="arabicPeriod"/>
            </a:pPr>
            <a:r>
              <a:rPr lang="en-US" sz="2400" b="1" i="0" u="sng" strike="noStrike" cap="none">
                <a:solidFill>
                  <a:srgbClr val="FF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Able</a:t>
            </a:r>
            <a:r>
              <a:rPr lang="en-US" sz="200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to identify the form of </a:t>
            </a:r>
            <a:r>
              <a:rPr lang="en-US" sz="2000" b="1" i="0" u="sng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energy stored in a battery with </a:t>
            </a:r>
            <a:r>
              <a:rPr lang="en-US" sz="2400" b="1" i="0" u="sng" strike="noStrike" cap="none">
                <a:solidFill>
                  <a:srgbClr val="FF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correct explanation</a:t>
            </a:r>
            <a:r>
              <a:rPr lang="en-US" sz="200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. </a:t>
            </a:r>
            <a:r>
              <a:rPr lang="en-US" sz="2000" b="0" i="1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(item 4, 10)</a:t>
            </a:r>
            <a:endParaRPr sz="2000" b="0" i="0" u="none" strike="noStrike" cap="none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457200" marR="0" lvl="0" indent="-374650" algn="just" rtl="0">
              <a:lnSpc>
                <a:spcPct val="107916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Times New Roman"/>
              <a:buAutoNum type="arabicPeriod"/>
            </a:pPr>
            <a:r>
              <a:rPr lang="en-US" sz="200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They has still </a:t>
            </a:r>
            <a:r>
              <a:rPr lang="en-US" sz="2000" b="1" i="0" u="sng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mixed up the concept of gaining/giving out with consuming</a:t>
            </a:r>
            <a:r>
              <a:rPr lang="en-US" sz="200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. </a:t>
            </a:r>
            <a:r>
              <a:rPr lang="en-US" sz="2000" b="0" i="1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(item 9,13)</a:t>
            </a:r>
            <a:endParaRPr/>
          </a:p>
          <a:p>
            <a:pPr marL="457200" marR="0" lvl="0" indent="-374650" algn="just" rtl="0">
              <a:lnSpc>
                <a:spcPct val="107916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Times New Roman"/>
              <a:buAutoNum type="arabicPeriod"/>
            </a:pPr>
            <a:r>
              <a:rPr lang="en-US" sz="200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One of them still have a </a:t>
            </a:r>
            <a:r>
              <a:rPr lang="en-US" sz="2000" b="1" i="0" u="sng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wrong concept about potential energy</a:t>
            </a:r>
            <a:r>
              <a:rPr lang="en-US" sz="200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000" b="0" i="1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(he thought that potential energy is stored in the fuel)</a:t>
            </a:r>
            <a:r>
              <a:rPr lang="en-US" sz="200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.</a:t>
            </a:r>
            <a:endParaRPr sz="2000" b="0" i="0" u="none" strike="noStrike" cap="none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457200" marR="0" lvl="0" indent="-374650" algn="just" rtl="0">
              <a:lnSpc>
                <a:spcPct val="107916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Times New Roman"/>
              <a:buAutoNum type="arabicPeriod"/>
            </a:pPr>
            <a:r>
              <a:rPr lang="en-US" sz="200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One of them have a wrong understanding about motor and he thinks that there is a motor in the wind up toys. However, he have a </a:t>
            </a:r>
            <a:r>
              <a:rPr lang="en-US" sz="2400" b="1" i="0" u="sng" strike="noStrike" cap="none">
                <a:solidFill>
                  <a:srgbClr val="FF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correct concept</a:t>
            </a:r>
            <a:r>
              <a:rPr lang="en-US" sz="2000" b="1" i="0" u="sng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on how energy is converted in the toys</a:t>
            </a:r>
            <a:r>
              <a:rPr lang="en-US" sz="200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.</a:t>
            </a:r>
            <a:endParaRPr sz="2000" b="0" i="0" u="none" strike="noStrike" cap="none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Ovr>
    <a:masterClrMapping/>
  </p:clrMapOvr>
  <p:transition>
    <p:push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Google Shape;193;p9"/>
          <p:cNvSpPr txBox="1">
            <a:spLocks noGrp="1"/>
          </p:cNvSpPr>
          <p:nvPr>
            <p:ph type="title"/>
          </p:nvPr>
        </p:nvSpPr>
        <p:spPr>
          <a:xfrm>
            <a:off x="301625" y="9525"/>
            <a:ext cx="854075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400"/>
              <a:buFont typeface="Arial"/>
              <a:buNone/>
            </a:pPr>
            <a:r>
              <a:rPr lang="en-US" sz="4400" b="0" i="0" u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Energy conversion efficiency</a:t>
            </a:r>
            <a:endParaRPr/>
          </a:p>
        </p:txBody>
      </p:sp>
      <p:pic>
        <p:nvPicPr>
          <p:cNvPr id="194" name="Google Shape;194;p9" descr="Light bulb efficiencies, Sankey diagrams - Stock Image - C050/7552 -  Science Photo Library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017962" y="3789362"/>
            <a:ext cx="5124450" cy="3213100"/>
          </a:xfrm>
          <a:prstGeom prst="rect">
            <a:avLst/>
          </a:prstGeom>
          <a:noFill/>
          <a:ln>
            <a:noFill/>
          </a:ln>
        </p:spPr>
      </p:pic>
      <p:sp>
        <p:nvSpPr>
          <p:cNvPr id="195" name="Google Shape;195;p9"/>
          <p:cNvSpPr txBox="1"/>
          <p:nvPr/>
        </p:nvSpPr>
        <p:spPr>
          <a:xfrm>
            <a:off x="5926137" y="2286000"/>
            <a:ext cx="131445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</a:pPr>
            <a:r>
              <a:rPr lang="en-US" sz="44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VS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6" name="Google Shape;196;p9"/>
          <p:cNvSpPr txBox="1">
            <a:spLocks noGrp="1"/>
          </p:cNvSpPr>
          <p:nvPr>
            <p:ph type="body" idx="1"/>
          </p:nvPr>
        </p:nvSpPr>
        <p:spPr>
          <a:xfrm>
            <a:off x="827087" y="4324350"/>
            <a:ext cx="2686050" cy="12144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folHlink"/>
              </a:buClr>
              <a:buSzPts val="3740"/>
              <a:buFont typeface="Noto Sans Symbols"/>
              <a:buNone/>
            </a:pPr>
            <a:r>
              <a:rPr lang="en-US" sz="4400" b="1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VS</a:t>
            </a:r>
            <a:endParaRPr/>
          </a:p>
        </p:txBody>
      </p:sp>
      <p:pic>
        <p:nvPicPr>
          <p:cNvPr id="197" name="Google Shape;197;p9" descr="Light bulb efficiencies, Sankey diagrams - Stock Image - C050/7552 -  Science Photo Library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42862" y="1025525"/>
            <a:ext cx="4608512" cy="28892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push dir="r"/>
  </p:transition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2" name="Google Shape;822;p6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838100"/>
            <a:ext cx="9144001" cy="6019901"/>
          </a:xfrm>
          <a:prstGeom prst="rect">
            <a:avLst/>
          </a:prstGeom>
          <a:noFill/>
          <a:ln>
            <a:noFill/>
          </a:ln>
        </p:spPr>
      </p:pic>
      <p:sp>
        <p:nvSpPr>
          <p:cNvPr id="823" name="Google Shape;823;p63"/>
          <p:cNvSpPr txBox="1"/>
          <p:nvPr/>
        </p:nvSpPr>
        <p:spPr>
          <a:xfrm>
            <a:off x="3626825" y="4836200"/>
            <a:ext cx="5340900" cy="124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None/>
            </a:pPr>
            <a:r>
              <a:rPr lang="en-US" sz="21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Critical Feature 1:</a:t>
            </a:r>
            <a:r>
              <a:rPr lang="en-US" sz="2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 sz="21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en-US" sz="2000" b="0" i="0" u="none" strike="noStrike" cap="none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To identify different form(s) of energy.</a:t>
            </a:r>
            <a:r>
              <a:rPr lang="en-US" sz="24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 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endParaRPr sz="2400" b="1" i="0" u="none" strike="noStrike" cap="none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24" name="Google Shape;824;p63"/>
          <p:cNvSpPr txBox="1"/>
          <p:nvPr/>
        </p:nvSpPr>
        <p:spPr>
          <a:xfrm>
            <a:off x="301625" y="-101009"/>
            <a:ext cx="854075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 b="0" i="0" u="none" strike="noStrike" cap="none">
                <a:solidFill>
                  <a:srgbClr val="006600"/>
                </a:solidFill>
                <a:latin typeface="Arial Narrow"/>
                <a:ea typeface="Arial Narrow"/>
                <a:cs typeface="Arial Narrow"/>
                <a:sym typeface="Arial Narrow"/>
              </a:rPr>
              <a:t>Pre-lesson VS Post-lesson</a:t>
            </a:r>
            <a:endParaRPr sz="4000" b="0" i="0" u="none" strike="noStrike" cap="none">
              <a:solidFill>
                <a:srgbClr val="006600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</p:spTree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29" name="Google Shape;829;p32"/>
          <p:cNvCxnSpPr/>
          <p:nvPr/>
        </p:nvCxnSpPr>
        <p:spPr>
          <a:xfrm>
            <a:off x="1682750" y="188912"/>
            <a:ext cx="5638800" cy="0"/>
          </a:xfrm>
          <a:prstGeom prst="straightConnector1">
            <a:avLst/>
          </a:prstGeom>
          <a:noFill/>
          <a:ln w="19050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</p:cxnSp>
      <p:cxnSp>
        <p:nvCxnSpPr>
          <p:cNvPr id="830" name="Google Shape;830;p32"/>
          <p:cNvCxnSpPr/>
          <p:nvPr/>
        </p:nvCxnSpPr>
        <p:spPr>
          <a:xfrm rot="10800000">
            <a:off x="1911350" y="2035175"/>
            <a:ext cx="838200" cy="0"/>
          </a:xfrm>
          <a:prstGeom prst="straightConnector1">
            <a:avLst/>
          </a:prstGeom>
          <a:noFill/>
          <a:ln w="19050" cap="flat" cmpd="sng">
            <a:solidFill>
              <a:schemeClr val="dk1"/>
            </a:solidFill>
            <a:prstDash val="solid"/>
            <a:miter lim="800000"/>
            <a:headEnd type="none" w="sm" len="sm"/>
            <a:tailEnd type="triangle" w="med" len="med"/>
          </a:ln>
        </p:spPr>
      </p:cxnSp>
      <p:cxnSp>
        <p:nvCxnSpPr>
          <p:cNvPr id="831" name="Google Shape;831;p32"/>
          <p:cNvCxnSpPr/>
          <p:nvPr/>
        </p:nvCxnSpPr>
        <p:spPr>
          <a:xfrm rot="10800000">
            <a:off x="1606550" y="1763712"/>
            <a:ext cx="0" cy="271462"/>
          </a:xfrm>
          <a:prstGeom prst="straightConnector1">
            <a:avLst/>
          </a:prstGeom>
          <a:noFill/>
          <a:ln w="19050" cap="flat" cmpd="sng">
            <a:solidFill>
              <a:schemeClr val="dk1"/>
            </a:solidFill>
            <a:prstDash val="solid"/>
            <a:miter lim="800000"/>
            <a:headEnd type="none" w="sm" len="sm"/>
            <a:tailEnd type="triangle" w="med" len="med"/>
          </a:ln>
        </p:spPr>
      </p:cxnSp>
      <p:cxnSp>
        <p:nvCxnSpPr>
          <p:cNvPr id="832" name="Google Shape;832;p32"/>
          <p:cNvCxnSpPr/>
          <p:nvPr/>
        </p:nvCxnSpPr>
        <p:spPr>
          <a:xfrm>
            <a:off x="5873750" y="2035175"/>
            <a:ext cx="838200" cy="0"/>
          </a:xfrm>
          <a:prstGeom prst="straightConnector1">
            <a:avLst/>
          </a:prstGeom>
          <a:noFill/>
          <a:ln w="19050" cap="flat" cmpd="sng">
            <a:solidFill>
              <a:schemeClr val="dk1"/>
            </a:solidFill>
            <a:prstDash val="solid"/>
            <a:miter lim="800000"/>
            <a:headEnd type="none" w="sm" len="sm"/>
            <a:tailEnd type="triangle" w="med" len="med"/>
          </a:ln>
        </p:spPr>
      </p:cxnSp>
      <p:cxnSp>
        <p:nvCxnSpPr>
          <p:cNvPr id="833" name="Google Shape;833;p32"/>
          <p:cNvCxnSpPr/>
          <p:nvPr/>
        </p:nvCxnSpPr>
        <p:spPr>
          <a:xfrm>
            <a:off x="7321550" y="188912"/>
            <a:ext cx="0" cy="339725"/>
          </a:xfrm>
          <a:prstGeom prst="straightConnector1">
            <a:avLst/>
          </a:prstGeom>
          <a:noFill/>
          <a:ln w="19050" cap="flat" cmpd="sng">
            <a:solidFill>
              <a:schemeClr val="dk1"/>
            </a:solidFill>
            <a:prstDash val="solid"/>
            <a:miter lim="800000"/>
            <a:headEnd type="none" w="sm" len="sm"/>
            <a:tailEnd type="triangle" w="med" len="med"/>
          </a:ln>
        </p:spPr>
      </p:cxnSp>
      <p:cxnSp>
        <p:nvCxnSpPr>
          <p:cNvPr id="834" name="Google Shape;834;p32"/>
          <p:cNvCxnSpPr/>
          <p:nvPr/>
        </p:nvCxnSpPr>
        <p:spPr>
          <a:xfrm rot="10800000">
            <a:off x="1987550" y="188912"/>
            <a:ext cx="762000" cy="0"/>
          </a:xfrm>
          <a:prstGeom prst="straightConnector1">
            <a:avLst/>
          </a:prstGeom>
          <a:noFill/>
          <a:ln w="19050" cap="flat" cmpd="sng">
            <a:solidFill>
              <a:schemeClr val="dk1"/>
            </a:solidFill>
            <a:prstDash val="solid"/>
            <a:miter lim="800000"/>
            <a:headEnd type="none" w="sm" len="sm"/>
            <a:tailEnd type="triangle" w="med" len="med"/>
          </a:ln>
        </p:spPr>
      </p:cxnSp>
      <p:cxnSp>
        <p:nvCxnSpPr>
          <p:cNvPr id="835" name="Google Shape;835;p32"/>
          <p:cNvCxnSpPr/>
          <p:nvPr/>
        </p:nvCxnSpPr>
        <p:spPr>
          <a:xfrm>
            <a:off x="5949950" y="188912"/>
            <a:ext cx="762000" cy="0"/>
          </a:xfrm>
          <a:prstGeom prst="straightConnector1">
            <a:avLst/>
          </a:prstGeom>
          <a:noFill/>
          <a:ln w="19050" cap="flat" cmpd="sng">
            <a:solidFill>
              <a:schemeClr val="dk1"/>
            </a:solidFill>
            <a:prstDash val="solid"/>
            <a:miter lim="800000"/>
            <a:headEnd type="none" w="sm" len="sm"/>
            <a:tailEnd type="triangle" w="med" len="med"/>
          </a:ln>
        </p:spPr>
      </p:cxnSp>
      <p:cxnSp>
        <p:nvCxnSpPr>
          <p:cNvPr id="836" name="Google Shape;836;p32"/>
          <p:cNvCxnSpPr/>
          <p:nvPr/>
        </p:nvCxnSpPr>
        <p:spPr>
          <a:xfrm>
            <a:off x="1606550" y="2035175"/>
            <a:ext cx="5791200" cy="0"/>
          </a:xfrm>
          <a:prstGeom prst="straightConnector1">
            <a:avLst/>
          </a:prstGeom>
          <a:noFill/>
          <a:ln w="19050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</p:cxnSp>
      <p:cxnSp>
        <p:nvCxnSpPr>
          <p:cNvPr id="837" name="Google Shape;837;p32"/>
          <p:cNvCxnSpPr/>
          <p:nvPr/>
        </p:nvCxnSpPr>
        <p:spPr>
          <a:xfrm rot="10800000">
            <a:off x="7451725" y="1763712"/>
            <a:ext cx="0" cy="271462"/>
          </a:xfrm>
          <a:prstGeom prst="straightConnector1">
            <a:avLst/>
          </a:prstGeom>
          <a:noFill/>
          <a:ln w="19050" cap="flat" cmpd="sng">
            <a:solidFill>
              <a:schemeClr val="dk1"/>
            </a:solidFill>
            <a:prstDash val="solid"/>
            <a:miter lim="800000"/>
            <a:headEnd type="none" w="sm" len="sm"/>
            <a:tailEnd type="triangle" w="med" len="med"/>
          </a:ln>
        </p:spPr>
      </p:cxnSp>
      <p:cxnSp>
        <p:nvCxnSpPr>
          <p:cNvPr id="838" name="Google Shape;838;p32"/>
          <p:cNvCxnSpPr/>
          <p:nvPr/>
        </p:nvCxnSpPr>
        <p:spPr>
          <a:xfrm>
            <a:off x="5416550" y="188912"/>
            <a:ext cx="0" cy="339725"/>
          </a:xfrm>
          <a:prstGeom prst="straightConnector1">
            <a:avLst/>
          </a:prstGeom>
          <a:noFill/>
          <a:ln w="19050" cap="flat" cmpd="sng">
            <a:solidFill>
              <a:schemeClr val="dk1"/>
            </a:solidFill>
            <a:prstDash val="solid"/>
            <a:miter lim="800000"/>
            <a:headEnd type="none" w="sm" len="sm"/>
            <a:tailEnd type="triangle" w="med" len="med"/>
          </a:ln>
        </p:spPr>
      </p:cxnSp>
      <p:cxnSp>
        <p:nvCxnSpPr>
          <p:cNvPr id="839" name="Google Shape;839;p32"/>
          <p:cNvCxnSpPr/>
          <p:nvPr/>
        </p:nvCxnSpPr>
        <p:spPr>
          <a:xfrm>
            <a:off x="3663950" y="188912"/>
            <a:ext cx="0" cy="339725"/>
          </a:xfrm>
          <a:prstGeom prst="straightConnector1">
            <a:avLst/>
          </a:prstGeom>
          <a:noFill/>
          <a:ln w="19050" cap="flat" cmpd="sng">
            <a:solidFill>
              <a:schemeClr val="dk1"/>
            </a:solidFill>
            <a:prstDash val="solid"/>
            <a:miter lim="800000"/>
            <a:headEnd type="none" w="sm" len="sm"/>
            <a:tailEnd type="triangle" w="med" len="med"/>
          </a:ln>
        </p:spPr>
      </p:cxnSp>
      <p:cxnSp>
        <p:nvCxnSpPr>
          <p:cNvPr id="840" name="Google Shape;840;p32"/>
          <p:cNvCxnSpPr/>
          <p:nvPr/>
        </p:nvCxnSpPr>
        <p:spPr>
          <a:xfrm>
            <a:off x="1682750" y="188912"/>
            <a:ext cx="0" cy="339725"/>
          </a:xfrm>
          <a:prstGeom prst="straightConnector1">
            <a:avLst/>
          </a:prstGeom>
          <a:noFill/>
          <a:ln w="19050" cap="flat" cmpd="sng">
            <a:solidFill>
              <a:schemeClr val="dk1"/>
            </a:solidFill>
            <a:prstDash val="solid"/>
            <a:miter lim="800000"/>
            <a:headEnd type="none" w="sm" len="sm"/>
            <a:tailEnd type="triangle" w="med" len="med"/>
          </a:ln>
        </p:spPr>
      </p:cxnSp>
      <p:cxnSp>
        <p:nvCxnSpPr>
          <p:cNvPr id="841" name="Google Shape;841;p32"/>
          <p:cNvCxnSpPr/>
          <p:nvPr/>
        </p:nvCxnSpPr>
        <p:spPr>
          <a:xfrm rot="10800000">
            <a:off x="3740150" y="1752600"/>
            <a:ext cx="0" cy="273050"/>
          </a:xfrm>
          <a:prstGeom prst="straightConnector1">
            <a:avLst/>
          </a:prstGeom>
          <a:noFill/>
          <a:ln w="19050" cap="flat" cmpd="sng">
            <a:solidFill>
              <a:schemeClr val="dk1"/>
            </a:solidFill>
            <a:prstDash val="solid"/>
            <a:miter lim="800000"/>
            <a:headEnd type="none" w="sm" len="sm"/>
            <a:tailEnd type="triangle" w="med" len="med"/>
          </a:ln>
        </p:spPr>
      </p:cxnSp>
      <p:cxnSp>
        <p:nvCxnSpPr>
          <p:cNvPr id="842" name="Google Shape;842;p32"/>
          <p:cNvCxnSpPr/>
          <p:nvPr/>
        </p:nvCxnSpPr>
        <p:spPr>
          <a:xfrm rot="10800000">
            <a:off x="5492750" y="1752600"/>
            <a:ext cx="0" cy="273050"/>
          </a:xfrm>
          <a:prstGeom prst="straightConnector1">
            <a:avLst/>
          </a:prstGeom>
          <a:noFill/>
          <a:ln w="19050" cap="flat" cmpd="sng">
            <a:solidFill>
              <a:schemeClr val="dk1"/>
            </a:solidFill>
            <a:prstDash val="solid"/>
            <a:miter lim="800000"/>
            <a:headEnd type="none" w="sm" len="sm"/>
            <a:tailEnd type="triangle" w="med" len="med"/>
          </a:ln>
        </p:spPr>
      </p:cxnSp>
      <p:sp>
        <p:nvSpPr>
          <p:cNvPr id="843" name="Google Shape;843;p32"/>
          <p:cNvSpPr txBox="1"/>
          <p:nvPr/>
        </p:nvSpPr>
        <p:spPr>
          <a:xfrm>
            <a:off x="609600" y="2514600"/>
            <a:ext cx="5486400" cy="17367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334962" marR="0" lvl="0" indent="-334962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000"/>
              <a:buFont typeface="Arial Narrow"/>
              <a:buChar char="•"/>
            </a:pPr>
            <a:r>
              <a:rPr lang="en-US" sz="2000" b="1" i="0" u="none" strike="noStrike" cap="none">
                <a:solidFill>
                  <a:srgbClr val="002060"/>
                </a:solidFill>
                <a:latin typeface="Arial Narrow"/>
                <a:ea typeface="Arial Narrow"/>
                <a:cs typeface="Arial Narrow"/>
                <a:sym typeface="Arial Narrow"/>
              </a:rPr>
              <a:t>What is the overall learning outcomes?</a:t>
            </a:r>
            <a:endParaRPr sz="1400" b="0" i="0" u="none" strike="noStrike" cap="none">
              <a:solidFill>
                <a:srgbClr val="00206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34962" marR="0" lvl="0" indent="-334962" algn="l" rtl="0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accent2"/>
              </a:buClr>
              <a:buSzPts val="2000"/>
              <a:buFont typeface="Arial Narrow"/>
              <a:buChar char="•"/>
            </a:pPr>
            <a:r>
              <a:rPr lang="en-US" sz="2000" b="1" i="0" u="none" strike="noStrike" cap="none">
                <a:solidFill>
                  <a:srgbClr val="002060"/>
                </a:solidFill>
                <a:latin typeface="Arial Narrow"/>
                <a:ea typeface="Arial Narrow"/>
                <a:cs typeface="Arial Narrow"/>
                <a:sym typeface="Arial Narrow"/>
              </a:rPr>
              <a:t>How do the outcomes be related to the teaching act in each cycle?</a:t>
            </a:r>
            <a:endParaRPr sz="1400" b="0" i="0" u="none" strike="noStrike" cap="none">
              <a:solidFill>
                <a:srgbClr val="00206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34962" marR="0" lvl="0" indent="-334962" algn="l" rtl="0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accent2"/>
              </a:buClr>
              <a:buSzPts val="2000"/>
              <a:buFont typeface="Arial Narrow"/>
              <a:buChar char="•"/>
            </a:pPr>
            <a:r>
              <a:rPr lang="en-US" sz="2000" b="1" i="0" u="none" strike="noStrike" cap="none">
                <a:solidFill>
                  <a:srgbClr val="002060"/>
                </a:solidFill>
                <a:latin typeface="Arial Narrow"/>
                <a:ea typeface="Arial Narrow"/>
                <a:cs typeface="Arial Narrow"/>
                <a:sym typeface="Arial Narrow"/>
              </a:rPr>
              <a:t>What do we learn from this Learning Study?</a:t>
            </a:r>
            <a:endParaRPr sz="1400" b="0" i="0" u="none" strike="noStrike" cap="none">
              <a:solidFill>
                <a:srgbClr val="00206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44" name="Google Shape;844;p32"/>
          <p:cNvSpPr/>
          <p:nvPr/>
        </p:nvSpPr>
        <p:spPr>
          <a:xfrm>
            <a:off x="4716462" y="5257800"/>
            <a:ext cx="1727200" cy="1323975"/>
          </a:xfrm>
          <a:custGeom>
            <a:avLst/>
            <a:gdLst/>
            <a:ahLst/>
            <a:cxnLst/>
            <a:rect l="l" t="t" r="r" b="b"/>
            <a:pathLst>
              <a:path w="21600" h="21600" extrusionOk="0">
                <a:moveTo>
                  <a:pt x="19790" y="3240"/>
                </a:moveTo>
                <a:cubicBezTo>
                  <a:pt x="10981" y="3240"/>
                  <a:pt x="9171" y="3240"/>
                  <a:pt x="9050" y="3086"/>
                </a:cubicBezTo>
                <a:cubicBezTo>
                  <a:pt x="9050" y="2931"/>
                  <a:pt x="8930" y="2777"/>
                  <a:pt x="8930" y="2469"/>
                </a:cubicBezTo>
                <a:cubicBezTo>
                  <a:pt x="8930" y="2160"/>
                  <a:pt x="8809" y="1851"/>
                  <a:pt x="8688" y="1389"/>
                </a:cubicBezTo>
                <a:cubicBezTo>
                  <a:pt x="8568" y="1080"/>
                  <a:pt x="8326" y="771"/>
                  <a:pt x="8085" y="463"/>
                </a:cubicBezTo>
                <a:cubicBezTo>
                  <a:pt x="7723" y="154"/>
                  <a:pt x="7361" y="0"/>
                  <a:pt x="7361" y="0"/>
                </a:cubicBezTo>
                <a:cubicBezTo>
                  <a:pt x="7361" y="0"/>
                  <a:pt x="2293" y="0"/>
                  <a:pt x="2051" y="154"/>
                </a:cubicBezTo>
                <a:cubicBezTo>
                  <a:pt x="1689" y="309"/>
                  <a:pt x="1448" y="463"/>
                  <a:pt x="1327" y="771"/>
                </a:cubicBezTo>
                <a:cubicBezTo>
                  <a:pt x="1207" y="1080"/>
                  <a:pt x="1086" y="1389"/>
                  <a:pt x="965" y="1697"/>
                </a:cubicBezTo>
                <a:cubicBezTo>
                  <a:pt x="845" y="2160"/>
                  <a:pt x="724" y="2314"/>
                  <a:pt x="724" y="2469"/>
                </a:cubicBezTo>
                <a:cubicBezTo>
                  <a:pt x="603" y="2623"/>
                  <a:pt x="603" y="2777"/>
                  <a:pt x="483" y="2931"/>
                </a:cubicBezTo>
                <a:cubicBezTo>
                  <a:pt x="483" y="3086"/>
                  <a:pt x="362" y="3240"/>
                  <a:pt x="241" y="3240"/>
                </a:cubicBezTo>
                <a:lnTo>
                  <a:pt x="0" y="3394"/>
                </a:lnTo>
                <a:lnTo>
                  <a:pt x="0" y="3703"/>
                </a:lnTo>
                <a:lnTo>
                  <a:pt x="0" y="10800"/>
                </a:lnTo>
                <a:lnTo>
                  <a:pt x="0" y="21600"/>
                </a:lnTo>
                <a:lnTo>
                  <a:pt x="10981" y="21600"/>
                </a:lnTo>
                <a:lnTo>
                  <a:pt x="21600" y="21600"/>
                </a:lnTo>
                <a:lnTo>
                  <a:pt x="21600" y="10800"/>
                </a:lnTo>
                <a:lnTo>
                  <a:pt x="21600" y="5246"/>
                </a:lnTo>
                <a:lnTo>
                  <a:pt x="21600" y="4783"/>
                </a:lnTo>
                <a:cubicBezTo>
                  <a:pt x="21479" y="4320"/>
                  <a:pt x="21359" y="4011"/>
                  <a:pt x="21117" y="3703"/>
                </a:cubicBezTo>
                <a:cubicBezTo>
                  <a:pt x="20876" y="3549"/>
                  <a:pt x="20514" y="3394"/>
                  <a:pt x="20152" y="3240"/>
                </a:cubicBezTo>
                <a:lnTo>
                  <a:pt x="19790" y="3240"/>
                </a:lnTo>
                <a:close/>
              </a:path>
            </a:pathLst>
          </a:custGeom>
          <a:solidFill>
            <a:srgbClr val="FFFFCC"/>
          </a:solidFill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  <a:effectLst>
            <a:outerShdw blurRad="63500" dist="107763" dir="2700000">
              <a:srgbClr val="808080"/>
            </a:outerShdw>
          </a:effectLst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00FF"/>
              </a:buClr>
              <a:buSzPts val="1600"/>
              <a:buFont typeface="Arial Narrow"/>
              <a:buNone/>
            </a:pPr>
            <a:r>
              <a:rPr lang="en-US" sz="1600" b="0" i="0" u="none" strike="noStrike" cap="none">
                <a:solidFill>
                  <a:srgbClr val="6600FF"/>
                </a:solidFill>
                <a:latin typeface="Arial Narrow"/>
                <a:ea typeface="Arial Narrow"/>
                <a:cs typeface="Arial Narrow"/>
                <a:sym typeface="Arial Narrow"/>
              </a:rPr>
              <a:t>Evaluate the learning outcomes (post-test, interviews) </a:t>
            </a:r>
            <a:r>
              <a:rPr lang="en-US" sz="1600" b="1" i="0" u="none" strike="noStrike" cap="none">
                <a:solidFill>
                  <a:srgbClr val="CC0000"/>
                </a:solidFill>
                <a:latin typeface="Arial Narrow"/>
                <a:ea typeface="Arial Narrow"/>
                <a:cs typeface="Arial Narrow"/>
                <a:sym typeface="Arial Narrow"/>
              </a:rPr>
              <a:t>(V1)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45" name="Google Shape;845;p32"/>
          <p:cNvSpPr/>
          <p:nvPr/>
        </p:nvSpPr>
        <p:spPr>
          <a:xfrm rot="10800000">
            <a:off x="6638925" y="5946775"/>
            <a:ext cx="287337" cy="288925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FF0000"/>
          </a:solidFill>
          <a:ln w="12700" cap="sq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46" name="Google Shape;846;p32"/>
          <p:cNvSpPr/>
          <p:nvPr/>
        </p:nvSpPr>
        <p:spPr>
          <a:xfrm>
            <a:off x="533400" y="457200"/>
            <a:ext cx="1524000" cy="1219200"/>
          </a:xfrm>
          <a:custGeom>
            <a:avLst/>
            <a:gdLst/>
            <a:ahLst/>
            <a:cxnLst/>
            <a:rect l="l" t="t" r="r" b="b"/>
            <a:pathLst>
              <a:path w="21600" h="21600" extrusionOk="0">
                <a:moveTo>
                  <a:pt x="19790" y="3240"/>
                </a:moveTo>
                <a:cubicBezTo>
                  <a:pt x="10981" y="3240"/>
                  <a:pt x="9171" y="3240"/>
                  <a:pt x="9050" y="3086"/>
                </a:cubicBezTo>
                <a:cubicBezTo>
                  <a:pt x="9050" y="2931"/>
                  <a:pt x="8930" y="2777"/>
                  <a:pt x="8930" y="2469"/>
                </a:cubicBezTo>
                <a:cubicBezTo>
                  <a:pt x="8930" y="2160"/>
                  <a:pt x="8809" y="1851"/>
                  <a:pt x="8688" y="1389"/>
                </a:cubicBezTo>
                <a:cubicBezTo>
                  <a:pt x="8568" y="1080"/>
                  <a:pt x="8326" y="771"/>
                  <a:pt x="8085" y="463"/>
                </a:cubicBezTo>
                <a:cubicBezTo>
                  <a:pt x="7723" y="154"/>
                  <a:pt x="7361" y="0"/>
                  <a:pt x="7361" y="0"/>
                </a:cubicBezTo>
                <a:cubicBezTo>
                  <a:pt x="7361" y="0"/>
                  <a:pt x="2293" y="0"/>
                  <a:pt x="2051" y="154"/>
                </a:cubicBezTo>
                <a:cubicBezTo>
                  <a:pt x="1689" y="309"/>
                  <a:pt x="1448" y="463"/>
                  <a:pt x="1327" y="771"/>
                </a:cubicBezTo>
                <a:cubicBezTo>
                  <a:pt x="1207" y="1080"/>
                  <a:pt x="1086" y="1389"/>
                  <a:pt x="965" y="1697"/>
                </a:cubicBezTo>
                <a:cubicBezTo>
                  <a:pt x="845" y="2160"/>
                  <a:pt x="724" y="2314"/>
                  <a:pt x="724" y="2469"/>
                </a:cubicBezTo>
                <a:cubicBezTo>
                  <a:pt x="603" y="2623"/>
                  <a:pt x="603" y="2777"/>
                  <a:pt x="483" y="2931"/>
                </a:cubicBezTo>
                <a:cubicBezTo>
                  <a:pt x="483" y="3086"/>
                  <a:pt x="362" y="3240"/>
                  <a:pt x="241" y="3240"/>
                </a:cubicBezTo>
                <a:lnTo>
                  <a:pt x="0" y="3394"/>
                </a:lnTo>
                <a:lnTo>
                  <a:pt x="0" y="3703"/>
                </a:lnTo>
                <a:lnTo>
                  <a:pt x="0" y="10800"/>
                </a:lnTo>
                <a:lnTo>
                  <a:pt x="0" y="21600"/>
                </a:lnTo>
                <a:lnTo>
                  <a:pt x="10981" y="21600"/>
                </a:lnTo>
                <a:lnTo>
                  <a:pt x="21600" y="21600"/>
                </a:lnTo>
                <a:lnTo>
                  <a:pt x="21600" y="10800"/>
                </a:lnTo>
                <a:lnTo>
                  <a:pt x="21600" y="5246"/>
                </a:lnTo>
                <a:lnTo>
                  <a:pt x="21600" y="4783"/>
                </a:lnTo>
                <a:cubicBezTo>
                  <a:pt x="21479" y="4320"/>
                  <a:pt x="21359" y="4011"/>
                  <a:pt x="21117" y="3703"/>
                </a:cubicBezTo>
                <a:cubicBezTo>
                  <a:pt x="20876" y="3549"/>
                  <a:pt x="20514" y="3394"/>
                  <a:pt x="20152" y="3240"/>
                </a:cubicBezTo>
                <a:lnTo>
                  <a:pt x="19790" y="3240"/>
                </a:lnTo>
                <a:close/>
              </a:path>
            </a:pathLst>
          </a:custGeom>
          <a:solidFill>
            <a:srgbClr val="FFFFCC"/>
          </a:solidFill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  <a:effectLst>
            <a:outerShdw blurRad="63500" dist="107763" dir="2700000">
              <a:srgbClr val="808080"/>
            </a:outerShdw>
          </a:effectLst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Font typeface="Arial Narrow"/>
              <a:buNone/>
            </a:pPr>
            <a:r>
              <a:rPr lang="en-US" sz="1600" b="0" i="0" u="none" strike="noStrike" cap="none">
                <a:solidFill>
                  <a:schemeClr val="lt2"/>
                </a:solidFill>
                <a:latin typeface="Arial Narrow"/>
                <a:ea typeface="Arial Narrow"/>
                <a:cs typeface="Arial Narrow"/>
                <a:sym typeface="Arial Narrow"/>
              </a:rPr>
              <a:t>Select a topic for study 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Font typeface="Arial Narrow"/>
              <a:buNone/>
            </a:pPr>
            <a:r>
              <a:rPr lang="en-US" sz="1600" b="1" i="0" u="none" strike="noStrike" cap="none">
                <a:solidFill>
                  <a:schemeClr val="lt2"/>
                </a:solidFill>
                <a:latin typeface="Arial Narrow"/>
                <a:ea typeface="Arial Narrow"/>
                <a:cs typeface="Arial Narrow"/>
                <a:sym typeface="Arial Narrow"/>
              </a:rPr>
              <a:t>(V2)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47" name="Google Shape;847;p32"/>
          <p:cNvSpPr/>
          <p:nvPr/>
        </p:nvSpPr>
        <p:spPr>
          <a:xfrm>
            <a:off x="7091362" y="457200"/>
            <a:ext cx="1595437" cy="1295400"/>
          </a:xfrm>
          <a:custGeom>
            <a:avLst/>
            <a:gdLst/>
            <a:ahLst/>
            <a:cxnLst/>
            <a:rect l="l" t="t" r="r" b="b"/>
            <a:pathLst>
              <a:path w="21600" h="21600" extrusionOk="0">
                <a:moveTo>
                  <a:pt x="19790" y="3240"/>
                </a:moveTo>
                <a:cubicBezTo>
                  <a:pt x="10981" y="3240"/>
                  <a:pt x="9171" y="3240"/>
                  <a:pt x="9050" y="3086"/>
                </a:cubicBezTo>
                <a:cubicBezTo>
                  <a:pt x="9050" y="2931"/>
                  <a:pt x="8930" y="2777"/>
                  <a:pt x="8930" y="2469"/>
                </a:cubicBezTo>
                <a:cubicBezTo>
                  <a:pt x="8930" y="2160"/>
                  <a:pt x="8809" y="1851"/>
                  <a:pt x="8688" y="1389"/>
                </a:cubicBezTo>
                <a:cubicBezTo>
                  <a:pt x="8568" y="1080"/>
                  <a:pt x="8326" y="771"/>
                  <a:pt x="8085" y="463"/>
                </a:cubicBezTo>
                <a:cubicBezTo>
                  <a:pt x="7723" y="154"/>
                  <a:pt x="7361" y="0"/>
                  <a:pt x="7361" y="0"/>
                </a:cubicBezTo>
                <a:cubicBezTo>
                  <a:pt x="7361" y="0"/>
                  <a:pt x="2293" y="0"/>
                  <a:pt x="2051" y="154"/>
                </a:cubicBezTo>
                <a:cubicBezTo>
                  <a:pt x="1689" y="309"/>
                  <a:pt x="1448" y="463"/>
                  <a:pt x="1327" y="771"/>
                </a:cubicBezTo>
                <a:cubicBezTo>
                  <a:pt x="1207" y="1080"/>
                  <a:pt x="1086" y="1389"/>
                  <a:pt x="965" y="1697"/>
                </a:cubicBezTo>
                <a:cubicBezTo>
                  <a:pt x="845" y="2160"/>
                  <a:pt x="724" y="2314"/>
                  <a:pt x="724" y="2469"/>
                </a:cubicBezTo>
                <a:cubicBezTo>
                  <a:pt x="603" y="2623"/>
                  <a:pt x="603" y="2777"/>
                  <a:pt x="483" y="2931"/>
                </a:cubicBezTo>
                <a:cubicBezTo>
                  <a:pt x="483" y="3086"/>
                  <a:pt x="362" y="3240"/>
                  <a:pt x="241" y="3240"/>
                </a:cubicBezTo>
                <a:lnTo>
                  <a:pt x="0" y="3394"/>
                </a:lnTo>
                <a:lnTo>
                  <a:pt x="0" y="3703"/>
                </a:lnTo>
                <a:lnTo>
                  <a:pt x="0" y="10800"/>
                </a:lnTo>
                <a:lnTo>
                  <a:pt x="0" y="21600"/>
                </a:lnTo>
                <a:lnTo>
                  <a:pt x="10981" y="21600"/>
                </a:lnTo>
                <a:lnTo>
                  <a:pt x="21600" y="21600"/>
                </a:lnTo>
                <a:lnTo>
                  <a:pt x="21600" y="10800"/>
                </a:lnTo>
                <a:lnTo>
                  <a:pt x="21600" y="5246"/>
                </a:lnTo>
                <a:lnTo>
                  <a:pt x="21600" y="4783"/>
                </a:lnTo>
                <a:cubicBezTo>
                  <a:pt x="21479" y="4320"/>
                  <a:pt x="21359" y="4011"/>
                  <a:pt x="21117" y="3703"/>
                </a:cubicBezTo>
                <a:cubicBezTo>
                  <a:pt x="20876" y="3549"/>
                  <a:pt x="20514" y="3394"/>
                  <a:pt x="20152" y="3240"/>
                </a:cubicBezTo>
                <a:lnTo>
                  <a:pt x="19790" y="3240"/>
                </a:lnTo>
                <a:close/>
              </a:path>
            </a:pathLst>
          </a:custGeom>
          <a:solidFill>
            <a:srgbClr val="FFFFCC"/>
          </a:solidFill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  <a:effectLst>
            <a:outerShdw blurRad="63500" dist="107763" dir="2700000">
              <a:srgbClr val="808080"/>
            </a:outerShdw>
          </a:effectLst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Font typeface="Arial Narrow"/>
              <a:buNone/>
            </a:pPr>
            <a:r>
              <a:rPr lang="en-US" sz="1600" b="0" i="0" u="none" strike="noStrike" cap="none">
                <a:solidFill>
                  <a:schemeClr val="lt2"/>
                </a:solidFill>
                <a:latin typeface="Arial Narrow"/>
                <a:ea typeface="Arial Narrow"/>
                <a:cs typeface="Arial Narrow"/>
                <a:sym typeface="Arial Narrow"/>
              </a:rPr>
              <a:t>Confirm the object of learning &amp; its critical aspects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48" name="Google Shape;848;p32"/>
          <p:cNvSpPr/>
          <p:nvPr/>
        </p:nvSpPr>
        <p:spPr>
          <a:xfrm>
            <a:off x="6723062" y="1160462"/>
            <a:ext cx="287337" cy="288925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FF0000"/>
          </a:solidFill>
          <a:ln w="12700" cap="sq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49" name="Google Shape;849;p32"/>
          <p:cNvSpPr/>
          <p:nvPr/>
        </p:nvSpPr>
        <p:spPr>
          <a:xfrm>
            <a:off x="7159625" y="2921000"/>
            <a:ext cx="1527175" cy="1270000"/>
          </a:xfrm>
          <a:custGeom>
            <a:avLst/>
            <a:gdLst/>
            <a:ahLst/>
            <a:cxnLst/>
            <a:rect l="l" t="t" r="r" b="b"/>
            <a:pathLst>
              <a:path w="21600" h="21600" extrusionOk="0">
                <a:moveTo>
                  <a:pt x="19790" y="3240"/>
                </a:moveTo>
                <a:cubicBezTo>
                  <a:pt x="10981" y="3240"/>
                  <a:pt x="9171" y="3240"/>
                  <a:pt x="9050" y="3086"/>
                </a:cubicBezTo>
                <a:cubicBezTo>
                  <a:pt x="9050" y="2931"/>
                  <a:pt x="8930" y="2777"/>
                  <a:pt x="8930" y="2469"/>
                </a:cubicBezTo>
                <a:cubicBezTo>
                  <a:pt x="8930" y="2160"/>
                  <a:pt x="8809" y="1851"/>
                  <a:pt x="8688" y="1389"/>
                </a:cubicBezTo>
                <a:cubicBezTo>
                  <a:pt x="8568" y="1080"/>
                  <a:pt x="8326" y="771"/>
                  <a:pt x="8085" y="463"/>
                </a:cubicBezTo>
                <a:cubicBezTo>
                  <a:pt x="7723" y="154"/>
                  <a:pt x="7361" y="0"/>
                  <a:pt x="7361" y="0"/>
                </a:cubicBezTo>
                <a:cubicBezTo>
                  <a:pt x="7361" y="0"/>
                  <a:pt x="2293" y="0"/>
                  <a:pt x="2051" y="154"/>
                </a:cubicBezTo>
                <a:cubicBezTo>
                  <a:pt x="1689" y="309"/>
                  <a:pt x="1448" y="463"/>
                  <a:pt x="1327" y="771"/>
                </a:cubicBezTo>
                <a:cubicBezTo>
                  <a:pt x="1207" y="1080"/>
                  <a:pt x="1086" y="1389"/>
                  <a:pt x="965" y="1697"/>
                </a:cubicBezTo>
                <a:cubicBezTo>
                  <a:pt x="845" y="2160"/>
                  <a:pt x="724" y="2314"/>
                  <a:pt x="724" y="2469"/>
                </a:cubicBezTo>
                <a:cubicBezTo>
                  <a:pt x="603" y="2623"/>
                  <a:pt x="603" y="2777"/>
                  <a:pt x="483" y="2931"/>
                </a:cubicBezTo>
                <a:cubicBezTo>
                  <a:pt x="483" y="3086"/>
                  <a:pt x="362" y="3240"/>
                  <a:pt x="241" y="3240"/>
                </a:cubicBezTo>
                <a:lnTo>
                  <a:pt x="0" y="3394"/>
                </a:lnTo>
                <a:lnTo>
                  <a:pt x="0" y="3703"/>
                </a:lnTo>
                <a:lnTo>
                  <a:pt x="0" y="10800"/>
                </a:lnTo>
                <a:lnTo>
                  <a:pt x="0" y="21600"/>
                </a:lnTo>
                <a:lnTo>
                  <a:pt x="10981" y="21600"/>
                </a:lnTo>
                <a:lnTo>
                  <a:pt x="21600" y="21600"/>
                </a:lnTo>
                <a:lnTo>
                  <a:pt x="21600" y="10800"/>
                </a:lnTo>
                <a:lnTo>
                  <a:pt x="21600" y="5246"/>
                </a:lnTo>
                <a:lnTo>
                  <a:pt x="21600" y="4783"/>
                </a:lnTo>
                <a:cubicBezTo>
                  <a:pt x="21479" y="4320"/>
                  <a:pt x="21359" y="4011"/>
                  <a:pt x="21117" y="3703"/>
                </a:cubicBezTo>
                <a:cubicBezTo>
                  <a:pt x="20876" y="3549"/>
                  <a:pt x="20514" y="3394"/>
                  <a:pt x="20152" y="3240"/>
                </a:cubicBezTo>
                <a:lnTo>
                  <a:pt x="19790" y="3240"/>
                </a:lnTo>
                <a:close/>
              </a:path>
            </a:pathLst>
          </a:custGeom>
          <a:solidFill>
            <a:srgbClr val="FFFFCC"/>
          </a:solidFill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  <a:effectLst>
            <a:outerShdw blurRad="63500" dist="107763" dir="2700000">
              <a:srgbClr val="808080"/>
            </a:outerShdw>
          </a:effectLst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Font typeface="Arial Narrow"/>
              <a:buNone/>
            </a:pPr>
            <a:r>
              <a:rPr lang="en-US" sz="1600" b="0" i="0" u="none" strike="noStrike" cap="none">
                <a:solidFill>
                  <a:schemeClr val="lt2"/>
                </a:solidFill>
                <a:latin typeface="Arial Narrow"/>
                <a:ea typeface="Arial Narrow"/>
                <a:cs typeface="Arial Narrow"/>
                <a:sym typeface="Arial Narrow"/>
              </a:rPr>
              <a:t>Plan the research lesson 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Font typeface="Arial Narrow"/>
              <a:buNone/>
            </a:pPr>
            <a:r>
              <a:rPr lang="en-US" sz="1600" b="1" i="0" u="none" strike="noStrike" cap="none">
                <a:solidFill>
                  <a:schemeClr val="lt2"/>
                </a:solidFill>
                <a:latin typeface="Arial Narrow"/>
                <a:ea typeface="Arial Narrow"/>
                <a:cs typeface="Arial Narrow"/>
                <a:sym typeface="Arial Narrow"/>
              </a:rPr>
              <a:t>(V2, V3)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50" name="Google Shape;850;p32"/>
          <p:cNvSpPr/>
          <p:nvPr/>
        </p:nvSpPr>
        <p:spPr>
          <a:xfrm rot="5400000">
            <a:off x="7782718" y="2302668"/>
            <a:ext cx="287337" cy="288925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FF0000"/>
          </a:solidFill>
          <a:ln w="12700" cap="sq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51" name="Google Shape;851;p32"/>
          <p:cNvSpPr/>
          <p:nvPr/>
        </p:nvSpPr>
        <p:spPr>
          <a:xfrm>
            <a:off x="7235825" y="5105400"/>
            <a:ext cx="1450975" cy="1295400"/>
          </a:xfrm>
          <a:custGeom>
            <a:avLst/>
            <a:gdLst/>
            <a:ahLst/>
            <a:cxnLst/>
            <a:rect l="l" t="t" r="r" b="b"/>
            <a:pathLst>
              <a:path w="21600" h="21600" extrusionOk="0">
                <a:moveTo>
                  <a:pt x="19790" y="3240"/>
                </a:moveTo>
                <a:cubicBezTo>
                  <a:pt x="10981" y="3240"/>
                  <a:pt x="9171" y="3240"/>
                  <a:pt x="9050" y="3086"/>
                </a:cubicBezTo>
                <a:cubicBezTo>
                  <a:pt x="9050" y="2931"/>
                  <a:pt x="8930" y="2777"/>
                  <a:pt x="8930" y="2469"/>
                </a:cubicBezTo>
                <a:cubicBezTo>
                  <a:pt x="8930" y="2160"/>
                  <a:pt x="8809" y="1851"/>
                  <a:pt x="8688" y="1389"/>
                </a:cubicBezTo>
                <a:cubicBezTo>
                  <a:pt x="8568" y="1080"/>
                  <a:pt x="8326" y="771"/>
                  <a:pt x="8085" y="463"/>
                </a:cubicBezTo>
                <a:cubicBezTo>
                  <a:pt x="7723" y="154"/>
                  <a:pt x="7361" y="0"/>
                  <a:pt x="7361" y="0"/>
                </a:cubicBezTo>
                <a:cubicBezTo>
                  <a:pt x="7361" y="0"/>
                  <a:pt x="2293" y="0"/>
                  <a:pt x="2051" y="154"/>
                </a:cubicBezTo>
                <a:cubicBezTo>
                  <a:pt x="1689" y="309"/>
                  <a:pt x="1448" y="463"/>
                  <a:pt x="1327" y="771"/>
                </a:cubicBezTo>
                <a:cubicBezTo>
                  <a:pt x="1207" y="1080"/>
                  <a:pt x="1086" y="1389"/>
                  <a:pt x="965" y="1697"/>
                </a:cubicBezTo>
                <a:cubicBezTo>
                  <a:pt x="845" y="2160"/>
                  <a:pt x="724" y="2314"/>
                  <a:pt x="724" y="2469"/>
                </a:cubicBezTo>
                <a:cubicBezTo>
                  <a:pt x="603" y="2623"/>
                  <a:pt x="603" y="2777"/>
                  <a:pt x="483" y="2931"/>
                </a:cubicBezTo>
                <a:cubicBezTo>
                  <a:pt x="483" y="3086"/>
                  <a:pt x="362" y="3240"/>
                  <a:pt x="241" y="3240"/>
                </a:cubicBezTo>
                <a:lnTo>
                  <a:pt x="0" y="3394"/>
                </a:lnTo>
                <a:lnTo>
                  <a:pt x="0" y="3703"/>
                </a:lnTo>
                <a:lnTo>
                  <a:pt x="0" y="10800"/>
                </a:lnTo>
                <a:lnTo>
                  <a:pt x="0" y="21600"/>
                </a:lnTo>
                <a:lnTo>
                  <a:pt x="10981" y="21600"/>
                </a:lnTo>
                <a:lnTo>
                  <a:pt x="21600" y="21600"/>
                </a:lnTo>
                <a:lnTo>
                  <a:pt x="21600" y="10800"/>
                </a:lnTo>
                <a:lnTo>
                  <a:pt x="21600" y="5246"/>
                </a:lnTo>
                <a:lnTo>
                  <a:pt x="21600" y="4783"/>
                </a:lnTo>
                <a:cubicBezTo>
                  <a:pt x="21479" y="4320"/>
                  <a:pt x="21359" y="4011"/>
                  <a:pt x="21117" y="3703"/>
                </a:cubicBezTo>
                <a:cubicBezTo>
                  <a:pt x="20876" y="3549"/>
                  <a:pt x="20514" y="3394"/>
                  <a:pt x="20152" y="3240"/>
                </a:cubicBezTo>
                <a:lnTo>
                  <a:pt x="19790" y="3240"/>
                </a:lnTo>
                <a:close/>
              </a:path>
            </a:pathLst>
          </a:custGeom>
          <a:solidFill>
            <a:srgbClr val="FFFFCC"/>
          </a:solidFill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  <a:effectLst>
            <a:outerShdw blurRad="63500" dist="107763" dir="2700000">
              <a:srgbClr val="808080"/>
            </a:outerShdw>
          </a:effectLst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Font typeface="Arial Narrow"/>
              <a:buNone/>
            </a:pPr>
            <a:r>
              <a:rPr lang="en-US" sz="1600" b="0" i="0" u="none" strike="noStrike" cap="none">
                <a:solidFill>
                  <a:schemeClr val="lt2"/>
                </a:solidFill>
                <a:latin typeface="Arial Narrow"/>
                <a:ea typeface="Arial Narrow"/>
                <a:cs typeface="Arial Narrow"/>
                <a:sym typeface="Arial Narrow"/>
              </a:rPr>
              <a:t>Implement &amp; observe  the lesson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Font typeface="Arial Narrow"/>
              <a:buNone/>
            </a:pPr>
            <a:r>
              <a:rPr lang="en-US" sz="1600" b="1" i="0" u="none" strike="noStrike" cap="none">
                <a:solidFill>
                  <a:schemeClr val="lt2"/>
                </a:solidFill>
                <a:latin typeface="Arial Narrow"/>
                <a:ea typeface="Arial Narrow"/>
                <a:cs typeface="Arial Narrow"/>
                <a:sym typeface="Arial Narrow"/>
              </a:rPr>
              <a:t>(V1, 2, 3)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52" name="Google Shape;852;p32"/>
          <p:cNvSpPr/>
          <p:nvPr/>
        </p:nvSpPr>
        <p:spPr>
          <a:xfrm rot="5400000">
            <a:off x="7858918" y="4588668"/>
            <a:ext cx="287337" cy="288925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FF0000"/>
          </a:solidFill>
          <a:ln w="12700" cap="sq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53" name="Google Shape;853;p32"/>
          <p:cNvSpPr/>
          <p:nvPr/>
        </p:nvSpPr>
        <p:spPr>
          <a:xfrm>
            <a:off x="2562225" y="5257800"/>
            <a:ext cx="1552575" cy="1323975"/>
          </a:xfrm>
          <a:custGeom>
            <a:avLst/>
            <a:gdLst/>
            <a:ahLst/>
            <a:cxnLst/>
            <a:rect l="l" t="t" r="r" b="b"/>
            <a:pathLst>
              <a:path w="21600" h="21600" extrusionOk="0">
                <a:moveTo>
                  <a:pt x="19790" y="3240"/>
                </a:moveTo>
                <a:cubicBezTo>
                  <a:pt x="10981" y="3240"/>
                  <a:pt x="9171" y="3240"/>
                  <a:pt x="9050" y="3086"/>
                </a:cubicBezTo>
                <a:cubicBezTo>
                  <a:pt x="9050" y="2931"/>
                  <a:pt x="8930" y="2777"/>
                  <a:pt x="8930" y="2469"/>
                </a:cubicBezTo>
                <a:cubicBezTo>
                  <a:pt x="8930" y="2160"/>
                  <a:pt x="8809" y="1851"/>
                  <a:pt x="8688" y="1389"/>
                </a:cubicBezTo>
                <a:cubicBezTo>
                  <a:pt x="8568" y="1080"/>
                  <a:pt x="8326" y="771"/>
                  <a:pt x="8085" y="463"/>
                </a:cubicBezTo>
                <a:cubicBezTo>
                  <a:pt x="7723" y="154"/>
                  <a:pt x="7361" y="0"/>
                  <a:pt x="7361" y="0"/>
                </a:cubicBezTo>
                <a:cubicBezTo>
                  <a:pt x="7361" y="0"/>
                  <a:pt x="2293" y="0"/>
                  <a:pt x="2051" y="154"/>
                </a:cubicBezTo>
                <a:cubicBezTo>
                  <a:pt x="1689" y="309"/>
                  <a:pt x="1448" y="463"/>
                  <a:pt x="1327" y="771"/>
                </a:cubicBezTo>
                <a:cubicBezTo>
                  <a:pt x="1207" y="1080"/>
                  <a:pt x="1086" y="1389"/>
                  <a:pt x="965" y="1697"/>
                </a:cubicBezTo>
                <a:cubicBezTo>
                  <a:pt x="845" y="2160"/>
                  <a:pt x="724" y="2314"/>
                  <a:pt x="724" y="2469"/>
                </a:cubicBezTo>
                <a:cubicBezTo>
                  <a:pt x="603" y="2623"/>
                  <a:pt x="603" y="2777"/>
                  <a:pt x="483" y="2931"/>
                </a:cubicBezTo>
                <a:cubicBezTo>
                  <a:pt x="483" y="3086"/>
                  <a:pt x="362" y="3240"/>
                  <a:pt x="241" y="3240"/>
                </a:cubicBezTo>
                <a:lnTo>
                  <a:pt x="0" y="3394"/>
                </a:lnTo>
                <a:lnTo>
                  <a:pt x="0" y="3703"/>
                </a:lnTo>
                <a:lnTo>
                  <a:pt x="0" y="10800"/>
                </a:lnTo>
                <a:lnTo>
                  <a:pt x="0" y="21600"/>
                </a:lnTo>
                <a:lnTo>
                  <a:pt x="10981" y="21600"/>
                </a:lnTo>
                <a:lnTo>
                  <a:pt x="21600" y="21600"/>
                </a:lnTo>
                <a:lnTo>
                  <a:pt x="21600" y="10800"/>
                </a:lnTo>
                <a:lnTo>
                  <a:pt x="21600" y="5246"/>
                </a:lnTo>
                <a:lnTo>
                  <a:pt x="21600" y="4783"/>
                </a:lnTo>
                <a:cubicBezTo>
                  <a:pt x="21479" y="4320"/>
                  <a:pt x="21359" y="4011"/>
                  <a:pt x="21117" y="3703"/>
                </a:cubicBezTo>
                <a:cubicBezTo>
                  <a:pt x="20876" y="3549"/>
                  <a:pt x="20514" y="3394"/>
                  <a:pt x="20152" y="3240"/>
                </a:cubicBezTo>
                <a:lnTo>
                  <a:pt x="19790" y="3240"/>
                </a:lnTo>
                <a:close/>
              </a:path>
            </a:pathLst>
          </a:custGeom>
          <a:solidFill>
            <a:srgbClr val="FFFFCC"/>
          </a:solidFill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  <a:effectLst>
            <a:outerShdw blurRad="63500" dist="107763" dir="2700000">
              <a:srgbClr val="808080"/>
            </a:outerShdw>
          </a:effectLst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00FF"/>
              </a:buClr>
              <a:buSzPts val="1600"/>
              <a:buFont typeface="Arial Narrow"/>
              <a:buNone/>
            </a:pPr>
            <a:r>
              <a:rPr lang="en-US" sz="1600" b="0" i="0" u="none" strike="noStrike" cap="none">
                <a:solidFill>
                  <a:srgbClr val="6600FF"/>
                </a:solidFill>
                <a:latin typeface="Arial Narrow"/>
                <a:ea typeface="Arial Narrow"/>
                <a:cs typeface="Arial Narrow"/>
                <a:sym typeface="Arial Narrow"/>
              </a:rPr>
              <a:t>Evaluate the overall impact of the study 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C0000"/>
              </a:buClr>
              <a:buSzPts val="1600"/>
              <a:buFont typeface="Arial Narrow"/>
              <a:buNone/>
            </a:pPr>
            <a:r>
              <a:rPr lang="en-US" sz="1600" b="1" i="0" u="none" strike="noStrike" cap="none">
                <a:solidFill>
                  <a:srgbClr val="CC0000"/>
                </a:solidFill>
                <a:latin typeface="Arial Narrow"/>
                <a:ea typeface="Arial Narrow"/>
                <a:cs typeface="Arial Narrow"/>
                <a:sym typeface="Arial Narrow"/>
              </a:rPr>
              <a:t>(V2)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54" name="Google Shape;854;p32"/>
          <p:cNvSpPr/>
          <p:nvPr/>
        </p:nvSpPr>
        <p:spPr>
          <a:xfrm rot="10800000">
            <a:off x="4211637" y="5924550"/>
            <a:ext cx="287337" cy="288925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FF0000"/>
          </a:solidFill>
          <a:ln w="12700" cap="sq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55" name="Google Shape;855;p32"/>
          <p:cNvSpPr/>
          <p:nvPr/>
        </p:nvSpPr>
        <p:spPr>
          <a:xfrm>
            <a:off x="4719637" y="511175"/>
            <a:ext cx="1833562" cy="1241425"/>
          </a:xfrm>
          <a:custGeom>
            <a:avLst/>
            <a:gdLst/>
            <a:ahLst/>
            <a:cxnLst/>
            <a:rect l="l" t="t" r="r" b="b"/>
            <a:pathLst>
              <a:path w="21600" h="21600" extrusionOk="0">
                <a:moveTo>
                  <a:pt x="19790" y="3240"/>
                </a:moveTo>
                <a:cubicBezTo>
                  <a:pt x="10981" y="3240"/>
                  <a:pt x="9171" y="3240"/>
                  <a:pt x="9050" y="3086"/>
                </a:cubicBezTo>
                <a:cubicBezTo>
                  <a:pt x="9050" y="2931"/>
                  <a:pt x="8930" y="2777"/>
                  <a:pt x="8930" y="2469"/>
                </a:cubicBezTo>
                <a:cubicBezTo>
                  <a:pt x="8930" y="2160"/>
                  <a:pt x="8809" y="1851"/>
                  <a:pt x="8688" y="1389"/>
                </a:cubicBezTo>
                <a:cubicBezTo>
                  <a:pt x="8568" y="1080"/>
                  <a:pt x="8326" y="771"/>
                  <a:pt x="8085" y="463"/>
                </a:cubicBezTo>
                <a:cubicBezTo>
                  <a:pt x="7723" y="154"/>
                  <a:pt x="7361" y="0"/>
                  <a:pt x="7361" y="0"/>
                </a:cubicBezTo>
                <a:cubicBezTo>
                  <a:pt x="7361" y="0"/>
                  <a:pt x="2293" y="0"/>
                  <a:pt x="2051" y="154"/>
                </a:cubicBezTo>
                <a:cubicBezTo>
                  <a:pt x="1689" y="309"/>
                  <a:pt x="1448" y="463"/>
                  <a:pt x="1327" y="771"/>
                </a:cubicBezTo>
                <a:cubicBezTo>
                  <a:pt x="1207" y="1080"/>
                  <a:pt x="1086" y="1389"/>
                  <a:pt x="965" y="1697"/>
                </a:cubicBezTo>
                <a:cubicBezTo>
                  <a:pt x="845" y="2160"/>
                  <a:pt x="724" y="2314"/>
                  <a:pt x="724" y="2469"/>
                </a:cubicBezTo>
                <a:cubicBezTo>
                  <a:pt x="603" y="2623"/>
                  <a:pt x="603" y="2777"/>
                  <a:pt x="483" y="2931"/>
                </a:cubicBezTo>
                <a:cubicBezTo>
                  <a:pt x="483" y="3086"/>
                  <a:pt x="362" y="3240"/>
                  <a:pt x="241" y="3240"/>
                </a:cubicBezTo>
                <a:lnTo>
                  <a:pt x="0" y="3394"/>
                </a:lnTo>
                <a:lnTo>
                  <a:pt x="0" y="3703"/>
                </a:lnTo>
                <a:lnTo>
                  <a:pt x="0" y="10800"/>
                </a:lnTo>
                <a:lnTo>
                  <a:pt x="0" y="21600"/>
                </a:lnTo>
                <a:lnTo>
                  <a:pt x="10981" y="21600"/>
                </a:lnTo>
                <a:lnTo>
                  <a:pt x="21600" y="21600"/>
                </a:lnTo>
                <a:lnTo>
                  <a:pt x="21600" y="10800"/>
                </a:lnTo>
                <a:lnTo>
                  <a:pt x="21600" y="5246"/>
                </a:lnTo>
                <a:lnTo>
                  <a:pt x="21600" y="4783"/>
                </a:lnTo>
                <a:cubicBezTo>
                  <a:pt x="21479" y="4320"/>
                  <a:pt x="21359" y="4011"/>
                  <a:pt x="21117" y="3703"/>
                </a:cubicBezTo>
                <a:cubicBezTo>
                  <a:pt x="20876" y="3549"/>
                  <a:pt x="20514" y="3394"/>
                  <a:pt x="20152" y="3240"/>
                </a:cubicBezTo>
                <a:lnTo>
                  <a:pt x="19790" y="3240"/>
                </a:lnTo>
                <a:close/>
              </a:path>
            </a:pathLst>
          </a:custGeom>
          <a:solidFill>
            <a:srgbClr val="FFFFCC"/>
          </a:solidFill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  <a:effectLst>
            <a:outerShdw blurRad="63500" dist="107763" dir="2700000">
              <a:srgbClr val="808080"/>
            </a:outerShdw>
          </a:effectLst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Font typeface="Arial Narrow"/>
              <a:buNone/>
            </a:pPr>
            <a:r>
              <a:rPr lang="en-US" sz="1600" b="0" i="0" u="none" strike="noStrike" cap="none">
                <a:solidFill>
                  <a:schemeClr val="lt2"/>
                </a:solidFill>
                <a:latin typeface="Arial Narrow"/>
                <a:ea typeface="Arial Narrow"/>
                <a:cs typeface="Arial Narrow"/>
                <a:sym typeface="Arial Narrow"/>
              </a:rPr>
              <a:t>Diagnose students’ learning difficulties (pre-test, interviews) </a:t>
            </a:r>
            <a:r>
              <a:rPr lang="en-US" sz="1600" b="1" i="0" u="none" strike="noStrike" cap="none">
                <a:solidFill>
                  <a:schemeClr val="lt2"/>
                </a:solidFill>
                <a:latin typeface="Arial Narrow"/>
                <a:ea typeface="Arial Narrow"/>
                <a:cs typeface="Arial Narrow"/>
                <a:sym typeface="Arial Narrow"/>
              </a:rPr>
              <a:t>(V1)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56" name="Google Shape;856;p32"/>
          <p:cNvSpPr/>
          <p:nvPr/>
        </p:nvSpPr>
        <p:spPr>
          <a:xfrm>
            <a:off x="2139950" y="1160462"/>
            <a:ext cx="287337" cy="288925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FF0000"/>
          </a:solidFill>
          <a:ln w="12700" cap="sq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57" name="Google Shape;857;p32"/>
          <p:cNvSpPr/>
          <p:nvPr/>
        </p:nvSpPr>
        <p:spPr>
          <a:xfrm>
            <a:off x="2590800" y="403225"/>
            <a:ext cx="1581150" cy="1349375"/>
          </a:xfrm>
          <a:custGeom>
            <a:avLst/>
            <a:gdLst/>
            <a:ahLst/>
            <a:cxnLst/>
            <a:rect l="l" t="t" r="r" b="b"/>
            <a:pathLst>
              <a:path w="21600" h="21600" extrusionOk="0">
                <a:moveTo>
                  <a:pt x="19790" y="3240"/>
                </a:moveTo>
                <a:cubicBezTo>
                  <a:pt x="10981" y="3240"/>
                  <a:pt x="9171" y="3240"/>
                  <a:pt x="9050" y="3086"/>
                </a:cubicBezTo>
                <a:cubicBezTo>
                  <a:pt x="9050" y="2931"/>
                  <a:pt x="8930" y="2777"/>
                  <a:pt x="8930" y="2469"/>
                </a:cubicBezTo>
                <a:cubicBezTo>
                  <a:pt x="8930" y="2160"/>
                  <a:pt x="8809" y="1851"/>
                  <a:pt x="8688" y="1389"/>
                </a:cubicBezTo>
                <a:cubicBezTo>
                  <a:pt x="8568" y="1080"/>
                  <a:pt x="8326" y="771"/>
                  <a:pt x="8085" y="463"/>
                </a:cubicBezTo>
                <a:cubicBezTo>
                  <a:pt x="7723" y="154"/>
                  <a:pt x="7361" y="0"/>
                  <a:pt x="7361" y="0"/>
                </a:cubicBezTo>
                <a:cubicBezTo>
                  <a:pt x="7361" y="0"/>
                  <a:pt x="2293" y="0"/>
                  <a:pt x="2051" y="154"/>
                </a:cubicBezTo>
                <a:cubicBezTo>
                  <a:pt x="1689" y="309"/>
                  <a:pt x="1448" y="463"/>
                  <a:pt x="1327" y="771"/>
                </a:cubicBezTo>
                <a:cubicBezTo>
                  <a:pt x="1207" y="1080"/>
                  <a:pt x="1086" y="1389"/>
                  <a:pt x="965" y="1697"/>
                </a:cubicBezTo>
                <a:cubicBezTo>
                  <a:pt x="845" y="2160"/>
                  <a:pt x="724" y="2314"/>
                  <a:pt x="724" y="2469"/>
                </a:cubicBezTo>
                <a:cubicBezTo>
                  <a:pt x="603" y="2623"/>
                  <a:pt x="603" y="2777"/>
                  <a:pt x="483" y="2931"/>
                </a:cubicBezTo>
                <a:cubicBezTo>
                  <a:pt x="483" y="3086"/>
                  <a:pt x="362" y="3240"/>
                  <a:pt x="241" y="3240"/>
                </a:cubicBezTo>
                <a:lnTo>
                  <a:pt x="0" y="3394"/>
                </a:lnTo>
                <a:lnTo>
                  <a:pt x="0" y="3703"/>
                </a:lnTo>
                <a:lnTo>
                  <a:pt x="0" y="10800"/>
                </a:lnTo>
                <a:lnTo>
                  <a:pt x="0" y="21600"/>
                </a:lnTo>
                <a:lnTo>
                  <a:pt x="10981" y="21600"/>
                </a:lnTo>
                <a:lnTo>
                  <a:pt x="21600" y="21600"/>
                </a:lnTo>
                <a:lnTo>
                  <a:pt x="21600" y="10800"/>
                </a:lnTo>
                <a:lnTo>
                  <a:pt x="21600" y="5246"/>
                </a:lnTo>
                <a:lnTo>
                  <a:pt x="21600" y="4783"/>
                </a:lnTo>
                <a:cubicBezTo>
                  <a:pt x="21479" y="4320"/>
                  <a:pt x="21359" y="4011"/>
                  <a:pt x="21117" y="3703"/>
                </a:cubicBezTo>
                <a:cubicBezTo>
                  <a:pt x="20876" y="3549"/>
                  <a:pt x="20514" y="3394"/>
                  <a:pt x="20152" y="3240"/>
                </a:cubicBezTo>
                <a:lnTo>
                  <a:pt x="19790" y="3240"/>
                </a:lnTo>
                <a:close/>
              </a:path>
            </a:pathLst>
          </a:custGeom>
          <a:solidFill>
            <a:srgbClr val="FFFFCC"/>
          </a:solidFill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  <a:effectLst>
            <a:outerShdw blurRad="63500" dist="107763" dir="2700000">
              <a:srgbClr val="808080"/>
            </a:outerShdw>
          </a:effectLst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Font typeface="Arial Narrow"/>
              <a:buNone/>
            </a:pPr>
            <a:r>
              <a:rPr lang="en-US" sz="1600" b="0" i="0" u="none" strike="noStrike" cap="none">
                <a:solidFill>
                  <a:schemeClr val="lt2"/>
                </a:solidFill>
                <a:latin typeface="Arial Narrow"/>
                <a:ea typeface="Arial Narrow"/>
                <a:cs typeface="Arial Narrow"/>
                <a:sym typeface="Arial Narrow"/>
              </a:rPr>
              <a:t>Identify a tentative object of learning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Font typeface="Arial Narrow"/>
              <a:buNone/>
            </a:pPr>
            <a:r>
              <a:rPr lang="en-US" sz="1600" b="1" i="0" u="none" strike="noStrike" cap="none">
                <a:solidFill>
                  <a:schemeClr val="lt2"/>
                </a:solidFill>
                <a:latin typeface="Arial Narrow"/>
                <a:ea typeface="Arial Narrow"/>
                <a:cs typeface="Arial Narrow"/>
                <a:sym typeface="Arial Narrow"/>
              </a:rPr>
              <a:t>(V2)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58" name="Google Shape;858;p32"/>
          <p:cNvSpPr/>
          <p:nvPr/>
        </p:nvSpPr>
        <p:spPr>
          <a:xfrm>
            <a:off x="4291012" y="1165225"/>
            <a:ext cx="287337" cy="288925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FF0000"/>
          </a:solidFill>
          <a:ln w="12700" cap="sq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59" name="Google Shape;859;p32"/>
          <p:cNvSpPr txBox="1"/>
          <p:nvPr/>
        </p:nvSpPr>
        <p:spPr>
          <a:xfrm>
            <a:off x="6423025" y="4419600"/>
            <a:ext cx="1273175" cy="9159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800"/>
              <a:buFont typeface="Arial"/>
              <a:buNone/>
            </a:pPr>
            <a:r>
              <a:rPr lang="en-US" sz="1800" b="1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rPr>
              <a:t>Different teaching cycles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60" name="Google Shape;860;p32"/>
          <p:cNvSpPr/>
          <p:nvPr/>
        </p:nvSpPr>
        <p:spPr>
          <a:xfrm rot="-9120000" flipH="1">
            <a:off x="6121400" y="3511550"/>
            <a:ext cx="538162" cy="1863725"/>
          </a:xfrm>
          <a:prstGeom prst="curvedRightArrow">
            <a:avLst>
              <a:gd name="adj1" fmla="val 25000"/>
              <a:gd name="adj2" fmla="val 50000"/>
              <a:gd name="adj3" fmla="val 25000"/>
            </a:avLst>
          </a:prstGeom>
          <a:solidFill>
            <a:schemeClr val="accent1">
              <a:alpha val="60000"/>
            </a:schemeClr>
          </a:solidFill>
          <a:ln w="9525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ransition>
    <p:push dir="r"/>
  </p:transition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2" name="Google Shape;872;p78"/>
          <p:cNvSpPr txBox="1"/>
          <p:nvPr/>
        </p:nvSpPr>
        <p:spPr>
          <a:xfrm>
            <a:off x="457200" y="304800"/>
            <a:ext cx="8229600" cy="91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6600"/>
              </a:buClr>
              <a:buSzPts val="4000"/>
              <a:buFont typeface="Arial Narrow"/>
              <a:buNone/>
            </a:pPr>
            <a:r>
              <a:rPr lang="en-US" sz="4000" b="0" i="0" u="none" strike="noStrike" cap="none">
                <a:solidFill>
                  <a:srgbClr val="006600"/>
                </a:solidFill>
                <a:latin typeface="Arial Narrow"/>
                <a:ea typeface="Arial Narrow"/>
                <a:cs typeface="Arial Narrow"/>
                <a:sym typeface="Arial Narrow"/>
              </a:rPr>
              <a:t>Comparison of the pre- &amp; post-test results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73" name="Google Shape;873;p78"/>
          <p:cNvSpPr txBox="1"/>
          <p:nvPr/>
        </p:nvSpPr>
        <p:spPr>
          <a:xfrm>
            <a:off x="457200" y="1524000"/>
            <a:ext cx="8229600" cy="34591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folHlink"/>
              </a:buClr>
              <a:buSzPts val="2040"/>
              <a:buFont typeface="Noto Sans Symbols"/>
              <a:buChar char="◼"/>
            </a:pPr>
            <a:r>
              <a:rPr lang="en-US"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Whole group’s performance on each test item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74" name="Google Shape;874;p78"/>
          <p:cNvSpPr txBox="1"/>
          <p:nvPr/>
        </p:nvSpPr>
        <p:spPr>
          <a:xfrm>
            <a:off x="105026" y="2364503"/>
            <a:ext cx="8933947" cy="44934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285750" marR="0" lvl="0" indent="-28575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Char char="•"/>
            </a:pPr>
            <a:r>
              <a:rPr lang="en-US" sz="28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Though students show </a:t>
            </a:r>
            <a:r>
              <a:rPr lang="en-US" sz="2800" b="1" i="0" u="sng" strike="noStrike" cap="none">
                <a:solidFill>
                  <a:srgbClr val="FF0000"/>
                </a:solidFill>
                <a:latin typeface="Arial Narrow"/>
                <a:ea typeface="Arial Narrow"/>
                <a:cs typeface="Arial Narrow"/>
                <a:sym typeface="Arial Narrow"/>
              </a:rPr>
              <a:t>significant improvements</a:t>
            </a:r>
            <a:r>
              <a:rPr lang="en-US" sz="28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 in most items, there are still &lt;50% of students got correct answers in some items </a:t>
            </a:r>
            <a:r>
              <a:rPr lang="en-US" sz="24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(i.e. items 6,8,9,10,11,13,15)</a:t>
            </a:r>
            <a:r>
              <a:rPr lang="en-US" sz="28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.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285750" marR="0" lvl="0" indent="-28575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Char char="•"/>
            </a:pPr>
            <a:r>
              <a:rPr lang="en-US" sz="28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 These items involves 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US" sz="24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     (1) the </a:t>
            </a:r>
            <a:r>
              <a:rPr lang="en-US" sz="2400" b="1" i="0" u="none" strike="noStrike" cap="none">
                <a:solidFill>
                  <a:srgbClr val="FF0000"/>
                </a:solidFill>
                <a:latin typeface="Arial Narrow"/>
                <a:ea typeface="Arial Narrow"/>
                <a:cs typeface="Arial Narrow"/>
                <a:sym typeface="Arial Narrow"/>
              </a:rPr>
              <a:t>consumption of chemical energy in human</a:t>
            </a:r>
            <a:r>
              <a:rPr lang="en-US" sz="24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 during walking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just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US" sz="24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     (2) the showing and gaining of </a:t>
            </a:r>
            <a:r>
              <a:rPr lang="en-US" sz="2400" b="1" i="0" u="none" strike="noStrike" cap="none">
                <a:solidFill>
                  <a:srgbClr val="FF0000"/>
                </a:solidFill>
                <a:latin typeface="Arial Narrow"/>
                <a:ea typeface="Arial Narrow"/>
                <a:cs typeface="Arial Narrow"/>
                <a:sym typeface="Arial Narrow"/>
              </a:rPr>
              <a:t>kinetic and potential energy for walking</a:t>
            </a:r>
            <a:r>
              <a:rPr lang="en-US" sz="24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     </a:t>
            </a:r>
            <a:br>
              <a:rPr lang="en-US" sz="24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</a:br>
            <a:r>
              <a:rPr lang="en-US" sz="24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           </a:t>
            </a:r>
            <a:r>
              <a:rPr lang="en-US" sz="2400" b="1" i="0" u="none" strike="noStrike" cap="none">
                <a:solidFill>
                  <a:srgbClr val="FF0000"/>
                </a:solidFill>
                <a:latin typeface="Arial Narrow"/>
                <a:ea typeface="Arial Narrow"/>
                <a:cs typeface="Arial Narrow"/>
                <a:sym typeface="Arial Narrow"/>
              </a:rPr>
              <a:t>upstairs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US" sz="24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     (3) the </a:t>
            </a:r>
            <a:r>
              <a:rPr lang="en-US" sz="2400" b="1" i="0" u="none" strike="noStrike" cap="none">
                <a:solidFill>
                  <a:srgbClr val="FF0000"/>
                </a:solidFill>
                <a:latin typeface="Arial Narrow"/>
                <a:ea typeface="Arial Narrow"/>
                <a:cs typeface="Arial Narrow"/>
                <a:sym typeface="Arial Narrow"/>
              </a:rPr>
              <a:t>storage</a:t>
            </a:r>
            <a:r>
              <a:rPr lang="en-US" sz="24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 of chemical energy in the </a:t>
            </a:r>
            <a:r>
              <a:rPr lang="en-US" sz="2400" b="1" i="0" u="none" strike="noStrike" cap="none">
                <a:solidFill>
                  <a:srgbClr val="FF0000"/>
                </a:solidFill>
                <a:latin typeface="Arial Narrow"/>
                <a:ea typeface="Arial Narrow"/>
                <a:cs typeface="Arial Narrow"/>
                <a:sym typeface="Arial Narrow"/>
              </a:rPr>
              <a:t>battery connecting to a circuit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US" sz="24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     (4) </a:t>
            </a:r>
            <a:r>
              <a:rPr lang="en-US" sz="2400" b="1" i="0" u="none" strike="noStrike" cap="none">
                <a:solidFill>
                  <a:srgbClr val="FF0000"/>
                </a:solidFill>
                <a:latin typeface="Arial Narrow"/>
                <a:ea typeface="Arial Narrow"/>
                <a:cs typeface="Arial Narrow"/>
                <a:sym typeface="Arial Narrow"/>
              </a:rPr>
              <a:t>multiple energy outputs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US" sz="24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     (5) the energy that a </a:t>
            </a:r>
            <a:r>
              <a:rPr lang="en-US" sz="2400" b="1" i="0" u="none" strike="noStrike" cap="none">
                <a:solidFill>
                  <a:srgbClr val="FF0000"/>
                </a:solidFill>
                <a:latin typeface="Arial Narrow"/>
                <a:ea typeface="Arial Narrow"/>
                <a:cs typeface="Arial Narrow"/>
                <a:sym typeface="Arial Narrow"/>
              </a:rPr>
              <a:t>falling apple</a:t>
            </a:r>
            <a:r>
              <a:rPr lang="en-US" sz="24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 have. </a:t>
            </a:r>
            <a:endParaRPr sz="2400" b="0" i="0" u="none" strike="noStrike" cap="none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</p:spTree>
  </p:cSld>
  <p:clrMapOvr>
    <a:masterClrMapping/>
  </p:clrMapOvr>
  <p:transition>
    <p:push dir="r"/>
  </p:transition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9" name="Google Shape;879;p79"/>
          <p:cNvSpPr txBox="1"/>
          <p:nvPr/>
        </p:nvSpPr>
        <p:spPr>
          <a:xfrm>
            <a:off x="457200" y="304800"/>
            <a:ext cx="8229600" cy="91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6600"/>
              </a:buClr>
              <a:buSzPts val="4000"/>
              <a:buFont typeface="Arial Narrow"/>
              <a:buNone/>
            </a:pPr>
            <a:r>
              <a:rPr lang="en-US" sz="4000" b="0" i="0" u="none" strike="noStrike" cap="none">
                <a:solidFill>
                  <a:srgbClr val="006600"/>
                </a:solidFill>
                <a:latin typeface="Arial Narrow"/>
                <a:ea typeface="Arial Narrow"/>
                <a:cs typeface="Arial Narrow"/>
                <a:sym typeface="Arial Narrow"/>
              </a:rPr>
              <a:t>Comparison of the pre- &amp; post-test results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80" name="Google Shape;880;p79"/>
          <p:cNvSpPr txBox="1"/>
          <p:nvPr/>
        </p:nvSpPr>
        <p:spPr>
          <a:xfrm>
            <a:off x="457200" y="1524000"/>
            <a:ext cx="8229600" cy="34591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folHlink"/>
              </a:buClr>
              <a:buSzPts val="2040"/>
              <a:buFont typeface="Noto Sans Symbols"/>
              <a:buChar char="◼"/>
            </a:pPr>
            <a:r>
              <a:rPr lang="en-US"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Whole group’s performance on each test item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81" name="Google Shape;881;p79"/>
          <p:cNvSpPr txBox="1"/>
          <p:nvPr/>
        </p:nvSpPr>
        <p:spPr>
          <a:xfrm>
            <a:off x="105026" y="2364503"/>
            <a:ext cx="8933947" cy="50936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285750" marR="0" lvl="0" indent="-28575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Char char="•"/>
            </a:pPr>
            <a:r>
              <a:rPr lang="en-US" sz="28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Questions concerning </a:t>
            </a:r>
            <a:r>
              <a:rPr lang="en-US" sz="2800" b="1" i="0" u="none" strike="noStrike" cap="none">
                <a:solidFill>
                  <a:srgbClr val="FF0000"/>
                </a:solidFill>
                <a:latin typeface="Arial Narrow"/>
                <a:ea typeface="Arial Narrow"/>
                <a:cs typeface="Arial Narrow"/>
                <a:sym typeface="Arial Narrow"/>
              </a:rPr>
              <a:t>CF1 showed a better improvement</a:t>
            </a:r>
            <a:r>
              <a:rPr lang="en-US" sz="28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 than that of CF2.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285750" marR="0" lvl="0" indent="-28575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Char char="•"/>
            </a:pPr>
            <a:r>
              <a:rPr lang="en-US" sz="28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Students showed weaker understanding or improvements concerning CF2. It may be due to the fact that they </a:t>
            </a:r>
            <a:r>
              <a:rPr lang="en-US" sz="2800" b="1" i="0" u="sng" strike="noStrike" cap="none">
                <a:solidFill>
                  <a:srgbClr val="FF0000"/>
                </a:solidFill>
                <a:latin typeface="Arial Narrow"/>
                <a:ea typeface="Arial Narrow"/>
                <a:cs typeface="Arial Narrow"/>
                <a:sym typeface="Arial Narrow"/>
              </a:rPr>
              <a:t>lack of hand-on or life experience</a:t>
            </a:r>
            <a:r>
              <a:rPr lang="en-US" sz="28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 to answer questions related to energy conversion. </a:t>
            </a:r>
            <a:r>
              <a:rPr lang="en-US" sz="24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(Eg. Fuel engine)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285750" marR="0" lvl="0" indent="-28575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Char char="•"/>
            </a:pPr>
            <a:r>
              <a:rPr lang="en-US"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Students, quite, </a:t>
            </a:r>
            <a:r>
              <a:rPr lang="en-US" sz="2800" b="1" i="0" u="sng" strike="noStrike" cap="none">
                <a:solidFill>
                  <a:srgbClr val="FF0000"/>
                </a:solidFill>
                <a:latin typeface="Arial Narrow"/>
                <a:ea typeface="Arial Narrow"/>
                <a:cs typeface="Arial Narrow"/>
                <a:sym typeface="Arial Narrow"/>
              </a:rPr>
              <a:t>rely on the knowledge input from the teacher</a:t>
            </a:r>
            <a:r>
              <a:rPr lang="en-US"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, because skill used in some energy conversion cannot be transferred.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285750" marR="0" lvl="0" indent="-10795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endParaRPr sz="2400" b="0" i="0" u="none" strike="noStrike" cap="none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285750" marR="0" lvl="0" indent="-10795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endParaRPr sz="2800" b="0" i="0" u="none" strike="noStrike" cap="none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endParaRPr sz="2400" b="0" i="0" u="none" strike="noStrike" cap="none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</p:spTree>
  </p:cSld>
  <p:clrMapOvr>
    <a:masterClrMapping/>
  </p:clrMapOvr>
  <p:transition>
    <p:push dir="r"/>
  </p:transition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7" name="Google Shape;927;p83"/>
          <p:cNvSpPr txBox="1"/>
          <p:nvPr/>
        </p:nvSpPr>
        <p:spPr>
          <a:xfrm>
            <a:off x="457200" y="304800"/>
            <a:ext cx="8229600" cy="91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6600"/>
              </a:buClr>
              <a:buSzPts val="4000"/>
              <a:buFont typeface="Arial Narrow"/>
              <a:buNone/>
            </a:pPr>
            <a:r>
              <a:rPr lang="en-US" sz="4000" b="0" i="0" u="none" strike="noStrike" cap="none">
                <a:solidFill>
                  <a:srgbClr val="006600"/>
                </a:solidFill>
                <a:latin typeface="Arial Narrow"/>
                <a:ea typeface="Arial Narrow"/>
                <a:cs typeface="Arial Narrow"/>
                <a:sym typeface="Arial Narrow"/>
              </a:rPr>
              <a:t>Comparison of the pre- &amp; post-test results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28" name="Google Shape;928;p83"/>
          <p:cNvSpPr txBox="1"/>
          <p:nvPr/>
        </p:nvSpPr>
        <p:spPr>
          <a:xfrm>
            <a:off x="457200" y="1524000"/>
            <a:ext cx="8229600" cy="6131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marR="0" lvl="0" indent="-3429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folHlink"/>
              </a:buClr>
              <a:buSzPts val="2040"/>
              <a:buFont typeface="Noto Sans Symbols"/>
              <a:buChar char="◼"/>
            </a:pPr>
            <a:r>
              <a:rPr lang="en-US"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Each class’ performance on each test item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29" name="Google Shape;929;p83"/>
          <p:cNvSpPr txBox="1"/>
          <p:nvPr/>
        </p:nvSpPr>
        <p:spPr>
          <a:xfrm>
            <a:off x="211356" y="2268810"/>
            <a:ext cx="8677467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285750" marR="0" lvl="0" indent="-28575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Char char="•"/>
            </a:pPr>
            <a:r>
              <a:rPr lang="en-US" sz="28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Students show greater improvements in </a:t>
            </a:r>
            <a:r>
              <a:rPr lang="en-US" sz="2800" b="1" i="0" u="sng" strike="noStrike" cap="none">
                <a:solidFill>
                  <a:srgbClr val="FF0000"/>
                </a:solidFill>
                <a:latin typeface="Arial Narrow"/>
                <a:ea typeface="Arial Narrow"/>
                <a:cs typeface="Arial Narrow"/>
                <a:sym typeface="Arial Narrow"/>
              </a:rPr>
              <a:t>1</a:t>
            </a:r>
            <a:r>
              <a:rPr lang="en-US" sz="2800" b="1" i="0" u="sng" strike="noStrike" cap="none" baseline="30000">
                <a:solidFill>
                  <a:srgbClr val="FF0000"/>
                </a:solidFill>
                <a:latin typeface="Arial Narrow"/>
                <a:ea typeface="Arial Narrow"/>
                <a:cs typeface="Arial Narrow"/>
                <a:sym typeface="Arial Narrow"/>
              </a:rPr>
              <a:t>st</a:t>
            </a:r>
            <a:r>
              <a:rPr lang="en-US" sz="2800" b="1" i="0" u="sng" strike="noStrike" cap="none">
                <a:solidFill>
                  <a:srgbClr val="FF0000"/>
                </a:solidFill>
                <a:latin typeface="Arial Narrow"/>
                <a:ea typeface="Arial Narrow"/>
                <a:cs typeface="Arial Narrow"/>
                <a:sym typeface="Arial Narrow"/>
              </a:rPr>
              <a:t> cycle teaching </a:t>
            </a:r>
            <a:r>
              <a:rPr lang="en-US" sz="28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for most items </a:t>
            </a:r>
            <a:r>
              <a:rPr lang="en-US" sz="20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(except items 6 &amp; 11)</a:t>
            </a:r>
            <a:r>
              <a:rPr lang="en-US" sz="28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.</a:t>
            </a:r>
            <a:endParaRPr sz="18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285750" marR="0" lvl="0" indent="-28575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Char char="•"/>
            </a:pPr>
            <a:r>
              <a:rPr lang="en-US" sz="28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 Here are some possible reasons: 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US" sz="24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     (1) The </a:t>
            </a:r>
            <a:r>
              <a:rPr lang="en-US" sz="24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use of pattern of variation takes a minor effect</a:t>
            </a:r>
            <a:r>
              <a:rPr lang="en-US" sz="24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, as it only  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US" sz="24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           involves half of the lesson time.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just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US" sz="24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     (2) </a:t>
            </a:r>
            <a:r>
              <a:rPr lang="en-US" sz="24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Teacher’s performance takes a major effect</a:t>
            </a:r>
            <a:r>
              <a:rPr lang="en-US" sz="24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, as the lesson content</a:t>
            </a:r>
            <a:br>
              <a:rPr lang="en-US" sz="24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</a:br>
            <a:r>
              <a:rPr lang="en-US" sz="24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           is constructed and based heavily on the prior knowledge from the 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just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US" sz="24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           previous lesson.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just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US" sz="24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     </a:t>
            </a:r>
            <a:r>
              <a:rPr lang="en-US" sz="24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(3) Students’ memory deteriorate. It takes a </a:t>
            </a:r>
            <a:r>
              <a:rPr lang="en-US" sz="24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couple of days (crossing a 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just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US" sz="24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           weekend)</a:t>
            </a:r>
            <a:r>
              <a:rPr lang="en-US" sz="24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 for students to finish the post-test in 2</a:t>
            </a:r>
            <a:r>
              <a:rPr lang="en-US" sz="2400" b="0" i="0" u="none" strike="noStrike" cap="none" baseline="300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nd</a:t>
            </a:r>
            <a:r>
              <a:rPr lang="en-US" sz="24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 cycle.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ransition spd="slow">
    <p:push dir="r"/>
  </p:transition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4" name="Google Shape;934;p35"/>
          <p:cNvSpPr txBox="1"/>
          <p:nvPr/>
        </p:nvSpPr>
        <p:spPr>
          <a:xfrm>
            <a:off x="76200" y="354012"/>
            <a:ext cx="9028112" cy="5794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6600"/>
              </a:buClr>
              <a:buSzPts val="3200"/>
              <a:buFont typeface="Arial Narrow"/>
              <a:buNone/>
            </a:pPr>
            <a:r>
              <a:rPr lang="en-US" sz="3200" b="0" i="0" u="none" strike="noStrike" cap="none">
                <a:solidFill>
                  <a:srgbClr val="006600"/>
                </a:solidFill>
                <a:latin typeface="Arial Narrow"/>
                <a:ea typeface="Arial Narrow"/>
                <a:cs typeface="Arial Narrow"/>
                <a:sym typeface="Arial Narrow"/>
              </a:rPr>
              <a:t>Further recommendations for improving the research lesson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35" name="Google Shape;935;p35"/>
          <p:cNvSpPr txBox="1"/>
          <p:nvPr/>
        </p:nvSpPr>
        <p:spPr>
          <a:xfrm>
            <a:off x="648725" y="1445725"/>
            <a:ext cx="8209500" cy="287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Arial"/>
              <a:buNone/>
            </a:pPr>
            <a:r>
              <a:rPr lang="en-US" sz="2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1.Improve the time allocation during lesson</a:t>
            </a:r>
            <a:endParaRPr sz="25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57200" marR="0" lvl="0" indent="-3873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Arial"/>
              <a:buChar char="●"/>
            </a:pPr>
            <a:r>
              <a:rPr lang="en-US" sz="2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To integrate similar experiments</a:t>
            </a:r>
            <a:endParaRPr sz="25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57200" marR="0" lvl="0" indent="-3873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Arial"/>
              <a:buChar char="●"/>
            </a:pPr>
            <a:r>
              <a:rPr lang="en-US" sz="2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Increase teacher-student interaction time</a:t>
            </a:r>
            <a:endParaRPr sz="25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Arial"/>
              <a:buNone/>
            </a:pPr>
            <a:endParaRPr sz="25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2900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Arial"/>
              <a:buNone/>
            </a:pPr>
            <a:r>
              <a:rPr lang="en-US" sz="2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2. Select more representative examples in illustrating some energy conversion during lesson (which improve student’s hand-on experience)</a:t>
            </a:r>
            <a:endParaRPr sz="25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ransition>
    <p:push dir="r"/>
  </p:transition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0" name="Google Shape;940;p84"/>
          <p:cNvSpPr txBox="1">
            <a:spLocks noGrp="1"/>
          </p:cNvSpPr>
          <p:nvPr>
            <p:ph type="body" idx="1"/>
          </p:nvPr>
        </p:nvSpPr>
        <p:spPr>
          <a:xfrm>
            <a:off x="1600200" y="304800"/>
            <a:ext cx="5410200" cy="91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990600" lvl="1" indent="-533400" algn="ctr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3740"/>
              <a:buNone/>
            </a:pPr>
            <a:r>
              <a:rPr lang="en-US" sz="4400" b="0" i="0" u="none">
                <a:solidFill>
                  <a:srgbClr val="006600"/>
                </a:solidFill>
                <a:latin typeface="Arial Narrow"/>
                <a:ea typeface="Arial Narrow"/>
                <a:cs typeface="Arial Narrow"/>
                <a:sym typeface="Arial Narrow"/>
              </a:rPr>
              <a:t>Teachers’ reflection</a:t>
            </a:r>
            <a:endParaRPr/>
          </a:p>
        </p:txBody>
      </p:sp>
      <p:sp>
        <p:nvSpPr>
          <p:cNvPr id="941" name="Google Shape;941;p84"/>
          <p:cNvSpPr txBox="1"/>
          <p:nvPr/>
        </p:nvSpPr>
        <p:spPr>
          <a:xfrm>
            <a:off x="457200" y="1376916"/>
            <a:ext cx="8229600" cy="495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US"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(1) Student learning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2900" marR="0" lvl="0" indent="-34290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folHlink"/>
              </a:buClr>
              <a:buSzPts val="2040"/>
              <a:buFont typeface="Noto Sans Symbols"/>
              <a:buChar char="◼"/>
            </a:pPr>
            <a:r>
              <a:rPr lang="en-US" sz="2400" b="1" i="0" u="sng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Examples</a:t>
            </a:r>
            <a:r>
              <a:rPr lang="en-US"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should be carefully chosen as some of them may involve </a:t>
            </a:r>
            <a:r>
              <a:rPr lang="en-US" sz="20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unfamiliar hand-on / life experience</a:t>
            </a:r>
            <a:r>
              <a:rPr lang="en-US"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. Some may also involve </a:t>
            </a:r>
            <a:r>
              <a:rPr lang="en-US" sz="20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complex and difficult science knowledge</a:t>
            </a:r>
            <a:r>
              <a:rPr lang="en-US"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.</a:t>
            </a:r>
            <a:endParaRPr sz="20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2900" marR="0" lvl="0" indent="-213359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folHlink"/>
              </a:buClr>
              <a:buSzPts val="2040"/>
              <a:buFont typeface="Noto Sans Symbols"/>
              <a:buNone/>
            </a:pPr>
            <a:endParaRPr sz="24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US"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(2) Teachers’ professional development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2900" marR="0" lvl="0" indent="-342900" algn="just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folHlink"/>
              </a:buClr>
              <a:buSzPts val="2040"/>
              <a:buFont typeface="Noto Sans Symbols"/>
              <a:buChar char="◼"/>
            </a:pPr>
            <a:r>
              <a:rPr lang="en-US"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The lesson design pedagogy using pattern of variation is </a:t>
            </a:r>
            <a:r>
              <a:rPr lang="en-US" sz="2400" b="1" i="0" u="sng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prefect-fitted to be </a:t>
            </a:r>
            <a:r>
              <a:rPr lang="en-US" sz="2400" b="1" i="0" u="sng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transferred</a:t>
            </a:r>
            <a:r>
              <a:rPr lang="en-US"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to other science topics.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2900" marR="0" lvl="0" indent="-213359" algn="just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folHlink"/>
              </a:buClr>
              <a:buSzPts val="2040"/>
              <a:buFont typeface="Noto Sans Symbols"/>
              <a:buNone/>
            </a:pPr>
            <a:endParaRPr sz="2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US"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(3) Implementation of Learning study in school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2900" marR="0" lvl="0" indent="-342900" algn="just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folHlink"/>
              </a:buClr>
              <a:buSzPts val="2040"/>
              <a:buFont typeface="Noto Sans Symbols"/>
              <a:buChar char="◼"/>
            </a:pPr>
            <a:r>
              <a:rPr lang="en-US"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Despite of the high degree of resource consumption, it is really inspiring to have </a:t>
            </a:r>
            <a:r>
              <a:rPr lang="en-US" sz="2400" b="1" i="0" u="sng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 </a:t>
            </a:r>
            <a:r>
              <a:rPr lang="en-US" sz="2400" b="1" i="0" u="sng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deep inspection</a:t>
            </a:r>
            <a:r>
              <a:rPr lang="en-US" sz="2400" b="1" i="0" u="sng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on students’ learning </a:t>
            </a:r>
            <a:r>
              <a:rPr lang="en-US"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during a lesson.</a:t>
            </a:r>
            <a:endParaRPr sz="12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ransition>
    <p:push dir="r"/>
  </p:transition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3" name="Google Shape;953;gd7f595ec7a_0_21"/>
          <p:cNvSpPr txBox="1">
            <a:spLocks noGrp="1"/>
          </p:cNvSpPr>
          <p:nvPr>
            <p:ph type="title"/>
          </p:nvPr>
        </p:nvSpPr>
        <p:spPr>
          <a:xfrm>
            <a:off x="301625" y="228600"/>
            <a:ext cx="85407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954" name="Google Shape;954;gd7f595ec7a_0_21"/>
          <p:cNvSpPr txBox="1">
            <a:spLocks noGrp="1"/>
          </p:cNvSpPr>
          <p:nvPr>
            <p:ph type="body" idx="1"/>
          </p:nvPr>
        </p:nvSpPr>
        <p:spPr>
          <a:xfrm>
            <a:off x="301625" y="1600200"/>
            <a:ext cx="8540700" cy="4499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530"/>
              <a:buNone/>
            </a:pPr>
            <a:endParaRPr/>
          </a:p>
        </p:txBody>
      </p:sp>
      <p:pic>
        <p:nvPicPr>
          <p:cNvPr id="955" name="Google Shape;955;gd7f595ec7a_0_2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632674"/>
            <a:ext cx="9144001" cy="488830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0" name="Google Shape;960;gd7f595ec7a_0_6"/>
          <p:cNvSpPr txBox="1">
            <a:spLocks noGrp="1"/>
          </p:cNvSpPr>
          <p:nvPr>
            <p:ph type="title"/>
          </p:nvPr>
        </p:nvSpPr>
        <p:spPr>
          <a:xfrm>
            <a:off x="301625" y="228600"/>
            <a:ext cx="85407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961" name="Google Shape;961;gd7f595ec7a_0_6"/>
          <p:cNvSpPr txBox="1">
            <a:spLocks noGrp="1"/>
          </p:cNvSpPr>
          <p:nvPr>
            <p:ph type="body" idx="1"/>
          </p:nvPr>
        </p:nvSpPr>
        <p:spPr>
          <a:xfrm>
            <a:off x="301625" y="1600200"/>
            <a:ext cx="8540700" cy="4499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530"/>
              <a:buNone/>
            </a:pPr>
            <a:endParaRPr/>
          </a:p>
        </p:txBody>
      </p:sp>
      <p:pic>
        <p:nvPicPr>
          <p:cNvPr id="962" name="Google Shape;962;gd7f595ec7a_0_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536603"/>
            <a:ext cx="9144000" cy="474684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7" name="Google Shape;967;gd7f595ec7a_0_11"/>
          <p:cNvSpPr txBox="1">
            <a:spLocks noGrp="1"/>
          </p:cNvSpPr>
          <p:nvPr>
            <p:ph type="title"/>
          </p:nvPr>
        </p:nvSpPr>
        <p:spPr>
          <a:xfrm>
            <a:off x="301625" y="228600"/>
            <a:ext cx="85407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968" name="Google Shape;968;gd7f595ec7a_0_11"/>
          <p:cNvSpPr txBox="1">
            <a:spLocks noGrp="1"/>
          </p:cNvSpPr>
          <p:nvPr>
            <p:ph type="body" idx="1"/>
          </p:nvPr>
        </p:nvSpPr>
        <p:spPr>
          <a:xfrm>
            <a:off x="301625" y="1600200"/>
            <a:ext cx="8540700" cy="4499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530"/>
              <a:buNone/>
            </a:pPr>
            <a:endParaRPr/>
          </a:p>
        </p:txBody>
      </p:sp>
      <p:pic>
        <p:nvPicPr>
          <p:cNvPr id="969" name="Google Shape;969;gd7f595ec7a_0_11"/>
          <p:cNvPicPr preferRelativeResize="0"/>
          <p:nvPr/>
        </p:nvPicPr>
        <p:blipFill rotWithShape="1">
          <a:blip r:embed="rId3">
            <a:alphaModFix/>
          </a:blip>
          <a:srcRect r="19120"/>
          <a:stretch/>
        </p:blipFill>
        <p:spPr>
          <a:xfrm>
            <a:off x="301625" y="507237"/>
            <a:ext cx="8192526" cy="58435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" name="Google Shape;202;p10"/>
          <p:cNvSpPr txBox="1">
            <a:spLocks noGrp="1"/>
          </p:cNvSpPr>
          <p:nvPr>
            <p:ph type="title"/>
          </p:nvPr>
        </p:nvSpPr>
        <p:spPr>
          <a:xfrm>
            <a:off x="301625" y="228600"/>
            <a:ext cx="854075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400"/>
              <a:buFont typeface="Arial"/>
              <a:buNone/>
            </a:pPr>
            <a:r>
              <a:rPr lang="en-US" sz="4400" b="0" i="0" u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Heat Transfer Process</a:t>
            </a:r>
            <a:endParaRPr/>
          </a:p>
        </p:txBody>
      </p:sp>
      <p:sp>
        <p:nvSpPr>
          <p:cNvPr id="203" name="Google Shape;203;p10"/>
          <p:cNvSpPr txBox="1">
            <a:spLocks noGrp="1"/>
          </p:cNvSpPr>
          <p:nvPr>
            <p:ph type="body" idx="1"/>
          </p:nvPr>
        </p:nvSpPr>
        <p:spPr>
          <a:xfrm>
            <a:off x="301625" y="1600200"/>
            <a:ext cx="8540750" cy="44989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marR="0" lvl="0" indent="-17018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folHlink"/>
              </a:buClr>
              <a:buSzPts val="2720"/>
              <a:buFont typeface="Noto Sans Symbols"/>
              <a:buNone/>
            </a:pPr>
            <a:endParaRPr sz="32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04" name="Google Shape;204;p10" descr="Machinedesign 8368 Convetionconductionradiationpromo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1377950"/>
            <a:ext cx="9144000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push dir="r"/>
  </p:transition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4" name="Google Shape;974;gd7f595ec7a_0_16"/>
          <p:cNvSpPr txBox="1">
            <a:spLocks noGrp="1"/>
          </p:cNvSpPr>
          <p:nvPr>
            <p:ph type="title"/>
          </p:nvPr>
        </p:nvSpPr>
        <p:spPr>
          <a:xfrm>
            <a:off x="301625" y="228600"/>
            <a:ext cx="85407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975" name="Google Shape;975;gd7f595ec7a_0_16"/>
          <p:cNvSpPr txBox="1">
            <a:spLocks noGrp="1"/>
          </p:cNvSpPr>
          <p:nvPr>
            <p:ph type="body" idx="1"/>
          </p:nvPr>
        </p:nvSpPr>
        <p:spPr>
          <a:xfrm>
            <a:off x="301625" y="1600200"/>
            <a:ext cx="8540700" cy="4499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530"/>
              <a:buNone/>
            </a:pPr>
            <a:endParaRPr/>
          </a:p>
        </p:txBody>
      </p:sp>
      <p:pic>
        <p:nvPicPr>
          <p:cNvPr id="976" name="Google Shape;976;gd7f595ec7a_0_1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-25" y="897274"/>
            <a:ext cx="9144001" cy="506345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7" name="Google Shape;987;p37"/>
          <p:cNvSpPr txBox="1"/>
          <p:nvPr/>
        </p:nvSpPr>
        <p:spPr>
          <a:xfrm>
            <a:off x="2362200" y="2514600"/>
            <a:ext cx="2571750" cy="173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</a:pPr>
            <a:r>
              <a:rPr lang="en-US"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~ The End~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</a:pPr>
            <a:endParaRPr sz="36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</a:pPr>
            <a:r>
              <a:rPr lang="en-US"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Thank you!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88" name="Google Shape;988;p37"/>
          <p:cNvSpPr/>
          <p:nvPr/>
        </p:nvSpPr>
        <p:spPr>
          <a:xfrm>
            <a:off x="4716462" y="5257800"/>
            <a:ext cx="1727200" cy="1323975"/>
          </a:xfrm>
          <a:custGeom>
            <a:avLst/>
            <a:gdLst/>
            <a:ahLst/>
            <a:cxnLst/>
            <a:rect l="l" t="t" r="r" b="b"/>
            <a:pathLst>
              <a:path w="21600" h="21600" extrusionOk="0">
                <a:moveTo>
                  <a:pt x="19790" y="3240"/>
                </a:moveTo>
                <a:cubicBezTo>
                  <a:pt x="10981" y="3240"/>
                  <a:pt x="9171" y="3240"/>
                  <a:pt x="9050" y="3086"/>
                </a:cubicBezTo>
                <a:cubicBezTo>
                  <a:pt x="9050" y="2931"/>
                  <a:pt x="8930" y="2777"/>
                  <a:pt x="8930" y="2469"/>
                </a:cubicBezTo>
                <a:cubicBezTo>
                  <a:pt x="8930" y="2160"/>
                  <a:pt x="8809" y="1851"/>
                  <a:pt x="8688" y="1389"/>
                </a:cubicBezTo>
                <a:cubicBezTo>
                  <a:pt x="8568" y="1080"/>
                  <a:pt x="8326" y="771"/>
                  <a:pt x="8085" y="463"/>
                </a:cubicBezTo>
                <a:cubicBezTo>
                  <a:pt x="7723" y="154"/>
                  <a:pt x="7361" y="0"/>
                  <a:pt x="7361" y="0"/>
                </a:cubicBezTo>
                <a:cubicBezTo>
                  <a:pt x="7361" y="0"/>
                  <a:pt x="2293" y="0"/>
                  <a:pt x="2051" y="154"/>
                </a:cubicBezTo>
                <a:cubicBezTo>
                  <a:pt x="1689" y="309"/>
                  <a:pt x="1448" y="463"/>
                  <a:pt x="1327" y="771"/>
                </a:cubicBezTo>
                <a:cubicBezTo>
                  <a:pt x="1207" y="1080"/>
                  <a:pt x="1086" y="1389"/>
                  <a:pt x="965" y="1697"/>
                </a:cubicBezTo>
                <a:cubicBezTo>
                  <a:pt x="845" y="2160"/>
                  <a:pt x="724" y="2314"/>
                  <a:pt x="724" y="2469"/>
                </a:cubicBezTo>
                <a:cubicBezTo>
                  <a:pt x="603" y="2623"/>
                  <a:pt x="603" y="2777"/>
                  <a:pt x="483" y="2931"/>
                </a:cubicBezTo>
                <a:cubicBezTo>
                  <a:pt x="483" y="3086"/>
                  <a:pt x="362" y="3240"/>
                  <a:pt x="241" y="3240"/>
                </a:cubicBezTo>
                <a:lnTo>
                  <a:pt x="0" y="3394"/>
                </a:lnTo>
                <a:lnTo>
                  <a:pt x="0" y="3703"/>
                </a:lnTo>
                <a:lnTo>
                  <a:pt x="0" y="10800"/>
                </a:lnTo>
                <a:lnTo>
                  <a:pt x="0" y="21600"/>
                </a:lnTo>
                <a:lnTo>
                  <a:pt x="10981" y="21600"/>
                </a:lnTo>
                <a:lnTo>
                  <a:pt x="21600" y="21600"/>
                </a:lnTo>
                <a:lnTo>
                  <a:pt x="21600" y="10800"/>
                </a:lnTo>
                <a:lnTo>
                  <a:pt x="21600" y="5246"/>
                </a:lnTo>
                <a:lnTo>
                  <a:pt x="21600" y="4783"/>
                </a:lnTo>
                <a:cubicBezTo>
                  <a:pt x="21479" y="4320"/>
                  <a:pt x="21359" y="4011"/>
                  <a:pt x="21117" y="3703"/>
                </a:cubicBezTo>
                <a:cubicBezTo>
                  <a:pt x="20876" y="3549"/>
                  <a:pt x="20514" y="3394"/>
                  <a:pt x="20152" y="3240"/>
                </a:cubicBezTo>
                <a:lnTo>
                  <a:pt x="19790" y="3240"/>
                </a:lnTo>
                <a:close/>
              </a:path>
            </a:pathLst>
          </a:custGeom>
          <a:solidFill>
            <a:srgbClr val="FFFFCC"/>
          </a:solidFill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  <a:effectLst>
            <a:outerShdw blurRad="63500" dist="107763" dir="2700000">
              <a:srgbClr val="808080"/>
            </a:outerShdw>
          </a:effectLst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Font typeface="Arial Narrow"/>
              <a:buNone/>
            </a:pPr>
            <a:r>
              <a:rPr lang="en-US" sz="1600" b="0" i="0" u="none" strike="noStrike" cap="none">
                <a:solidFill>
                  <a:schemeClr val="lt2"/>
                </a:solidFill>
                <a:latin typeface="Arial Narrow"/>
                <a:ea typeface="Arial Narrow"/>
                <a:cs typeface="Arial Narrow"/>
                <a:sym typeface="Arial Narrow"/>
              </a:rPr>
              <a:t>Evaluate the learning outcomes (post-test, interviews) </a:t>
            </a:r>
            <a:r>
              <a:rPr lang="en-US" sz="1600" b="1" i="0" u="none" strike="noStrike" cap="none">
                <a:solidFill>
                  <a:schemeClr val="lt2"/>
                </a:solidFill>
                <a:latin typeface="Arial Narrow"/>
                <a:ea typeface="Arial Narrow"/>
                <a:cs typeface="Arial Narrow"/>
                <a:sym typeface="Arial Narrow"/>
              </a:rPr>
              <a:t>(V1)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89" name="Google Shape;989;p37"/>
          <p:cNvSpPr/>
          <p:nvPr/>
        </p:nvSpPr>
        <p:spPr>
          <a:xfrm rot="10800000">
            <a:off x="6638925" y="5946775"/>
            <a:ext cx="287337" cy="288925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FF0000"/>
          </a:solidFill>
          <a:ln w="12700" cap="sq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90" name="Google Shape;990;p37"/>
          <p:cNvSpPr/>
          <p:nvPr/>
        </p:nvSpPr>
        <p:spPr>
          <a:xfrm>
            <a:off x="533400" y="457200"/>
            <a:ext cx="1524000" cy="1219200"/>
          </a:xfrm>
          <a:custGeom>
            <a:avLst/>
            <a:gdLst/>
            <a:ahLst/>
            <a:cxnLst/>
            <a:rect l="l" t="t" r="r" b="b"/>
            <a:pathLst>
              <a:path w="21600" h="21600" extrusionOk="0">
                <a:moveTo>
                  <a:pt x="19790" y="3240"/>
                </a:moveTo>
                <a:cubicBezTo>
                  <a:pt x="10981" y="3240"/>
                  <a:pt x="9171" y="3240"/>
                  <a:pt x="9050" y="3086"/>
                </a:cubicBezTo>
                <a:cubicBezTo>
                  <a:pt x="9050" y="2931"/>
                  <a:pt x="8930" y="2777"/>
                  <a:pt x="8930" y="2469"/>
                </a:cubicBezTo>
                <a:cubicBezTo>
                  <a:pt x="8930" y="2160"/>
                  <a:pt x="8809" y="1851"/>
                  <a:pt x="8688" y="1389"/>
                </a:cubicBezTo>
                <a:cubicBezTo>
                  <a:pt x="8568" y="1080"/>
                  <a:pt x="8326" y="771"/>
                  <a:pt x="8085" y="463"/>
                </a:cubicBezTo>
                <a:cubicBezTo>
                  <a:pt x="7723" y="154"/>
                  <a:pt x="7361" y="0"/>
                  <a:pt x="7361" y="0"/>
                </a:cubicBezTo>
                <a:cubicBezTo>
                  <a:pt x="7361" y="0"/>
                  <a:pt x="2293" y="0"/>
                  <a:pt x="2051" y="154"/>
                </a:cubicBezTo>
                <a:cubicBezTo>
                  <a:pt x="1689" y="309"/>
                  <a:pt x="1448" y="463"/>
                  <a:pt x="1327" y="771"/>
                </a:cubicBezTo>
                <a:cubicBezTo>
                  <a:pt x="1207" y="1080"/>
                  <a:pt x="1086" y="1389"/>
                  <a:pt x="965" y="1697"/>
                </a:cubicBezTo>
                <a:cubicBezTo>
                  <a:pt x="845" y="2160"/>
                  <a:pt x="724" y="2314"/>
                  <a:pt x="724" y="2469"/>
                </a:cubicBezTo>
                <a:cubicBezTo>
                  <a:pt x="603" y="2623"/>
                  <a:pt x="603" y="2777"/>
                  <a:pt x="483" y="2931"/>
                </a:cubicBezTo>
                <a:cubicBezTo>
                  <a:pt x="483" y="3086"/>
                  <a:pt x="362" y="3240"/>
                  <a:pt x="241" y="3240"/>
                </a:cubicBezTo>
                <a:lnTo>
                  <a:pt x="0" y="3394"/>
                </a:lnTo>
                <a:lnTo>
                  <a:pt x="0" y="3703"/>
                </a:lnTo>
                <a:lnTo>
                  <a:pt x="0" y="10800"/>
                </a:lnTo>
                <a:lnTo>
                  <a:pt x="0" y="21600"/>
                </a:lnTo>
                <a:lnTo>
                  <a:pt x="10981" y="21600"/>
                </a:lnTo>
                <a:lnTo>
                  <a:pt x="21600" y="21600"/>
                </a:lnTo>
                <a:lnTo>
                  <a:pt x="21600" y="10800"/>
                </a:lnTo>
                <a:lnTo>
                  <a:pt x="21600" y="5246"/>
                </a:lnTo>
                <a:lnTo>
                  <a:pt x="21600" y="4783"/>
                </a:lnTo>
                <a:cubicBezTo>
                  <a:pt x="21479" y="4320"/>
                  <a:pt x="21359" y="4011"/>
                  <a:pt x="21117" y="3703"/>
                </a:cubicBezTo>
                <a:cubicBezTo>
                  <a:pt x="20876" y="3549"/>
                  <a:pt x="20514" y="3394"/>
                  <a:pt x="20152" y="3240"/>
                </a:cubicBezTo>
                <a:lnTo>
                  <a:pt x="19790" y="3240"/>
                </a:lnTo>
                <a:close/>
              </a:path>
            </a:pathLst>
          </a:custGeom>
          <a:solidFill>
            <a:srgbClr val="FFFFCC"/>
          </a:solidFill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  <a:effectLst>
            <a:outerShdw blurRad="63500" dist="107763" dir="2700000">
              <a:srgbClr val="808080"/>
            </a:outerShdw>
          </a:effectLst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Font typeface="Arial Narrow"/>
              <a:buNone/>
            </a:pPr>
            <a:r>
              <a:rPr lang="en-US" sz="1600" b="0" i="0" u="none" strike="noStrike" cap="none">
                <a:solidFill>
                  <a:schemeClr val="lt2"/>
                </a:solidFill>
                <a:latin typeface="Arial Narrow"/>
                <a:ea typeface="Arial Narrow"/>
                <a:cs typeface="Arial Narrow"/>
                <a:sym typeface="Arial Narrow"/>
              </a:rPr>
              <a:t>Select a topic for study 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Font typeface="Arial Narrow"/>
              <a:buNone/>
            </a:pPr>
            <a:r>
              <a:rPr lang="en-US" sz="1600" b="1" i="0" u="none" strike="noStrike" cap="none">
                <a:solidFill>
                  <a:schemeClr val="lt2"/>
                </a:solidFill>
                <a:latin typeface="Arial Narrow"/>
                <a:ea typeface="Arial Narrow"/>
                <a:cs typeface="Arial Narrow"/>
                <a:sym typeface="Arial Narrow"/>
              </a:rPr>
              <a:t>(V2)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91" name="Google Shape;991;p37"/>
          <p:cNvSpPr/>
          <p:nvPr/>
        </p:nvSpPr>
        <p:spPr>
          <a:xfrm>
            <a:off x="7091362" y="457200"/>
            <a:ext cx="1595437" cy="1295400"/>
          </a:xfrm>
          <a:custGeom>
            <a:avLst/>
            <a:gdLst/>
            <a:ahLst/>
            <a:cxnLst/>
            <a:rect l="l" t="t" r="r" b="b"/>
            <a:pathLst>
              <a:path w="21600" h="21600" extrusionOk="0">
                <a:moveTo>
                  <a:pt x="19790" y="3240"/>
                </a:moveTo>
                <a:cubicBezTo>
                  <a:pt x="10981" y="3240"/>
                  <a:pt x="9171" y="3240"/>
                  <a:pt x="9050" y="3086"/>
                </a:cubicBezTo>
                <a:cubicBezTo>
                  <a:pt x="9050" y="2931"/>
                  <a:pt x="8930" y="2777"/>
                  <a:pt x="8930" y="2469"/>
                </a:cubicBezTo>
                <a:cubicBezTo>
                  <a:pt x="8930" y="2160"/>
                  <a:pt x="8809" y="1851"/>
                  <a:pt x="8688" y="1389"/>
                </a:cubicBezTo>
                <a:cubicBezTo>
                  <a:pt x="8568" y="1080"/>
                  <a:pt x="8326" y="771"/>
                  <a:pt x="8085" y="463"/>
                </a:cubicBezTo>
                <a:cubicBezTo>
                  <a:pt x="7723" y="154"/>
                  <a:pt x="7361" y="0"/>
                  <a:pt x="7361" y="0"/>
                </a:cubicBezTo>
                <a:cubicBezTo>
                  <a:pt x="7361" y="0"/>
                  <a:pt x="2293" y="0"/>
                  <a:pt x="2051" y="154"/>
                </a:cubicBezTo>
                <a:cubicBezTo>
                  <a:pt x="1689" y="309"/>
                  <a:pt x="1448" y="463"/>
                  <a:pt x="1327" y="771"/>
                </a:cubicBezTo>
                <a:cubicBezTo>
                  <a:pt x="1207" y="1080"/>
                  <a:pt x="1086" y="1389"/>
                  <a:pt x="965" y="1697"/>
                </a:cubicBezTo>
                <a:cubicBezTo>
                  <a:pt x="845" y="2160"/>
                  <a:pt x="724" y="2314"/>
                  <a:pt x="724" y="2469"/>
                </a:cubicBezTo>
                <a:cubicBezTo>
                  <a:pt x="603" y="2623"/>
                  <a:pt x="603" y="2777"/>
                  <a:pt x="483" y="2931"/>
                </a:cubicBezTo>
                <a:cubicBezTo>
                  <a:pt x="483" y="3086"/>
                  <a:pt x="362" y="3240"/>
                  <a:pt x="241" y="3240"/>
                </a:cubicBezTo>
                <a:lnTo>
                  <a:pt x="0" y="3394"/>
                </a:lnTo>
                <a:lnTo>
                  <a:pt x="0" y="3703"/>
                </a:lnTo>
                <a:lnTo>
                  <a:pt x="0" y="10800"/>
                </a:lnTo>
                <a:lnTo>
                  <a:pt x="0" y="21600"/>
                </a:lnTo>
                <a:lnTo>
                  <a:pt x="10981" y="21600"/>
                </a:lnTo>
                <a:lnTo>
                  <a:pt x="21600" y="21600"/>
                </a:lnTo>
                <a:lnTo>
                  <a:pt x="21600" y="10800"/>
                </a:lnTo>
                <a:lnTo>
                  <a:pt x="21600" y="5246"/>
                </a:lnTo>
                <a:lnTo>
                  <a:pt x="21600" y="4783"/>
                </a:lnTo>
                <a:cubicBezTo>
                  <a:pt x="21479" y="4320"/>
                  <a:pt x="21359" y="4011"/>
                  <a:pt x="21117" y="3703"/>
                </a:cubicBezTo>
                <a:cubicBezTo>
                  <a:pt x="20876" y="3549"/>
                  <a:pt x="20514" y="3394"/>
                  <a:pt x="20152" y="3240"/>
                </a:cubicBezTo>
                <a:lnTo>
                  <a:pt x="19790" y="3240"/>
                </a:lnTo>
                <a:close/>
              </a:path>
            </a:pathLst>
          </a:custGeom>
          <a:solidFill>
            <a:srgbClr val="FFFFCC"/>
          </a:solidFill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  <a:effectLst>
            <a:outerShdw blurRad="63500" dist="107763" dir="2700000">
              <a:srgbClr val="808080"/>
            </a:outerShdw>
          </a:effectLst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Font typeface="Arial Narrow"/>
              <a:buNone/>
            </a:pPr>
            <a:r>
              <a:rPr lang="en-US" sz="1600" b="0" i="0" u="none" strike="noStrike" cap="none">
                <a:solidFill>
                  <a:schemeClr val="lt2"/>
                </a:solidFill>
                <a:latin typeface="Arial Narrow"/>
                <a:ea typeface="Arial Narrow"/>
                <a:cs typeface="Arial Narrow"/>
                <a:sym typeface="Arial Narrow"/>
              </a:rPr>
              <a:t>Confirm the object of learning &amp; its critical aspects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92" name="Google Shape;992;p37"/>
          <p:cNvSpPr/>
          <p:nvPr/>
        </p:nvSpPr>
        <p:spPr>
          <a:xfrm>
            <a:off x="6723062" y="1160462"/>
            <a:ext cx="287337" cy="288925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FF0000"/>
          </a:solidFill>
          <a:ln w="12700" cap="sq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93" name="Google Shape;993;p37"/>
          <p:cNvSpPr/>
          <p:nvPr/>
        </p:nvSpPr>
        <p:spPr>
          <a:xfrm>
            <a:off x="7159625" y="2921000"/>
            <a:ext cx="1527175" cy="1270000"/>
          </a:xfrm>
          <a:custGeom>
            <a:avLst/>
            <a:gdLst/>
            <a:ahLst/>
            <a:cxnLst/>
            <a:rect l="l" t="t" r="r" b="b"/>
            <a:pathLst>
              <a:path w="21600" h="21600" extrusionOk="0">
                <a:moveTo>
                  <a:pt x="19790" y="3240"/>
                </a:moveTo>
                <a:cubicBezTo>
                  <a:pt x="10981" y="3240"/>
                  <a:pt x="9171" y="3240"/>
                  <a:pt x="9050" y="3086"/>
                </a:cubicBezTo>
                <a:cubicBezTo>
                  <a:pt x="9050" y="2931"/>
                  <a:pt x="8930" y="2777"/>
                  <a:pt x="8930" y="2469"/>
                </a:cubicBezTo>
                <a:cubicBezTo>
                  <a:pt x="8930" y="2160"/>
                  <a:pt x="8809" y="1851"/>
                  <a:pt x="8688" y="1389"/>
                </a:cubicBezTo>
                <a:cubicBezTo>
                  <a:pt x="8568" y="1080"/>
                  <a:pt x="8326" y="771"/>
                  <a:pt x="8085" y="463"/>
                </a:cubicBezTo>
                <a:cubicBezTo>
                  <a:pt x="7723" y="154"/>
                  <a:pt x="7361" y="0"/>
                  <a:pt x="7361" y="0"/>
                </a:cubicBezTo>
                <a:cubicBezTo>
                  <a:pt x="7361" y="0"/>
                  <a:pt x="2293" y="0"/>
                  <a:pt x="2051" y="154"/>
                </a:cubicBezTo>
                <a:cubicBezTo>
                  <a:pt x="1689" y="309"/>
                  <a:pt x="1448" y="463"/>
                  <a:pt x="1327" y="771"/>
                </a:cubicBezTo>
                <a:cubicBezTo>
                  <a:pt x="1207" y="1080"/>
                  <a:pt x="1086" y="1389"/>
                  <a:pt x="965" y="1697"/>
                </a:cubicBezTo>
                <a:cubicBezTo>
                  <a:pt x="845" y="2160"/>
                  <a:pt x="724" y="2314"/>
                  <a:pt x="724" y="2469"/>
                </a:cubicBezTo>
                <a:cubicBezTo>
                  <a:pt x="603" y="2623"/>
                  <a:pt x="603" y="2777"/>
                  <a:pt x="483" y="2931"/>
                </a:cubicBezTo>
                <a:cubicBezTo>
                  <a:pt x="483" y="3086"/>
                  <a:pt x="362" y="3240"/>
                  <a:pt x="241" y="3240"/>
                </a:cubicBezTo>
                <a:lnTo>
                  <a:pt x="0" y="3394"/>
                </a:lnTo>
                <a:lnTo>
                  <a:pt x="0" y="3703"/>
                </a:lnTo>
                <a:lnTo>
                  <a:pt x="0" y="10800"/>
                </a:lnTo>
                <a:lnTo>
                  <a:pt x="0" y="21600"/>
                </a:lnTo>
                <a:lnTo>
                  <a:pt x="10981" y="21600"/>
                </a:lnTo>
                <a:lnTo>
                  <a:pt x="21600" y="21600"/>
                </a:lnTo>
                <a:lnTo>
                  <a:pt x="21600" y="10800"/>
                </a:lnTo>
                <a:lnTo>
                  <a:pt x="21600" y="5246"/>
                </a:lnTo>
                <a:lnTo>
                  <a:pt x="21600" y="4783"/>
                </a:lnTo>
                <a:cubicBezTo>
                  <a:pt x="21479" y="4320"/>
                  <a:pt x="21359" y="4011"/>
                  <a:pt x="21117" y="3703"/>
                </a:cubicBezTo>
                <a:cubicBezTo>
                  <a:pt x="20876" y="3549"/>
                  <a:pt x="20514" y="3394"/>
                  <a:pt x="20152" y="3240"/>
                </a:cubicBezTo>
                <a:lnTo>
                  <a:pt x="19790" y="3240"/>
                </a:lnTo>
                <a:close/>
              </a:path>
            </a:pathLst>
          </a:custGeom>
          <a:solidFill>
            <a:srgbClr val="FFFFCC"/>
          </a:solidFill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  <a:effectLst>
            <a:outerShdw blurRad="63500" dist="107763" dir="2700000">
              <a:srgbClr val="808080"/>
            </a:outerShdw>
          </a:effectLst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Font typeface="Arial Narrow"/>
              <a:buNone/>
            </a:pPr>
            <a:r>
              <a:rPr lang="en-US" sz="1600" b="0" i="0" u="none" strike="noStrike" cap="none">
                <a:solidFill>
                  <a:schemeClr val="lt2"/>
                </a:solidFill>
                <a:latin typeface="Arial Narrow"/>
                <a:ea typeface="Arial Narrow"/>
                <a:cs typeface="Arial Narrow"/>
                <a:sym typeface="Arial Narrow"/>
              </a:rPr>
              <a:t>Plan the research lesson 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Font typeface="Arial Narrow"/>
              <a:buNone/>
            </a:pPr>
            <a:r>
              <a:rPr lang="en-US" sz="1600" b="1" i="0" u="none" strike="noStrike" cap="none">
                <a:solidFill>
                  <a:schemeClr val="lt2"/>
                </a:solidFill>
                <a:latin typeface="Arial Narrow"/>
                <a:ea typeface="Arial Narrow"/>
                <a:cs typeface="Arial Narrow"/>
                <a:sym typeface="Arial Narrow"/>
              </a:rPr>
              <a:t>(V2, V3)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94" name="Google Shape;994;p37"/>
          <p:cNvSpPr/>
          <p:nvPr/>
        </p:nvSpPr>
        <p:spPr>
          <a:xfrm rot="5400000">
            <a:off x="7782718" y="2302668"/>
            <a:ext cx="287337" cy="288925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FF0000"/>
          </a:solidFill>
          <a:ln w="12700" cap="sq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95" name="Google Shape;995;p37"/>
          <p:cNvSpPr/>
          <p:nvPr/>
        </p:nvSpPr>
        <p:spPr>
          <a:xfrm>
            <a:off x="7235825" y="5105400"/>
            <a:ext cx="1450975" cy="1295400"/>
          </a:xfrm>
          <a:custGeom>
            <a:avLst/>
            <a:gdLst/>
            <a:ahLst/>
            <a:cxnLst/>
            <a:rect l="l" t="t" r="r" b="b"/>
            <a:pathLst>
              <a:path w="21600" h="21600" extrusionOk="0">
                <a:moveTo>
                  <a:pt x="19790" y="3240"/>
                </a:moveTo>
                <a:cubicBezTo>
                  <a:pt x="10981" y="3240"/>
                  <a:pt x="9171" y="3240"/>
                  <a:pt x="9050" y="3086"/>
                </a:cubicBezTo>
                <a:cubicBezTo>
                  <a:pt x="9050" y="2931"/>
                  <a:pt x="8930" y="2777"/>
                  <a:pt x="8930" y="2469"/>
                </a:cubicBezTo>
                <a:cubicBezTo>
                  <a:pt x="8930" y="2160"/>
                  <a:pt x="8809" y="1851"/>
                  <a:pt x="8688" y="1389"/>
                </a:cubicBezTo>
                <a:cubicBezTo>
                  <a:pt x="8568" y="1080"/>
                  <a:pt x="8326" y="771"/>
                  <a:pt x="8085" y="463"/>
                </a:cubicBezTo>
                <a:cubicBezTo>
                  <a:pt x="7723" y="154"/>
                  <a:pt x="7361" y="0"/>
                  <a:pt x="7361" y="0"/>
                </a:cubicBezTo>
                <a:cubicBezTo>
                  <a:pt x="7361" y="0"/>
                  <a:pt x="2293" y="0"/>
                  <a:pt x="2051" y="154"/>
                </a:cubicBezTo>
                <a:cubicBezTo>
                  <a:pt x="1689" y="309"/>
                  <a:pt x="1448" y="463"/>
                  <a:pt x="1327" y="771"/>
                </a:cubicBezTo>
                <a:cubicBezTo>
                  <a:pt x="1207" y="1080"/>
                  <a:pt x="1086" y="1389"/>
                  <a:pt x="965" y="1697"/>
                </a:cubicBezTo>
                <a:cubicBezTo>
                  <a:pt x="845" y="2160"/>
                  <a:pt x="724" y="2314"/>
                  <a:pt x="724" y="2469"/>
                </a:cubicBezTo>
                <a:cubicBezTo>
                  <a:pt x="603" y="2623"/>
                  <a:pt x="603" y="2777"/>
                  <a:pt x="483" y="2931"/>
                </a:cubicBezTo>
                <a:cubicBezTo>
                  <a:pt x="483" y="3086"/>
                  <a:pt x="362" y="3240"/>
                  <a:pt x="241" y="3240"/>
                </a:cubicBezTo>
                <a:lnTo>
                  <a:pt x="0" y="3394"/>
                </a:lnTo>
                <a:lnTo>
                  <a:pt x="0" y="3703"/>
                </a:lnTo>
                <a:lnTo>
                  <a:pt x="0" y="10800"/>
                </a:lnTo>
                <a:lnTo>
                  <a:pt x="0" y="21600"/>
                </a:lnTo>
                <a:lnTo>
                  <a:pt x="10981" y="21600"/>
                </a:lnTo>
                <a:lnTo>
                  <a:pt x="21600" y="21600"/>
                </a:lnTo>
                <a:lnTo>
                  <a:pt x="21600" y="10800"/>
                </a:lnTo>
                <a:lnTo>
                  <a:pt x="21600" y="5246"/>
                </a:lnTo>
                <a:lnTo>
                  <a:pt x="21600" y="4783"/>
                </a:lnTo>
                <a:cubicBezTo>
                  <a:pt x="21479" y="4320"/>
                  <a:pt x="21359" y="4011"/>
                  <a:pt x="21117" y="3703"/>
                </a:cubicBezTo>
                <a:cubicBezTo>
                  <a:pt x="20876" y="3549"/>
                  <a:pt x="20514" y="3394"/>
                  <a:pt x="20152" y="3240"/>
                </a:cubicBezTo>
                <a:lnTo>
                  <a:pt x="19790" y="3240"/>
                </a:lnTo>
                <a:close/>
              </a:path>
            </a:pathLst>
          </a:custGeom>
          <a:solidFill>
            <a:srgbClr val="FFFFCC"/>
          </a:solidFill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  <a:effectLst>
            <a:outerShdw blurRad="63500" dist="107763" dir="2700000">
              <a:srgbClr val="808080"/>
            </a:outerShdw>
          </a:effectLst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Font typeface="Arial Narrow"/>
              <a:buNone/>
            </a:pPr>
            <a:r>
              <a:rPr lang="en-US" sz="1600" b="0" i="0" u="none" strike="noStrike" cap="none">
                <a:solidFill>
                  <a:schemeClr val="lt2"/>
                </a:solidFill>
                <a:latin typeface="Arial Narrow"/>
                <a:ea typeface="Arial Narrow"/>
                <a:cs typeface="Arial Narrow"/>
                <a:sym typeface="Arial Narrow"/>
              </a:rPr>
              <a:t>Implement &amp; observe  the lesson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Font typeface="Arial Narrow"/>
              <a:buNone/>
            </a:pPr>
            <a:r>
              <a:rPr lang="en-US" sz="1600" b="1" i="0" u="none" strike="noStrike" cap="none">
                <a:solidFill>
                  <a:schemeClr val="lt2"/>
                </a:solidFill>
                <a:latin typeface="Arial Narrow"/>
                <a:ea typeface="Arial Narrow"/>
                <a:cs typeface="Arial Narrow"/>
                <a:sym typeface="Arial Narrow"/>
              </a:rPr>
              <a:t>(V1, 2, 3)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96" name="Google Shape;996;p37"/>
          <p:cNvSpPr/>
          <p:nvPr/>
        </p:nvSpPr>
        <p:spPr>
          <a:xfrm rot="5400000">
            <a:off x="7858918" y="4588668"/>
            <a:ext cx="287337" cy="288925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FF0000"/>
          </a:solidFill>
          <a:ln w="12700" cap="sq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97" name="Google Shape;997;p37"/>
          <p:cNvSpPr/>
          <p:nvPr/>
        </p:nvSpPr>
        <p:spPr>
          <a:xfrm>
            <a:off x="2562225" y="5257800"/>
            <a:ext cx="1552575" cy="1323975"/>
          </a:xfrm>
          <a:custGeom>
            <a:avLst/>
            <a:gdLst/>
            <a:ahLst/>
            <a:cxnLst/>
            <a:rect l="l" t="t" r="r" b="b"/>
            <a:pathLst>
              <a:path w="21600" h="21600" extrusionOk="0">
                <a:moveTo>
                  <a:pt x="19790" y="3240"/>
                </a:moveTo>
                <a:cubicBezTo>
                  <a:pt x="10981" y="3240"/>
                  <a:pt x="9171" y="3240"/>
                  <a:pt x="9050" y="3086"/>
                </a:cubicBezTo>
                <a:cubicBezTo>
                  <a:pt x="9050" y="2931"/>
                  <a:pt x="8930" y="2777"/>
                  <a:pt x="8930" y="2469"/>
                </a:cubicBezTo>
                <a:cubicBezTo>
                  <a:pt x="8930" y="2160"/>
                  <a:pt x="8809" y="1851"/>
                  <a:pt x="8688" y="1389"/>
                </a:cubicBezTo>
                <a:cubicBezTo>
                  <a:pt x="8568" y="1080"/>
                  <a:pt x="8326" y="771"/>
                  <a:pt x="8085" y="463"/>
                </a:cubicBezTo>
                <a:cubicBezTo>
                  <a:pt x="7723" y="154"/>
                  <a:pt x="7361" y="0"/>
                  <a:pt x="7361" y="0"/>
                </a:cubicBezTo>
                <a:cubicBezTo>
                  <a:pt x="7361" y="0"/>
                  <a:pt x="2293" y="0"/>
                  <a:pt x="2051" y="154"/>
                </a:cubicBezTo>
                <a:cubicBezTo>
                  <a:pt x="1689" y="309"/>
                  <a:pt x="1448" y="463"/>
                  <a:pt x="1327" y="771"/>
                </a:cubicBezTo>
                <a:cubicBezTo>
                  <a:pt x="1207" y="1080"/>
                  <a:pt x="1086" y="1389"/>
                  <a:pt x="965" y="1697"/>
                </a:cubicBezTo>
                <a:cubicBezTo>
                  <a:pt x="845" y="2160"/>
                  <a:pt x="724" y="2314"/>
                  <a:pt x="724" y="2469"/>
                </a:cubicBezTo>
                <a:cubicBezTo>
                  <a:pt x="603" y="2623"/>
                  <a:pt x="603" y="2777"/>
                  <a:pt x="483" y="2931"/>
                </a:cubicBezTo>
                <a:cubicBezTo>
                  <a:pt x="483" y="3086"/>
                  <a:pt x="362" y="3240"/>
                  <a:pt x="241" y="3240"/>
                </a:cubicBezTo>
                <a:lnTo>
                  <a:pt x="0" y="3394"/>
                </a:lnTo>
                <a:lnTo>
                  <a:pt x="0" y="3703"/>
                </a:lnTo>
                <a:lnTo>
                  <a:pt x="0" y="10800"/>
                </a:lnTo>
                <a:lnTo>
                  <a:pt x="0" y="21600"/>
                </a:lnTo>
                <a:lnTo>
                  <a:pt x="10981" y="21600"/>
                </a:lnTo>
                <a:lnTo>
                  <a:pt x="21600" y="21600"/>
                </a:lnTo>
                <a:lnTo>
                  <a:pt x="21600" y="10800"/>
                </a:lnTo>
                <a:lnTo>
                  <a:pt x="21600" y="5246"/>
                </a:lnTo>
                <a:lnTo>
                  <a:pt x="21600" y="4783"/>
                </a:lnTo>
                <a:cubicBezTo>
                  <a:pt x="21479" y="4320"/>
                  <a:pt x="21359" y="4011"/>
                  <a:pt x="21117" y="3703"/>
                </a:cubicBezTo>
                <a:cubicBezTo>
                  <a:pt x="20876" y="3549"/>
                  <a:pt x="20514" y="3394"/>
                  <a:pt x="20152" y="3240"/>
                </a:cubicBezTo>
                <a:lnTo>
                  <a:pt x="19790" y="3240"/>
                </a:lnTo>
                <a:close/>
              </a:path>
            </a:pathLst>
          </a:custGeom>
          <a:solidFill>
            <a:srgbClr val="FFFFCC"/>
          </a:solidFill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  <a:effectLst>
            <a:outerShdw blurRad="63500" dist="107763" dir="2700000">
              <a:srgbClr val="808080"/>
            </a:outerShdw>
          </a:effectLst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Font typeface="Arial Narrow"/>
              <a:buNone/>
            </a:pPr>
            <a:r>
              <a:rPr lang="en-US" sz="1600" b="0" i="0" u="none" strike="noStrike" cap="none">
                <a:solidFill>
                  <a:schemeClr val="lt2"/>
                </a:solidFill>
                <a:latin typeface="Arial Narrow"/>
                <a:ea typeface="Arial Narrow"/>
                <a:cs typeface="Arial Narrow"/>
                <a:sym typeface="Arial Narrow"/>
              </a:rPr>
              <a:t>Evaluate the overall impact of the study 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Font typeface="Arial Narrow"/>
              <a:buNone/>
            </a:pPr>
            <a:r>
              <a:rPr lang="en-US" sz="1600" b="1" i="0" u="none" strike="noStrike" cap="none">
                <a:solidFill>
                  <a:schemeClr val="lt2"/>
                </a:solidFill>
                <a:latin typeface="Arial Narrow"/>
                <a:ea typeface="Arial Narrow"/>
                <a:cs typeface="Arial Narrow"/>
                <a:sym typeface="Arial Narrow"/>
              </a:rPr>
              <a:t>(V2)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98" name="Google Shape;998;p37"/>
          <p:cNvSpPr/>
          <p:nvPr/>
        </p:nvSpPr>
        <p:spPr>
          <a:xfrm rot="10800000">
            <a:off x="4211637" y="5924550"/>
            <a:ext cx="287337" cy="288925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FF0000"/>
          </a:solidFill>
          <a:ln w="12700" cap="sq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99" name="Google Shape;999;p37"/>
          <p:cNvSpPr/>
          <p:nvPr/>
        </p:nvSpPr>
        <p:spPr>
          <a:xfrm>
            <a:off x="4719637" y="511175"/>
            <a:ext cx="1833562" cy="1241425"/>
          </a:xfrm>
          <a:custGeom>
            <a:avLst/>
            <a:gdLst/>
            <a:ahLst/>
            <a:cxnLst/>
            <a:rect l="l" t="t" r="r" b="b"/>
            <a:pathLst>
              <a:path w="21600" h="21600" extrusionOk="0">
                <a:moveTo>
                  <a:pt x="19790" y="3240"/>
                </a:moveTo>
                <a:cubicBezTo>
                  <a:pt x="10981" y="3240"/>
                  <a:pt x="9171" y="3240"/>
                  <a:pt x="9050" y="3086"/>
                </a:cubicBezTo>
                <a:cubicBezTo>
                  <a:pt x="9050" y="2931"/>
                  <a:pt x="8930" y="2777"/>
                  <a:pt x="8930" y="2469"/>
                </a:cubicBezTo>
                <a:cubicBezTo>
                  <a:pt x="8930" y="2160"/>
                  <a:pt x="8809" y="1851"/>
                  <a:pt x="8688" y="1389"/>
                </a:cubicBezTo>
                <a:cubicBezTo>
                  <a:pt x="8568" y="1080"/>
                  <a:pt x="8326" y="771"/>
                  <a:pt x="8085" y="463"/>
                </a:cubicBezTo>
                <a:cubicBezTo>
                  <a:pt x="7723" y="154"/>
                  <a:pt x="7361" y="0"/>
                  <a:pt x="7361" y="0"/>
                </a:cubicBezTo>
                <a:cubicBezTo>
                  <a:pt x="7361" y="0"/>
                  <a:pt x="2293" y="0"/>
                  <a:pt x="2051" y="154"/>
                </a:cubicBezTo>
                <a:cubicBezTo>
                  <a:pt x="1689" y="309"/>
                  <a:pt x="1448" y="463"/>
                  <a:pt x="1327" y="771"/>
                </a:cubicBezTo>
                <a:cubicBezTo>
                  <a:pt x="1207" y="1080"/>
                  <a:pt x="1086" y="1389"/>
                  <a:pt x="965" y="1697"/>
                </a:cubicBezTo>
                <a:cubicBezTo>
                  <a:pt x="845" y="2160"/>
                  <a:pt x="724" y="2314"/>
                  <a:pt x="724" y="2469"/>
                </a:cubicBezTo>
                <a:cubicBezTo>
                  <a:pt x="603" y="2623"/>
                  <a:pt x="603" y="2777"/>
                  <a:pt x="483" y="2931"/>
                </a:cubicBezTo>
                <a:cubicBezTo>
                  <a:pt x="483" y="3086"/>
                  <a:pt x="362" y="3240"/>
                  <a:pt x="241" y="3240"/>
                </a:cubicBezTo>
                <a:lnTo>
                  <a:pt x="0" y="3394"/>
                </a:lnTo>
                <a:lnTo>
                  <a:pt x="0" y="3703"/>
                </a:lnTo>
                <a:lnTo>
                  <a:pt x="0" y="10800"/>
                </a:lnTo>
                <a:lnTo>
                  <a:pt x="0" y="21600"/>
                </a:lnTo>
                <a:lnTo>
                  <a:pt x="10981" y="21600"/>
                </a:lnTo>
                <a:lnTo>
                  <a:pt x="21600" y="21600"/>
                </a:lnTo>
                <a:lnTo>
                  <a:pt x="21600" y="10800"/>
                </a:lnTo>
                <a:lnTo>
                  <a:pt x="21600" y="5246"/>
                </a:lnTo>
                <a:lnTo>
                  <a:pt x="21600" y="4783"/>
                </a:lnTo>
                <a:cubicBezTo>
                  <a:pt x="21479" y="4320"/>
                  <a:pt x="21359" y="4011"/>
                  <a:pt x="21117" y="3703"/>
                </a:cubicBezTo>
                <a:cubicBezTo>
                  <a:pt x="20876" y="3549"/>
                  <a:pt x="20514" y="3394"/>
                  <a:pt x="20152" y="3240"/>
                </a:cubicBezTo>
                <a:lnTo>
                  <a:pt x="19790" y="3240"/>
                </a:lnTo>
                <a:close/>
              </a:path>
            </a:pathLst>
          </a:custGeom>
          <a:solidFill>
            <a:srgbClr val="FFFFCC"/>
          </a:solidFill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  <a:effectLst>
            <a:outerShdw blurRad="63500" dist="107763" dir="2700000">
              <a:srgbClr val="808080"/>
            </a:outerShdw>
          </a:effectLst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Font typeface="Arial Narrow"/>
              <a:buNone/>
            </a:pPr>
            <a:r>
              <a:rPr lang="en-US" sz="1600" b="0" i="0" u="none" strike="noStrike" cap="none">
                <a:solidFill>
                  <a:schemeClr val="lt2"/>
                </a:solidFill>
                <a:latin typeface="Arial Narrow"/>
                <a:ea typeface="Arial Narrow"/>
                <a:cs typeface="Arial Narrow"/>
                <a:sym typeface="Arial Narrow"/>
              </a:rPr>
              <a:t>Diagnose students’ learning difficulties (pre-test, interviews) </a:t>
            </a:r>
            <a:r>
              <a:rPr lang="en-US" sz="1600" b="1" i="0" u="none" strike="noStrike" cap="none">
                <a:solidFill>
                  <a:schemeClr val="lt2"/>
                </a:solidFill>
                <a:latin typeface="Arial Narrow"/>
                <a:ea typeface="Arial Narrow"/>
                <a:cs typeface="Arial Narrow"/>
                <a:sym typeface="Arial Narrow"/>
              </a:rPr>
              <a:t>(V1)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00" name="Google Shape;1000;p37"/>
          <p:cNvSpPr/>
          <p:nvPr/>
        </p:nvSpPr>
        <p:spPr>
          <a:xfrm>
            <a:off x="2139950" y="1160462"/>
            <a:ext cx="287337" cy="288925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FF0000"/>
          </a:solidFill>
          <a:ln w="12700" cap="sq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01" name="Google Shape;1001;p37"/>
          <p:cNvSpPr/>
          <p:nvPr/>
        </p:nvSpPr>
        <p:spPr>
          <a:xfrm>
            <a:off x="304800" y="5257800"/>
            <a:ext cx="1560512" cy="1247775"/>
          </a:xfrm>
          <a:custGeom>
            <a:avLst/>
            <a:gdLst/>
            <a:ahLst/>
            <a:cxnLst/>
            <a:rect l="l" t="t" r="r" b="b"/>
            <a:pathLst>
              <a:path w="21600" h="21600" extrusionOk="0">
                <a:moveTo>
                  <a:pt x="19790" y="3240"/>
                </a:moveTo>
                <a:cubicBezTo>
                  <a:pt x="10981" y="3240"/>
                  <a:pt x="9171" y="3240"/>
                  <a:pt x="9050" y="3086"/>
                </a:cubicBezTo>
                <a:cubicBezTo>
                  <a:pt x="9050" y="2931"/>
                  <a:pt x="8930" y="2777"/>
                  <a:pt x="8930" y="2469"/>
                </a:cubicBezTo>
                <a:cubicBezTo>
                  <a:pt x="8930" y="2160"/>
                  <a:pt x="8809" y="1851"/>
                  <a:pt x="8688" y="1389"/>
                </a:cubicBezTo>
                <a:cubicBezTo>
                  <a:pt x="8568" y="1080"/>
                  <a:pt x="8326" y="771"/>
                  <a:pt x="8085" y="463"/>
                </a:cubicBezTo>
                <a:cubicBezTo>
                  <a:pt x="7723" y="154"/>
                  <a:pt x="7361" y="0"/>
                  <a:pt x="7361" y="0"/>
                </a:cubicBezTo>
                <a:cubicBezTo>
                  <a:pt x="7361" y="0"/>
                  <a:pt x="2293" y="0"/>
                  <a:pt x="2051" y="154"/>
                </a:cubicBezTo>
                <a:cubicBezTo>
                  <a:pt x="1689" y="309"/>
                  <a:pt x="1448" y="463"/>
                  <a:pt x="1327" y="771"/>
                </a:cubicBezTo>
                <a:cubicBezTo>
                  <a:pt x="1207" y="1080"/>
                  <a:pt x="1086" y="1389"/>
                  <a:pt x="965" y="1697"/>
                </a:cubicBezTo>
                <a:cubicBezTo>
                  <a:pt x="845" y="2160"/>
                  <a:pt x="724" y="2314"/>
                  <a:pt x="724" y="2469"/>
                </a:cubicBezTo>
                <a:cubicBezTo>
                  <a:pt x="603" y="2623"/>
                  <a:pt x="603" y="2777"/>
                  <a:pt x="483" y="2931"/>
                </a:cubicBezTo>
                <a:cubicBezTo>
                  <a:pt x="483" y="3086"/>
                  <a:pt x="362" y="3240"/>
                  <a:pt x="241" y="3240"/>
                </a:cubicBezTo>
                <a:lnTo>
                  <a:pt x="0" y="3394"/>
                </a:lnTo>
                <a:lnTo>
                  <a:pt x="0" y="3703"/>
                </a:lnTo>
                <a:lnTo>
                  <a:pt x="0" y="10800"/>
                </a:lnTo>
                <a:lnTo>
                  <a:pt x="0" y="21600"/>
                </a:lnTo>
                <a:lnTo>
                  <a:pt x="10981" y="21600"/>
                </a:lnTo>
                <a:lnTo>
                  <a:pt x="21600" y="21600"/>
                </a:lnTo>
                <a:lnTo>
                  <a:pt x="21600" y="10800"/>
                </a:lnTo>
                <a:lnTo>
                  <a:pt x="21600" y="5246"/>
                </a:lnTo>
                <a:lnTo>
                  <a:pt x="21600" y="4783"/>
                </a:lnTo>
                <a:cubicBezTo>
                  <a:pt x="21479" y="4320"/>
                  <a:pt x="21359" y="4011"/>
                  <a:pt x="21117" y="3703"/>
                </a:cubicBezTo>
                <a:cubicBezTo>
                  <a:pt x="20876" y="3549"/>
                  <a:pt x="20514" y="3394"/>
                  <a:pt x="20152" y="3240"/>
                </a:cubicBezTo>
                <a:lnTo>
                  <a:pt x="19790" y="3240"/>
                </a:lnTo>
                <a:close/>
              </a:path>
            </a:pathLst>
          </a:custGeom>
          <a:solidFill>
            <a:srgbClr val="FFFFCC"/>
          </a:solidFill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  <a:effectLst>
            <a:outerShdw blurRad="63500" dist="107763" dir="2700000">
              <a:srgbClr val="808080"/>
            </a:outerShdw>
          </a:effectLst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00FF"/>
              </a:buClr>
              <a:buSzPts val="1600"/>
              <a:buFont typeface="Arial Narrow"/>
              <a:buNone/>
            </a:pPr>
            <a:r>
              <a:rPr lang="en-US" sz="1600" b="0" i="0" u="none" strike="noStrike" cap="none">
                <a:solidFill>
                  <a:srgbClr val="6600FF"/>
                </a:solidFill>
                <a:latin typeface="Arial Narrow"/>
                <a:ea typeface="Arial Narrow"/>
                <a:cs typeface="Arial Narrow"/>
                <a:sym typeface="Arial Narrow"/>
              </a:rPr>
              <a:t>Disseminate &amp; report  the results </a:t>
            </a:r>
            <a:r>
              <a:rPr lang="en-US" sz="1600" b="1" i="0" u="none" strike="noStrike" cap="none">
                <a:solidFill>
                  <a:srgbClr val="CC0000"/>
                </a:solidFill>
                <a:latin typeface="Arial Narrow"/>
                <a:ea typeface="Arial Narrow"/>
                <a:cs typeface="Arial Narrow"/>
                <a:sym typeface="Arial Narrow"/>
              </a:rPr>
              <a:t>(V2)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02" name="Google Shape;1002;p37"/>
          <p:cNvSpPr/>
          <p:nvPr/>
        </p:nvSpPr>
        <p:spPr>
          <a:xfrm rot="10800000">
            <a:off x="2051050" y="5835650"/>
            <a:ext cx="287337" cy="288925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FF0000"/>
          </a:solidFill>
          <a:ln w="12700" cap="sq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03" name="Google Shape;1003;p37"/>
          <p:cNvSpPr/>
          <p:nvPr/>
        </p:nvSpPr>
        <p:spPr>
          <a:xfrm>
            <a:off x="2590800" y="403225"/>
            <a:ext cx="1581150" cy="1349375"/>
          </a:xfrm>
          <a:custGeom>
            <a:avLst/>
            <a:gdLst/>
            <a:ahLst/>
            <a:cxnLst/>
            <a:rect l="l" t="t" r="r" b="b"/>
            <a:pathLst>
              <a:path w="21600" h="21600" extrusionOk="0">
                <a:moveTo>
                  <a:pt x="19790" y="3240"/>
                </a:moveTo>
                <a:cubicBezTo>
                  <a:pt x="10981" y="3240"/>
                  <a:pt x="9171" y="3240"/>
                  <a:pt x="9050" y="3086"/>
                </a:cubicBezTo>
                <a:cubicBezTo>
                  <a:pt x="9050" y="2931"/>
                  <a:pt x="8930" y="2777"/>
                  <a:pt x="8930" y="2469"/>
                </a:cubicBezTo>
                <a:cubicBezTo>
                  <a:pt x="8930" y="2160"/>
                  <a:pt x="8809" y="1851"/>
                  <a:pt x="8688" y="1389"/>
                </a:cubicBezTo>
                <a:cubicBezTo>
                  <a:pt x="8568" y="1080"/>
                  <a:pt x="8326" y="771"/>
                  <a:pt x="8085" y="463"/>
                </a:cubicBezTo>
                <a:cubicBezTo>
                  <a:pt x="7723" y="154"/>
                  <a:pt x="7361" y="0"/>
                  <a:pt x="7361" y="0"/>
                </a:cubicBezTo>
                <a:cubicBezTo>
                  <a:pt x="7361" y="0"/>
                  <a:pt x="2293" y="0"/>
                  <a:pt x="2051" y="154"/>
                </a:cubicBezTo>
                <a:cubicBezTo>
                  <a:pt x="1689" y="309"/>
                  <a:pt x="1448" y="463"/>
                  <a:pt x="1327" y="771"/>
                </a:cubicBezTo>
                <a:cubicBezTo>
                  <a:pt x="1207" y="1080"/>
                  <a:pt x="1086" y="1389"/>
                  <a:pt x="965" y="1697"/>
                </a:cubicBezTo>
                <a:cubicBezTo>
                  <a:pt x="845" y="2160"/>
                  <a:pt x="724" y="2314"/>
                  <a:pt x="724" y="2469"/>
                </a:cubicBezTo>
                <a:cubicBezTo>
                  <a:pt x="603" y="2623"/>
                  <a:pt x="603" y="2777"/>
                  <a:pt x="483" y="2931"/>
                </a:cubicBezTo>
                <a:cubicBezTo>
                  <a:pt x="483" y="3086"/>
                  <a:pt x="362" y="3240"/>
                  <a:pt x="241" y="3240"/>
                </a:cubicBezTo>
                <a:lnTo>
                  <a:pt x="0" y="3394"/>
                </a:lnTo>
                <a:lnTo>
                  <a:pt x="0" y="3703"/>
                </a:lnTo>
                <a:lnTo>
                  <a:pt x="0" y="10800"/>
                </a:lnTo>
                <a:lnTo>
                  <a:pt x="0" y="21600"/>
                </a:lnTo>
                <a:lnTo>
                  <a:pt x="10981" y="21600"/>
                </a:lnTo>
                <a:lnTo>
                  <a:pt x="21600" y="21600"/>
                </a:lnTo>
                <a:lnTo>
                  <a:pt x="21600" y="10800"/>
                </a:lnTo>
                <a:lnTo>
                  <a:pt x="21600" y="5246"/>
                </a:lnTo>
                <a:lnTo>
                  <a:pt x="21600" y="4783"/>
                </a:lnTo>
                <a:cubicBezTo>
                  <a:pt x="21479" y="4320"/>
                  <a:pt x="21359" y="4011"/>
                  <a:pt x="21117" y="3703"/>
                </a:cubicBezTo>
                <a:cubicBezTo>
                  <a:pt x="20876" y="3549"/>
                  <a:pt x="20514" y="3394"/>
                  <a:pt x="20152" y="3240"/>
                </a:cubicBezTo>
                <a:lnTo>
                  <a:pt x="19790" y="3240"/>
                </a:lnTo>
                <a:close/>
              </a:path>
            </a:pathLst>
          </a:custGeom>
          <a:solidFill>
            <a:srgbClr val="FFFFCC"/>
          </a:solidFill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  <a:effectLst>
            <a:outerShdw blurRad="63500" dist="107763" dir="2700000">
              <a:srgbClr val="808080"/>
            </a:outerShdw>
          </a:effectLst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Font typeface="Arial Narrow"/>
              <a:buNone/>
            </a:pPr>
            <a:r>
              <a:rPr lang="en-US" sz="1600" b="0" i="0" u="none" strike="noStrike" cap="none">
                <a:solidFill>
                  <a:schemeClr val="lt2"/>
                </a:solidFill>
                <a:latin typeface="Arial Narrow"/>
                <a:ea typeface="Arial Narrow"/>
                <a:cs typeface="Arial Narrow"/>
                <a:sym typeface="Arial Narrow"/>
              </a:rPr>
              <a:t>Identify a tentative object of learning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Font typeface="Arial Narrow"/>
              <a:buNone/>
            </a:pPr>
            <a:r>
              <a:rPr lang="en-US" sz="1600" b="1" i="0" u="none" strike="noStrike" cap="none">
                <a:solidFill>
                  <a:schemeClr val="lt2"/>
                </a:solidFill>
                <a:latin typeface="Arial Narrow"/>
                <a:ea typeface="Arial Narrow"/>
                <a:cs typeface="Arial Narrow"/>
                <a:sym typeface="Arial Narrow"/>
              </a:rPr>
              <a:t>(V2)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04" name="Google Shape;1004;p37"/>
          <p:cNvSpPr/>
          <p:nvPr/>
        </p:nvSpPr>
        <p:spPr>
          <a:xfrm>
            <a:off x="4291012" y="1165225"/>
            <a:ext cx="287337" cy="288925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FF0000"/>
          </a:solidFill>
          <a:ln w="12700" cap="sq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05" name="Google Shape;1005;p37"/>
          <p:cNvSpPr/>
          <p:nvPr/>
        </p:nvSpPr>
        <p:spPr>
          <a:xfrm>
            <a:off x="492125" y="1916112"/>
            <a:ext cx="838200" cy="3200400"/>
          </a:xfrm>
          <a:prstGeom prst="upArrow">
            <a:avLst>
              <a:gd name="adj1" fmla="val 50000"/>
              <a:gd name="adj2" fmla="val 50000"/>
            </a:avLst>
          </a:prstGeom>
          <a:solidFill>
            <a:schemeClr val="accent1">
              <a:alpha val="48235"/>
            </a:schemeClr>
          </a:solidFill>
          <a:ln w="9525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06" name="Google Shape;1006;p37"/>
          <p:cNvSpPr txBox="1"/>
          <p:nvPr/>
        </p:nvSpPr>
        <p:spPr>
          <a:xfrm rot="5400000">
            <a:off x="-584200" y="3411525"/>
            <a:ext cx="2990850" cy="419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800"/>
              <a:buFont typeface="Arial"/>
              <a:buNone/>
            </a:pPr>
            <a:r>
              <a:rPr lang="en-US" sz="1800" b="1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rPr>
              <a:t>Another cycle of the study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007" name="Google Shape;1007;p37"/>
          <p:cNvCxnSpPr/>
          <p:nvPr/>
        </p:nvCxnSpPr>
        <p:spPr>
          <a:xfrm>
            <a:off x="1682750" y="152400"/>
            <a:ext cx="5638800" cy="0"/>
          </a:xfrm>
          <a:prstGeom prst="straightConnector1">
            <a:avLst/>
          </a:prstGeom>
          <a:noFill/>
          <a:ln w="19050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</p:cxnSp>
      <p:cxnSp>
        <p:nvCxnSpPr>
          <p:cNvPr id="1008" name="Google Shape;1008;p37"/>
          <p:cNvCxnSpPr/>
          <p:nvPr/>
        </p:nvCxnSpPr>
        <p:spPr>
          <a:xfrm rot="10800000">
            <a:off x="1911350" y="2035175"/>
            <a:ext cx="838200" cy="0"/>
          </a:xfrm>
          <a:prstGeom prst="straightConnector1">
            <a:avLst/>
          </a:prstGeom>
          <a:noFill/>
          <a:ln w="19050" cap="flat" cmpd="sng">
            <a:solidFill>
              <a:schemeClr val="dk1"/>
            </a:solidFill>
            <a:prstDash val="solid"/>
            <a:miter lim="800000"/>
            <a:headEnd type="none" w="sm" len="sm"/>
            <a:tailEnd type="triangle" w="med" len="med"/>
          </a:ln>
        </p:spPr>
      </p:cxnSp>
      <p:cxnSp>
        <p:nvCxnSpPr>
          <p:cNvPr id="1009" name="Google Shape;1009;p37"/>
          <p:cNvCxnSpPr/>
          <p:nvPr/>
        </p:nvCxnSpPr>
        <p:spPr>
          <a:xfrm rot="10800000">
            <a:off x="1606550" y="1763712"/>
            <a:ext cx="0" cy="271462"/>
          </a:xfrm>
          <a:prstGeom prst="straightConnector1">
            <a:avLst/>
          </a:prstGeom>
          <a:noFill/>
          <a:ln w="19050" cap="flat" cmpd="sng">
            <a:solidFill>
              <a:schemeClr val="dk1"/>
            </a:solidFill>
            <a:prstDash val="solid"/>
            <a:miter lim="800000"/>
            <a:headEnd type="none" w="sm" len="sm"/>
            <a:tailEnd type="triangle" w="med" len="med"/>
          </a:ln>
        </p:spPr>
      </p:cxnSp>
      <p:cxnSp>
        <p:nvCxnSpPr>
          <p:cNvPr id="1010" name="Google Shape;1010;p37"/>
          <p:cNvCxnSpPr/>
          <p:nvPr/>
        </p:nvCxnSpPr>
        <p:spPr>
          <a:xfrm>
            <a:off x="5873750" y="2035175"/>
            <a:ext cx="838200" cy="0"/>
          </a:xfrm>
          <a:prstGeom prst="straightConnector1">
            <a:avLst/>
          </a:prstGeom>
          <a:noFill/>
          <a:ln w="19050" cap="flat" cmpd="sng">
            <a:solidFill>
              <a:schemeClr val="dk1"/>
            </a:solidFill>
            <a:prstDash val="solid"/>
            <a:miter lim="800000"/>
            <a:headEnd type="none" w="sm" len="sm"/>
            <a:tailEnd type="triangle" w="med" len="med"/>
          </a:ln>
        </p:spPr>
      </p:cxnSp>
      <p:cxnSp>
        <p:nvCxnSpPr>
          <p:cNvPr id="1011" name="Google Shape;1011;p37"/>
          <p:cNvCxnSpPr/>
          <p:nvPr/>
        </p:nvCxnSpPr>
        <p:spPr>
          <a:xfrm>
            <a:off x="7321550" y="152400"/>
            <a:ext cx="0" cy="339725"/>
          </a:xfrm>
          <a:prstGeom prst="straightConnector1">
            <a:avLst/>
          </a:prstGeom>
          <a:noFill/>
          <a:ln w="19050" cap="flat" cmpd="sng">
            <a:solidFill>
              <a:schemeClr val="dk1"/>
            </a:solidFill>
            <a:prstDash val="solid"/>
            <a:miter lim="800000"/>
            <a:headEnd type="none" w="sm" len="sm"/>
            <a:tailEnd type="triangle" w="med" len="med"/>
          </a:ln>
        </p:spPr>
      </p:cxnSp>
      <p:cxnSp>
        <p:nvCxnSpPr>
          <p:cNvPr id="1012" name="Google Shape;1012;p37"/>
          <p:cNvCxnSpPr/>
          <p:nvPr/>
        </p:nvCxnSpPr>
        <p:spPr>
          <a:xfrm rot="10800000">
            <a:off x="1987550" y="152400"/>
            <a:ext cx="762000" cy="0"/>
          </a:xfrm>
          <a:prstGeom prst="straightConnector1">
            <a:avLst/>
          </a:prstGeom>
          <a:noFill/>
          <a:ln w="19050" cap="flat" cmpd="sng">
            <a:solidFill>
              <a:schemeClr val="dk1"/>
            </a:solidFill>
            <a:prstDash val="solid"/>
            <a:miter lim="800000"/>
            <a:headEnd type="none" w="sm" len="sm"/>
            <a:tailEnd type="triangle" w="med" len="med"/>
          </a:ln>
        </p:spPr>
      </p:cxnSp>
      <p:cxnSp>
        <p:nvCxnSpPr>
          <p:cNvPr id="1013" name="Google Shape;1013;p37"/>
          <p:cNvCxnSpPr/>
          <p:nvPr/>
        </p:nvCxnSpPr>
        <p:spPr>
          <a:xfrm>
            <a:off x="5949950" y="152400"/>
            <a:ext cx="762000" cy="0"/>
          </a:xfrm>
          <a:prstGeom prst="straightConnector1">
            <a:avLst/>
          </a:prstGeom>
          <a:noFill/>
          <a:ln w="19050" cap="flat" cmpd="sng">
            <a:solidFill>
              <a:schemeClr val="dk1"/>
            </a:solidFill>
            <a:prstDash val="solid"/>
            <a:miter lim="800000"/>
            <a:headEnd type="none" w="sm" len="sm"/>
            <a:tailEnd type="triangle" w="med" len="med"/>
          </a:ln>
        </p:spPr>
      </p:cxnSp>
      <p:cxnSp>
        <p:nvCxnSpPr>
          <p:cNvPr id="1014" name="Google Shape;1014;p37"/>
          <p:cNvCxnSpPr/>
          <p:nvPr/>
        </p:nvCxnSpPr>
        <p:spPr>
          <a:xfrm>
            <a:off x="1606550" y="2035175"/>
            <a:ext cx="5791200" cy="0"/>
          </a:xfrm>
          <a:prstGeom prst="straightConnector1">
            <a:avLst/>
          </a:prstGeom>
          <a:noFill/>
          <a:ln w="19050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</p:cxnSp>
      <p:cxnSp>
        <p:nvCxnSpPr>
          <p:cNvPr id="1015" name="Google Shape;1015;p37"/>
          <p:cNvCxnSpPr/>
          <p:nvPr/>
        </p:nvCxnSpPr>
        <p:spPr>
          <a:xfrm rot="10800000">
            <a:off x="7451725" y="1763712"/>
            <a:ext cx="0" cy="271462"/>
          </a:xfrm>
          <a:prstGeom prst="straightConnector1">
            <a:avLst/>
          </a:prstGeom>
          <a:noFill/>
          <a:ln w="19050" cap="flat" cmpd="sng">
            <a:solidFill>
              <a:schemeClr val="dk1"/>
            </a:solidFill>
            <a:prstDash val="solid"/>
            <a:miter lim="800000"/>
            <a:headEnd type="none" w="sm" len="sm"/>
            <a:tailEnd type="triangle" w="med" len="med"/>
          </a:ln>
        </p:spPr>
      </p:cxnSp>
      <p:cxnSp>
        <p:nvCxnSpPr>
          <p:cNvPr id="1016" name="Google Shape;1016;p37"/>
          <p:cNvCxnSpPr/>
          <p:nvPr/>
        </p:nvCxnSpPr>
        <p:spPr>
          <a:xfrm>
            <a:off x="5416550" y="152400"/>
            <a:ext cx="0" cy="339725"/>
          </a:xfrm>
          <a:prstGeom prst="straightConnector1">
            <a:avLst/>
          </a:prstGeom>
          <a:noFill/>
          <a:ln w="19050" cap="flat" cmpd="sng">
            <a:solidFill>
              <a:schemeClr val="dk1"/>
            </a:solidFill>
            <a:prstDash val="solid"/>
            <a:miter lim="800000"/>
            <a:headEnd type="none" w="sm" len="sm"/>
            <a:tailEnd type="triangle" w="med" len="med"/>
          </a:ln>
        </p:spPr>
      </p:cxnSp>
      <p:cxnSp>
        <p:nvCxnSpPr>
          <p:cNvPr id="1017" name="Google Shape;1017;p37"/>
          <p:cNvCxnSpPr/>
          <p:nvPr/>
        </p:nvCxnSpPr>
        <p:spPr>
          <a:xfrm>
            <a:off x="3663950" y="152400"/>
            <a:ext cx="0" cy="339725"/>
          </a:xfrm>
          <a:prstGeom prst="straightConnector1">
            <a:avLst/>
          </a:prstGeom>
          <a:noFill/>
          <a:ln w="19050" cap="flat" cmpd="sng">
            <a:solidFill>
              <a:schemeClr val="dk1"/>
            </a:solidFill>
            <a:prstDash val="solid"/>
            <a:miter lim="800000"/>
            <a:headEnd type="none" w="sm" len="sm"/>
            <a:tailEnd type="triangle" w="med" len="med"/>
          </a:ln>
        </p:spPr>
      </p:cxnSp>
      <p:cxnSp>
        <p:nvCxnSpPr>
          <p:cNvPr id="1018" name="Google Shape;1018;p37"/>
          <p:cNvCxnSpPr/>
          <p:nvPr/>
        </p:nvCxnSpPr>
        <p:spPr>
          <a:xfrm>
            <a:off x="1682750" y="152400"/>
            <a:ext cx="0" cy="339725"/>
          </a:xfrm>
          <a:prstGeom prst="straightConnector1">
            <a:avLst/>
          </a:prstGeom>
          <a:noFill/>
          <a:ln w="19050" cap="flat" cmpd="sng">
            <a:solidFill>
              <a:schemeClr val="dk1"/>
            </a:solidFill>
            <a:prstDash val="solid"/>
            <a:miter lim="800000"/>
            <a:headEnd type="none" w="sm" len="sm"/>
            <a:tailEnd type="triangle" w="med" len="med"/>
          </a:ln>
        </p:spPr>
      </p:cxnSp>
      <p:cxnSp>
        <p:nvCxnSpPr>
          <p:cNvPr id="1019" name="Google Shape;1019;p37"/>
          <p:cNvCxnSpPr/>
          <p:nvPr/>
        </p:nvCxnSpPr>
        <p:spPr>
          <a:xfrm rot="10800000">
            <a:off x="3740150" y="1752600"/>
            <a:ext cx="0" cy="273050"/>
          </a:xfrm>
          <a:prstGeom prst="straightConnector1">
            <a:avLst/>
          </a:prstGeom>
          <a:noFill/>
          <a:ln w="19050" cap="flat" cmpd="sng">
            <a:solidFill>
              <a:schemeClr val="dk1"/>
            </a:solidFill>
            <a:prstDash val="solid"/>
            <a:miter lim="800000"/>
            <a:headEnd type="none" w="sm" len="sm"/>
            <a:tailEnd type="triangle" w="med" len="med"/>
          </a:ln>
        </p:spPr>
      </p:cxnSp>
      <p:cxnSp>
        <p:nvCxnSpPr>
          <p:cNvPr id="1020" name="Google Shape;1020;p37"/>
          <p:cNvCxnSpPr/>
          <p:nvPr/>
        </p:nvCxnSpPr>
        <p:spPr>
          <a:xfrm rot="10800000">
            <a:off x="5492750" y="1752600"/>
            <a:ext cx="0" cy="273050"/>
          </a:xfrm>
          <a:prstGeom prst="straightConnector1">
            <a:avLst/>
          </a:prstGeom>
          <a:noFill/>
          <a:ln w="19050" cap="flat" cmpd="sng">
            <a:solidFill>
              <a:schemeClr val="dk1"/>
            </a:solidFill>
            <a:prstDash val="solid"/>
            <a:miter lim="800000"/>
            <a:headEnd type="none" w="sm" len="sm"/>
            <a:tailEnd type="triangle" w="med" len="med"/>
          </a:ln>
        </p:spPr>
      </p:cxnSp>
      <p:sp>
        <p:nvSpPr>
          <p:cNvPr id="1021" name="Google Shape;1021;p37"/>
          <p:cNvSpPr txBox="1"/>
          <p:nvPr/>
        </p:nvSpPr>
        <p:spPr>
          <a:xfrm>
            <a:off x="6423025" y="4419600"/>
            <a:ext cx="1273175" cy="9159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800"/>
              <a:buFont typeface="Arial"/>
              <a:buNone/>
            </a:pPr>
            <a:r>
              <a:rPr lang="en-US" sz="1800" b="1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rPr>
              <a:t>Different teaching cycles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22" name="Google Shape;1022;p37"/>
          <p:cNvSpPr/>
          <p:nvPr/>
        </p:nvSpPr>
        <p:spPr>
          <a:xfrm rot="-9120000" flipH="1">
            <a:off x="6121400" y="3511550"/>
            <a:ext cx="538162" cy="1863725"/>
          </a:xfrm>
          <a:prstGeom prst="curvedRightArrow">
            <a:avLst>
              <a:gd name="adj1" fmla="val 25000"/>
              <a:gd name="adj2" fmla="val 50000"/>
              <a:gd name="adj3" fmla="val 25000"/>
            </a:avLst>
          </a:prstGeom>
          <a:solidFill>
            <a:schemeClr val="accent1">
              <a:alpha val="60000"/>
            </a:schemeClr>
          </a:solidFill>
          <a:ln w="9525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23" name="Google Shape;1023;p37"/>
          <p:cNvSpPr/>
          <p:nvPr/>
        </p:nvSpPr>
        <p:spPr>
          <a:xfrm>
            <a:off x="8604250" y="6372225"/>
            <a:ext cx="539750" cy="485775"/>
          </a:xfrm>
          <a:prstGeom prst="leftArrow">
            <a:avLst>
              <a:gd name="adj1" fmla="val 50000"/>
              <a:gd name="adj2" fmla="val 50000"/>
            </a:avLst>
          </a:prstGeom>
          <a:solidFill>
            <a:srgbClr val="FF6600"/>
          </a:solidFill>
          <a:ln w="9525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ransition>
    <p:push dir="r"/>
  </p:transition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Google Shape;1028;p34"/>
          <p:cNvSpPr txBox="1"/>
          <p:nvPr/>
        </p:nvSpPr>
        <p:spPr>
          <a:xfrm>
            <a:off x="457200" y="228600"/>
            <a:ext cx="8382000" cy="137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6600"/>
              </a:buClr>
              <a:buSzPts val="2800"/>
              <a:buFont typeface="Arial Narrow"/>
              <a:buNone/>
            </a:pPr>
            <a:r>
              <a:rPr lang="en-US" sz="2800" b="0" i="0" u="none" strike="noStrike" cap="none">
                <a:solidFill>
                  <a:srgbClr val="006600"/>
                </a:solidFill>
                <a:latin typeface="Arial Narrow"/>
                <a:ea typeface="Arial Narrow"/>
                <a:cs typeface="Arial Narrow"/>
                <a:sym typeface="Arial Narrow"/>
              </a:rPr>
              <a:t>Major difference(s) between cycles of teaching &amp; its impact on the corresponding students’ learning outcomes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29" name="Google Shape;1029;p34"/>
          <p:cNvSpPr txBox="1"/>
          <p:nvPr/>
        </p:nvSpPr>
        <p:spPr>
          <a:xfrm>
            <a:off x="457200" y="1951037"/>
            <a:ext cx="8229600" cy="34591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folHlink"/>
              </a:buClr>
              <a:buSzPts val="2040"/>
              <a:buFont typeface="Noto Sans Symbols"/>
              <a:buChar char="◼"/>
            </a:pPr>
            <a:r>
              <a:rPr lang="en-US" sz="24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Coverage of teaching contents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2900" marR="0" lvl="0" indent="-3429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folHlink"/>
              </a:buClr>
              <a:buSzPts val="2040"/>
              <a:buFont typeface="Noto Sans Symbols"/>
              <a:buChar char="◼"/>
            </a:pPr>
            <a:r>
              <a:rPr lang="en-US" sz="24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Use of pattern of variation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2900" marR="0" lvl="0" indent="-3429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folHlink"/>
              </a:buClr>
              <a:buSzPts val="2040"/>
              <a:buFont typeface="Noto Sans Symbols"/>
              <a:buChar char="◼"/>
            </a:pPr>
            <a:r>
              <a:rPr lang="en-US" sz="24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Teaching arrangement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2900" marR="0" lvl="0" indent="-3429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folHlink"/>
              </a:buClr>
              <a:buSzPts val="2040"/>
              <a:buFont typeface="Noto Sans Symbols"/>
              <a:buChar char="◼"/>
            </a:pPr>
            <a:r>
              <a:rPr lang="en-US" sz="24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….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ransition>
    <p:push dir="r"/>
  </p:transition>
</p:sld>
</file>

<file path=ppt/theme/theme1.xml><?xml version="1.0" encoding="utf-8"?>
<a:theme xmlns:a="http://schemas.openxmlformats.org/drawingml/2006/main" name="砖雕艺术">
  <a:themeElements>
    <a:clrScheme name="砖雕艺术 1">
      <a:dk1>
        <a:srgbClr val="080808"/>
      </a:dk1>
      <a:lt1>
        <a:srgbClr val="FFFFFF"/>
      </a:lt1>
      <a:dk2>
        <a:srgbClr val="0039AC"/>
      </a:dk2>
      <a:lt2>
        <a:srgbClr val="C0C0C0"/>
      </a:lt2>
      <a:accent1>
        <a:srgbClr val="FFFF99"/>
      </a:accent1>
      <a:accent2>
        <a:srgbClr val="FFCC66"/>
      </a:accent2>
      <a:accent3>
        <a:srgbClr val="FFFFFF"/>
      </a:accent3>
      <a:accent4>
        <a:srgbClr val="060606"/>
      </a:accent4>
      <a:accent5>
        <a:srgbClr val="FFFFCA"/>
      </a:accent5>
      <a:accent6>
        <a:srgbClr val="E7B95C"/>
      </a:accent6>
      <a:hlink>
        <a:srgbClr val="0066FF"/>
      </a:hlink>
      <a:folHlink>
        <a:srgbClr val="CC330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34</TotalTime>
  <Words>4214</Words>
  <Application>Microsoft Office PowerPoint</Application>
  <PresentationFormat>On-screen Show (4:3)</PresentationFormat>
  <Paragraphs>781</Paragraphs>
  <Slides>92</Slides>
  <Notes>92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92</vt:i4>
      </vt:variant>
    </vt:vector>
  </HeadingPairs>
  <TitlesOfParts>
    <vt:vector size="98" baseType="lpstr">
      <vt:lpstr>Noto Sans Symbols</vt:lpstr>
      <vt:lpstr>Calibri</vt:lpstr>
      <vt:lpstr>Arial Narrow</vt:lpstr>
      <vt:lpstr>Times New Roman</vt:lpstr>
      <vt:lpstr>Arial</vt:lpstr>
      <vt:lpstr>砖雕艺术</vt:lpstr>
      <vt:lpstr>PowerPoint Presentation</vt:lpstr>
      <vt:lpstr>Theoretical framework of Learning Study</vt:lpstr>
      <vt:lpstr>Steps in a Learning Study cycle &amp; the use of variation</vt:lpstr>
      <vt:lpstr>PowerPoint Presentation</vt:lpstr>
      <vt:lpstr>PowerPoint Presentation</vt:lpstr>
      <vt:lpstr>I. Different forms of energy</vt:lpstr>
      <vt:lpstr>Energy conversion</vt:lpstr>
      <vt:lpstr>Energy conversion efficiency</vt:lpstr>
      <vt:lpstr>Heat Transfer Process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Pre-lesson interview(s) with a sample of students: Main results</vt:lpstr>
      <vt:lpstr>Pre-lesson interview(s) with a sample of students: Main results</vt:lpstr>
      <vt:lpstr>Pre-lesson interview(s) with a sample of students: Main results</vt:lpstr>
      <vt:lpstr>Pre-lesson interview(s) with a sample of students: Main results</vt:lpstr>
      <vt:lpstr>Pre-lesson interview(s) with a sample of students: Main results</vt:lpstr>
      <vt:lpstr>PowerPoint Presentation</vt:lpstr>
      <vt:lpstr>PowerPoint Presentation</vt:lpstr>
      <vt:lpstr>1st cycle of implementation</vt:lpstr>
      <vt:lpstr>Teaching Plan &amp; the use of Pattern of Variation</vt:lpstr>
      <vt:lpstr>PowerPoint Presentation</vt:lpstr>
      <vt:lpstr>PowerPoint Presentation</vt:lpstr>
      <vt:lpstr>Prior Knowledge revision: Read aloud  + extended example </vt:lpstr>
      <vt:lpstr>Prior Knowledge revision: Read aloud  + extended example </vt:lpstr>
      <vt:lpstr>PowerPoint Presentation</vt:lpstr>
      <vt:lpstr>More elaborations on Chemical energy.  (CF 1 enhancement)</vt:lpstr>
      <vt:lpstr>More elaborations on Chemical energy.  (CF 1 enhancement)</vt:lpstr>
      <vt:lpstr>More elaborations on Chemical energy.  (CF 1 enhancement)</vt:lpstr>
      <vt:lpstr>More elaborations on Chemical energy.  (CF 1 enhancement)</vt:lpstr>
      <vt:lpstr>PowerPoint Presentation</vt:lpstr>
      <vt:lpstr>Variation (Contrast) (CF1 and CF2)  3 examples: By comparing the system with ot without energy input.</vt:lpstr>
      <vt:lpstr>PowerPoint Presentation</vt:lpstr>
      <vt:lpstr>Variation: Generalization (by students) (CF2)</vt:lpstr>
      <vt:lpstr>Variation: Generalization (by students) (CF2)</vt:lpstr>
      <vt:lpstr>PowerPoint Presentation</vt:lpstr>
      <vt:lpstr>Student experiments section (Fusion)</vt:lpstr>
      <vt:lpstr>Student experiments section (Fusion)</vt:lpstr>
      <vt:lpstr>PowerPoint Presentation</vt:lpstr>
      <vt:lpstr>PowerPoint Presentation</vt:lpstr>
      <vt:lpstr>Group discussions with TB and WS</vt:lpstr>
      <vt:lpstr>PowerPoint Presentation</vt:lpstr>
      <vt:lpstr>Answer discussions:</vt:lpstr>
      <vt:lpstr>PowerPoint Presentation</vt:lpstr>
      <vt:lpstr>Summary:</vt:lpstr>
      <vt:lpstr>Implementation in different cycles</vt:lpstr>
      <vt:lpstr>1st lesson evaluations (From post-lesson conference)</vt:lpstr>
      <vt:lpstr>1st lesson evaluations (From post-lesson conference)</vt:lpstr>
      <vt:lpstr>1st lesson evaluations (From post-lesson conference)</vt:lpstr>
      <vt:lpstr>PowerPoint Presentation</vt:lpstr>
      <vt:lpstr>Teaching Plan &amp; the use of Pattern of Variation</vt:lpstr>
      <vt:lpstr>Prior knowledge revision</vt:lpstr>
      <vt:lpstr>Variation I (Generalization)</vt:lpstr>
      <vt:lpstr>Variation II (Contrast + Generalization)</vt:lpstr>
      <vt:lpstr>Variation II (Contrast + Generalization)</vt:lpstr>
      <vt:lpstr>Variation III (Generalization)</vt:lpstr>
      <vt:lpstr>Variation IV (Contrast)</vt:lpstr>
      <vt:lpstr>Variation V (Generalization)</vt:lpstr>
      <vt:lpstr>Variation VI (Generalization + Contrast)</vt:lpstr>
      <vt:lpstr>Variation VI (Generalization + Contrast)</vt:lpstr>
      <vt:lpstr>Variation VII (Generalization)</vt:lpstr>
      <vt:lpstr>Variation VIII (Contrast + Generalization)</vt:lpstr>
      <vt:lpstr>Variation VIII (Contrast + Generalization)</vt:lpstr>
      <vt:lpstr>PowerPoint Presentation</vt:lpstr>
      <vt:lpstr>Post-lesson interview(s) with a sample of students: Main results</vt:lpstr>
      <vt:lpstr>Post-lesson interview(s) with a sample of students: Main results</vt:lpstr>
      <vt:lpstr>Post-lesson interview(s) with a sample of students: Main results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HKIEd</dc:creator>
  <cp:lastModifiedBy>CHAN, Chun Leung [C&amp;I]</cp:lastModifiedBy>
  <cp:revision>3</cp:revision>
  <dcterms:created xsi:type="dcterms:W3CDTF">2007-08-09T06:56:36Z</dcterms:created>
  <dcterms:modified xsi:type="dcterms:W3CDTF">2021-10-12T06:50:08Z</dcterms:modified>
</cp:coreProperties>
</file>