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258" r:id="rId4"/>
    <p:sldId id="301" r:id="rId5"/>
    <p:sldId id="260" r:id="rId6"/>
    <p:sldId id="302" r:id="rId7"/>
    <p:sldId id="339" r:id="rId8"/>
    <p:sldId id="262" r:id="rId9"/>
    <p:sldId id="304" r:id="rId10"/>
    <p:sldId id="305" r:id="rId11"/>
    <p:sldId id="307" r:id="rId12"/>
    <p:sldId id="336" r:id="rId13"/>
    <p:sldId id="306" r:id="rId14"/>
    <p:sldId id="264" r:id="rId15"/>
    <p:sldId id="265" r:id="rId16"/>
    <p:sldId id="267" r:id="rId17"/>
    <p:sldId id="308" r:id="rId18"/>
    <p:sldId id="325" r:id="rId19"/>
    <p:sldId id="273" r:id="rId20"/>
    <p:sldId id="340" r:id="rId21"/>
    <p:sldId id="272" r:id="rId22"/>
    <p:sldId id="341" r:id="rId23"/>
    <p:sldId id="313" r:id="rId24"/>
    <p:sldId id="315" r:id="rId25"/>
    <p:sldId id="316" r:id="rId26"/>
    <p:sldId id="318" r:id="rId27"/>
    <p:sldId id="342" r:id="rId28"/>
    <p:sldId id="343" r:id="rId29"/>
    <p:sldId id="344" r:id="rId30"/>
    <p:sldId id="346" r:id="rId31"/>
    <p:sldId id="347" r:id="rId32"/>
    <p:sldId id="348" r:id="rId33"/>
    <p:sldId id="321" r:id="rId34"/>
    <p:sldId id="323" r:id="rId35"/>
    <p:sldId id="328" r:id="rId36"/>
    <p:sldId id="333" r:id="rId37"/>
    <p:sldId id="329" r:id="rId38"/>
    <p:sldId id="330" r:id="rId39"/>
    <p:sldId id="331" r:id="rId40"/>
    <p:sldId id="354" r:id="rId41"/>
    <p:sldId id="353" r:id="rId42"/>
    <p:sldId id="281" r:id="rId43"/>
    <p:sldId id="349" r:id="rId44"/>
    <p:sldId id="283" r:id="rId45"/>
    <p:sldId id="284" r:id="rId46"/>
    <p:sldId id="351" r:id="rId47"/>
    <p:sldId id="285" r:id="rId48"/>
    <p:sldId id="286" r:id="rId49"/>
    <p:sldId id="350" r:id="rId50"/>
    <p:sldId id="288" r:id="rId51"/>
    <p:sldId id="290" r:id="rId52"/>
    <p:sldId id="291" r:id="rId53"/>
    <p:sldId id="292" r:id="rId54"/>
    <p:sldId id="293" r:id="rId55"/>
    <p:sldId id="294" r:id="rId56"/>
    <p:sldId id="295" r:id="rId57"/>
    <p:sldId id="298" r:id="rId58"/>
    <p:sldId id="299" r:id="rId59"/>
    <p:sldId id="355" r:id="rId60"/>
    <p:sldId id="324" r:id="rId61"/>
    <p:sldId id="326" r:id="rId62"/>
    <p:sldId id="309" r:id="rId63"/>
    <p:sldId id="297" r:id="rId64"/>
    <p:sldId id="352" r:id="rId65"/>
    <p:sldId id="296" r:id="rId66"/>
    <p:sldId id="335" r:id="rId67"/>
    <p:sldId id="279" r:id="rId68"/>
    <p:sldId id="345" r:id="rId69"/>
    <p:sldId id="317" r:id="rId7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2" roundtripDataSignature="AMtx7mg7nlPGaEg9LTj/Nmn/+UF3Utqf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5E44A7B-44F9-4978-9530-DC4F139D0A5B}">
  <a:tblStyle styleId="{F5E44A7B-44F9-4978-9530-DC4F139D0A5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21"/>
    <p:restoredTop sz="94699"/>
  </p:normalViewPr>
  <p:slideViewPr>
    <p:cSldViewPr snapToGrid="0" snapToObjects="1">
      <p:cViewPr varScale="1">
        <p:scale>
          <a:sx n="103" d="100"/>
          <a:sy n="103" d="100"/>
        </p:scale>
        <p:origin x="6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customschemas.google.com/relationships/presentationmetadata" Target="meta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3" name="Google Shape;15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1" name="Google Shape;181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85258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0" name="Google Shape;22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044212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363257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04083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796416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35402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d8a34f79d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d8a34f79d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6" name="Google Shape;31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206654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596482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230978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2" name="Google Shape;33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4" name="Google Shape;35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64" name="Google Shape;36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77" name="Google Shape;37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87" name="Google Shape;38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3" name="Google Shape;40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22" name="Google Shape;422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35" name="Google Shape;43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43" name="Google Shape;44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52" name="Google Shape;452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62" name="Google Shape;462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77" name="Google Shape;477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98" name="Google Shape;49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07" name="Google Shape;507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92" name="Google Shape;492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84" name="Google Shape;48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6" name="Google Shape;31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13194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932676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6" name="Google Shape;31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9" name="Google Shape;10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9" name="Google Shape;10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22820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9" name="Google Shape;10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12016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0" name="Google Shape;13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5" name="Google Shape;14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4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5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5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4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4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4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5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5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5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5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5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4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microsoft.com/office/2007/relationships/hdphoto" Target="../media/hdphoto4.wdp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png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microsoft.com/office/2007/relationships/hdphoto" Target="../media/hdphoto6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6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12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5.jpeg"/><Relationship Id="rId5" Type="http://schemas.microsoft.com/office/2007/relationships/hdphoto" Target="../media/hdphoto8.wdp"/><Relationship Id="rId10" Type="http://schemas.openxmlformats.org/officeDocument/2006/relationships/image" Target="../media/image3.jpeg"/><Relationship Id="rId4" Type="http://schemas.openxmlformats.org/officeDocument/2006/relationships/image" Target="../media/image18.png"/><Relationship Id="rId9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7.jpeg"/><Relationship Id="rId7" Type="http://schemas.openxmlformats.org/officeDocument/2006/relationships/image" Target="../media/image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2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15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microsoft.com/office/2007/relationships/hdphoto" Target="../media/hdphoto14.wdp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png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microsoft.com/office/2007/relationships/hdphoto" Target="../media/hdphoto16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microsoft.com/office/2007/relationships/hdphoto" Target="../media/hdphoto17.wdp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57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jpe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18.png"/><Relationship Id="rId4" Type="http://schemas.openxmlformats.org/officeDocument/2006/relationships/image" Target="../media/image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9.wdp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gif"/><Relationship Id="rId4" Type="http://schemas.openxmlformats.org/officeDocument/2006/relationships/image" Target="../media/image6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 lang="zh-HK" altLang="en-US"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lang="zh-HK" altLang="en-US"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77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987166-BD81-1F42-BEA6-2560100D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622" y="2469236"/>
            <a:ext cx="1763334" cy="269427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Light energy</a:t>
            </a:r>
          </a:p>
        </p:txBody>
      </p:sp>
      <p:sp>
        <p:nvSpPr>
          <p:cNvPr id="11" name="Google Shape;113;p5">
            <a:extLst>
              <a:ext uri="{FF2B5EF4-FFF2-40B4-BE49-F238E27FC236}">
                <a16:creationId xmlns:a16="http://schemas.microsoft.com/office/drawing/2014/main" id="{2207866D-F996-5B48-8CD0-BD20AC4C65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24317" y="5072417"/>
            <a:ext cx="1951943" cy="2614236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0">
              <a:spcAft>
                <a:spcPts val="0"/>
              </a:spcAft>
              <a:buClr>
                <a:srgbClr val="FF0000"/>
              </a:buClr>
              <a:buSzPct val="100000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given out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pic>
        <p:nvPicPr>
          <p:cNvPr id="4" name="Picture 2" descr="Old-fashioned light bulbs could be set for comeback after 'light recycling'  breakthrough | The Independent | The Independent">
            <a:extLst>
              <a:ext uri="{FF2B5EF4-FFF2-40B4-BE49-F238E27FC236}">
                <a16:creationId xmlns:a16="http://schemas.microsoft.com/office/drawing/2014/main" id="{357CCE78-CC67-F841-B89F-A347F1D90C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" b="3"/>
          <a:stretch/>
        </p:blipFill>
        <p:spPr bwMode="auto">
          <a:xfrm>
            <a:off x="-88257" y="2282855"/>
            <a:ext cx="2577092" cy="193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oundArtist SH10B Horn Speaker audiophile Bookshelf speakers Testing before  sending. - YouTube">
            <a:extLst>
              <a:ext uri="{FF2B5EF4-FFF2-40B4-BE49-F238E27FC236}">
                <a16:creationId xmlns:a16="http://schemas.microsoft.com/office/drawing/2014/main" id="{A1B91038-AA10-3E4C-BB2F-21C39BAEAA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3" r="10416" b="3"/>
          <a:stretch/>
        </p:blipFill>
        <p:spPr bwMode="auto">
          <a:xfrm>
            <a:off x="2381663" y="2282855"/>
            <a:ext cx="2665349" cy="192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eepas 16-Inch Wall Fan 60W | 3 Speed Settings with Timer | Oscillating and  Static Feature | Electric Wall Mount Cooling Fan for Home, Green House,  Work Room or Office Use | 2 Year Warranty">
            <a:extLst>
              <a:ext uri="{FF2B5EF4-FFF2-40B4-BE49-F238E27FC236}">
                <a16:creationId xmlns:a16="http://schemas.microsoft.com/office/drawing/2014/main" id="{D230D905-C2EF-6546-A903-AB70A2C856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r="-6" b="14762"/>
          <a:stretch/>
        </p:blipFill>
        <p:spPr bwMode="auto">
          <a:xfrm>
            <a:off x="7492473" y="2277623"/>
            <a:ext cx="2381662" cy="193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et Xiaomi Mijia MDKXDE1ACM Mini Electric Oven at $95.99">
            <a:extLst>
              <a:ext uri="{FF2B5EF4-FFF2-40B4-BE49-F238E27FC236}">
                <a16:creationId xmlns:a16="http://schemas.microsoft.com/office/drawing/2014/main" id="{ED8020A1-25EE-8A44-B518-DA04C6C8E4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5" r="28853" b="2"/>
          <a:stretch/>
        </p:blipFill>
        <p:spPr bwMode="auto">
          <a:xfrm>
            <a:off x="5047012" y="2276386"/>
            <a:ext cx="2577094" cy="193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EAFEEA61-90DB-3344-AD54-94BF92A024D9}"/>
              </a:ext>
            </a:extLst>
          </p:cNvPr>
          <p:cNvSpPr txBox="1">
            <a:spLocks/>
          </p:cNvSpPr>
          <p:nvPr/>
        </p:nvSpPr>
        <p:spPr>
          <a:xfrm>
            <a:off x="2631980" y="2469237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Sound energy</a:t>
            </a: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EE3346CD-F061-4A41-8AC2-A6B4EE54BC8A}"/>
              </a:ext>
            </a:extLst>
          </p:cNvPr>
          <p:cNvSpPr txBox="1">
            <a:spLocks/>
          </p:cNvSpPr>
          <p:nvPr/>
        </p:nvSpPr>
        <p:spPr>
          <a:xfrm>
            <a:off x="5297329" y="2469236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Thermal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5B31F3D7-D9FE-724E-B4E8-C331509B3BBD}"/>
              </a:ext>
            </a:extLst>
          </p:cNvPr>
          <p:cNvSpPr txBox="1">
            <a:spLocks/>
          </p:cNvSpPr>
          <p:nvPr/>
        </p:nvSpPr>
        <p:spPr>
          <a:xfrm>
            <a:off x="7796631" y="3940233"/>
            <a:ext cx="2164713" cy="122327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Kinetic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29185BDC-632C-074A-8247-9217E51B6064}"/>
              </a:ext>
            </a:extLst>
          </p:cNvPr>
          <p:cNvSpPr txBox="1">
            <a:spLocks/>
          </p:cNvSpPr>
          <p:nvPr/>
        </p:nvSpPr>
        <p:spPr>
          <a:xfrm>
            <a:off x="9940354" y="2469235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Potential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D955D7BE-2C09-C143-A346-7B3DCE08C7EE}"/>
              </a:ext>
            </a:extLst>
          </p:cNvPr>
          <p:cNvSpPr txBox="1">
            <a:spLocks/>
          </p:cNvSpPr>
          <p:nvPr/>
        </p:nvSpPr>
        <p:spPr>
          <a:xfrm>
            <a:off x="4524324" y="82827"/>
            <a:ext cx="3263620" cy="166566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Electrical energy</a:t>
            </a:r>
          </a:p>
        </p:txBody>
      </p:sp>
      <p:sp>
        <p:nvSpPr>
          <p:cNvPr id="3" name="左大括弧 2">
            <a:extLst>
              <a:ext uri="{FF2B5EF4-FFF2-40B4-BE49-F238E27FC236}">
                <a16:creationId xmlns:a16="http://schemas.microsoft.com/office/drawing/2014/main" id="{2D4F5746-C6E5-5D4C-9458-5DA6290A5E0D}"/>
              </a:ext>
            </a:extLst>
          </p:cNvPr>
          <p:cNvSpPr/>
          <p:nvPr/>
        </p:nvSpPr>
        <p:spPr>
          <a:xfrm rot="5400000">
            <a:off x="5962450" y="-3957756"/>
            <a:ext cx="387368" cy="11897866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2" name="Google Shape;113;p5">
            <a:extLst>
              <a:ext uri="{FF2B5EF4-FFF2-40B4-BE49-F238E27FC236}">
                <a16:creationId xmlns:a16="http://schemas.microsoft.com/office/drawing/2014/main" id="{41B344FD-FE2C-F347-A2E6-7525416A5080}"/>
              </a:ext>
            </a:extLst>
          </p:cNvPr>
          <p:cNvSpPr txBox="1">
            <a:spLocks/>
          </p:cNvSpPr>
          <p:nvPr/>
        </p:nvSpPr>
        <p:spPr>
          <a:xfrm>
            <a:off x="2819017" y="5072417"/>
            <a:ext cx="1951943" cy="26142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FF0000"/>
              </a:buClr>
              <a:buSzPct val="100000"/>
              <a:buFont typeface="Arial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given out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23" name="Google Shape;113;p5">
            <a:extLst>
              <a:ext uri="{FF2B5EF4-FFF2-40B4-BE49-F238E27FC236}">
                <a16:creationId xmlns:a16="http://schemas.microsoft.com/office/drawing/2014/main" id="{DFC9A40C-BDC2-624E-B2DF-34A457DF90CC}"/>
              </a:ext>
            </a:extLst>
          </p:cNvPr>
          <p:cNvSpPr txBox="1">
            <a:spLocks/>
          </p:cNvSpPr>
          <p:nvPr/>
        </p:nvSpPr>
        <p:spPr>
          <a:xfrm>
            <a:off x="5443366" y="5072417"/>
            <a:ext cx="1951943" cy="26142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FF0000"/>
              </a:buClr>
              <a:buSzPct val="100000"/>
              <a:buFont typeface="Arial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given out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24" name="Google Shape;113;p5">
            <a:extLst>
              <a:ext uri="{FF2B5EF4-FFF2-40B4-BE49-F238E27FC236}">
                <a16:creationId xmlns:a16="http://schemas.microsoft.com/office/drawing/2014/main" id="{C871A5BF-BCD6-634F-A443-0964B38AEABB}"/>
              </a:ext>
            </a:extLst>
          </p:cNvPr>
          <p:cNvSpPr txBox="1">
            <a:spLocks/>
          </p:cNvSpPr>
          <p:nvPr/>
        </p:nvSpPr>
        <p:spPr>
          <a:xfrm>
            <a:off x="8148441" y="5072417"/>
            <a:ext cx="1951943" cy="26142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FF0000"/>
              </a:buClr>
              <a:buSzPct val="100000"/>
              <a:buFont typeface="Arial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gained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25" name="Google Shape;113;p5">
            <a:extLst>
              <a:ext uri="{FF2B5EF4-FFF2-40B4-BE49-F238E27FC236}">
                <a16:creationId xmlns:a16="http://schemas.microsoft.com/office/drawing/2014/main" id="{A55BE6BB-FC67-B141-95A5-102DC4EDC172}"/>
              </a:ext>
            </a:extLst>
          </p:cNvPr>
          <p:cNvSpPr txBox="1">
            <a:spLocks/>
          </p:cNvSpPr>
          <p:nvPr/>
        </p:nvSpPr>
        <p:spPr>
          <a:xfrm>
            <a:off x="10133869" y="5072417"/>
            <a:ext cx="1951943" cy="26142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buClr>
                <a:srgbClr val="FF0000"/>
              </a:buClr>
              <a:buSzPct val="100000"/>
              <a:buFont typeface="Arial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gained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26" name="Google Shape;113;p5">
            <a:extLst>
              <a:ext uri="{FF2B5EF4-FFF2-40B4-BE49-F238E27FC236}">
                <a16:creationId xmlns:a16="http://schemas.microsoft.com/office/drawing/2014/main" id="{6AD76FD4-E6CC-8F46-9DCB-785716A9E125}"/>
              </a:ext>
            </a:extLst>
          </p:cNvPr>
          <p:cNvSpPr txBox="1">
            <a:spLocks/>
          </p:cNvSpPr>
          <p:nvPr/>
        </p:nvSpPr>
        <p:spPr>
          <a:xfrm>
            <a:off x="7516932" y="1209187"/>
            <a:ext cx="2293405" cy="97567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FF0000"/>
              </a:buClr>
              <a:buSzPct val="100000"/>
              <a:buFont typeface="Arial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consumed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27" name="標題 1">
            <a:extLst>
              <a:ext uri="{FF2B5EF4-FFF2-40B4-BE49-F238E27FC236}">
                <a16:creationId xmlns:a16="http://schemas.microsoft.com/office/drawing/2014/main" id="{6905D8B2-9E5C-FD46-9DAD-EB2B7FB158BA}"/>
              </a:ext>
            </a:extLst>
          </p:cNvPr>
          <p:cNvSpPr txBox="1">
            <a:spLocks/>
          </p:cNvSpPr>
          <p:nvPr/>
        </p:nvSpPr>
        <p:spPr>
          <a:xfrm>
            <a:off x="2209745" y="5911701"/>
            <a:ext cx="315518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give out</a:t>
            </a:r>
            <a:r>
              <a:rPr kumimoji="1" lang="en-US" altLang="zh-HK" sz="32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(</a:t>
            </a:r>
            <a:r>
              <a:rPr kumimoji="1" lang="zh-HK" altLang="en-US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發放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標題 1">
            <a:extLst>
              <a:ext uri="{FF2B5EF4-FFF2-40B4-BE49-F238E27FC236}">
                <a16:creationId xmlns:a16="http://schemas.microsoft.com/office/drawing/2014/main" id="{D80A1DE0-E57E-BD4A-AF6F-99B9F7C142D4}"/>
              </a:ext>
            </a:extLst>
          </p:cNvPr>
          <p:cNvSpPr txBox="1">
            <a:spLocks/>
          </p:cNvSpPr>
          <p:nvPr/>
        </p:nvSpPr>
        <p:spPr>
          <a:xfrm>
            <a:off x="4731379" y="265471"/>
            <a:ext cx="3434426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consume</a:t>
            </a:r>
            <a:r>
              <a:rPr kumimoji="1" lang="zh-TW" altLang="en-US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(</a:t>
            </a:r>
            <a:r>
              <a:rPr kumimoji="1" lang="zh-HK" altLang="en-US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消耗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9" name="標題 1">
            <a:extLst>
              <a:ext uri="{FF2B5EF4-FFF2-40B4-BE49-F238E27FC236}">
                <a16:creationId xmlns:a16="http://schemas.microsoft.com/office/drawing/2014/main" id="{A619362C-A9F8-044A-9D80-9469415882A4}"/>
              </a:ext>
            </a:extLst>
          </p:cNvPr>
          <p:cNvSpPr txBox="1">
            <a:spLocks/>
          </p:cNvSpPr>
          <p:nvPr/>
        </p:nvSpPr>
        <p:spPr>
          <a:xfrm>
            <a:off x="8232744" y="5911700"/>
            <a:ext cx="315518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gain</a:t>
            </a:r>
            <a:r>
              <a:rPr kumimoji="1" lang="en-US" altLang="zh-HK" sz="32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(</a:t>
            </a:r>
            <a:r>
              <a:rPr kumimoji="1" lang="zh-HK" altLang="en-US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獲得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3" name="Picture 2" descr="Gulf Elevators Passenger Home Elevator, Max Persons: 4 Persons, | ID:  6326220355">
            <a:extLst>
              <a:ext uri="{FF2B5EF4-FFF2-40B4-BE49-F238E27FC236}">
                <a16:creationId xmlns:a16="http://schemas.microsoft.com/office/drawing/2014/main" id="{435582AD-CE7B-D745-A885-663C51E5F9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" r="5429" b="1"/>
          <a:stretch/>
        </p:blipFill>
        <p:spPr bwMode="auto">
          <a:xfrm>
            <a:off x="9867488" y="2282855"/>
            <a:ext cx="2381662" cy="193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987166-BD81-1F42-BEA6-2560100D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4696" y="3338510"/>
            <a:ext cx="3936332" cy="143446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Another form of energy</a:t>
            </a:r>
          </a:p>
        </p:txBody>
      </p:sp>
      <p:sp>
        <p:nvSpPr>
          <p:cNvPr id="11" name="Google Shape;113;p5">
            <a:extLst>
              <a:ext uri="{FF2B5EF4-FFF2-40B4-BE49-F238E27FC236}">
                <a16:creationId xmlns:a16="http://schemas.microsoft.com/office/drawing/2014/main" id="{2207866D-F996-5B48-8CD0-BD20AC4C65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916645" y="4787541"/>
            <a:ext cx="3343275" cy="724138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0">
              <a:spcAft>
                <a:spcPts val="0"/>
              </a:spcAft>
              <a:buClr>
                <a:srgbClr val="FF0000"/>
              </a:buClr>
              <a:buSzPct val="100000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given out / gained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pic>
        <p:nvPicPr>
          <p:cNvPr id="4" name="Picture 2" descr="Old-fashioned light bulbs could be set for comeback after 'light recycling'  breakthrough | The Independent | The Independent">
            <a:extLst>
              <a:ext uri="{FF2B5EF4-FFF2-40B4-BE49-F238E27FC236}">
                <a16:creationId xmlns:a16="http://schemas.microsoft.com/office/drawing/2014/main" id="{357CCE78-CC67-F841-B89F-A347F1D90C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" b="3"/>
          <a:stretch/>
        </p:blipFill>
        <p:spPr bwMode="auto">
          <a:xfrm>
            <a:off x="-48379" y="1324678"/>
            <a:ext cx="2577092" cy="193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oundArtist SH10B Horn Speaker audiophile Bookshelf speakers Testing before  sending. - YouTube">
            <a:extLst>
              <a:ext uri="{FF2B5EF4-FFF2-40B4-BE49-F238E27FC236}">
                <a16:creationId xmlns:a16="http://schemas.microsoft.com/office/drawing/2014/main" id="{A1B91038-AA10-3E4C-BB2F-21C39BAEAA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3" r="10416" b="3"/>
          <a:stretch/>
        </p:blipFill>
        <p:spPr bwMode="auto">
          <a:xfrm>
            <a:off x="2394096" y="1324678"/>
            <a:ext cx="2665349" cy="192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eepas 16-Inch Wall Fan 60W | 3 Speed Settings with Timer | Oscillating and  Static Feature | Electric Wall Mount Cooling Fan for Home, Green House,  Work Room or Office Use | 2 Year Warranty">
            <a:extLst>
              <a:ext uri="{FF2B5EF4-FFF2-40B4-BE49-F238E27FC236}">
                <a16:creationId xmlns:a16="http://schemas.microsoft.com/office/drawing/2014/main" id="{D230D905-C2EF-6546-A903-AB70A2C856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r="-6" b="14762"/>
          <a:stretch/>
        </p:blipFill>
        <p:spPr bwMode="auto">
          <a:xfrm>
            <a:off x="7504906" y="1319446"/>
            <a:ext cx="2381662" cy="193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et Xiaomi Mijia MDKXDE1ACM Mini Electric Oven at $95.99">
            <a:extLst>
              <a:ext uri="{FF2B5EF4-FFF2-40B4-BE49-F238E27FC236}">
                <a16:creationId xmlns:a16="http://schemas.microsoft.com/office/drawing/2014/main" id="{ED8020A1-25EE-8A44-B518-DA04C6C8E4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5" r="28853" b="2"/>
          <a:stretch/>
        </p:blipFill>
        <p:spPr bwMode="auto">
          <a:xfrm>
            <a:off x="5059445" y="1318209"/>
            <a:ext cx="2577094" cy="193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群組 16">
            <a:extLst>
              <a:ext uri="{FF2B5EF4-FFF2-40B4-BE49-F238E27FC236}">
                <a16:creationId xmlns:a16="http://schemas.microsoft.com/office/drawing/2014/main" id="{AFFCE222-1CAE-9745-9879-FA11BA1CDC46}"/>
              </a:ext>
            </a:extLst>
          </p:cNvPr>
          <p:cNvGrpSpPr/>
          <p:nvPr/>
        </p:nvGrpSpPr>
        <p:grpSpPr>
          <a:xfrm>
            <a:off x="1436015" y="3966122"/>
            <a:ext cx="3263620" cy="1443008"/>
            <a:chOff x="811175" y="3966122"/>
            <a:chExt cx="3263620" cy="1443008"/>
          </a:xfrm>
        </p:grpSpPr>
        <p:sp>
          <p:nvSpPr>
            <p:cNvPr id="15" name="標題 1">
              <a:extLst>
                <a:ext uri="{FF2B5EF4-FFF2-40B4-BE49-F238E27FC236}">
                  <a16:creationId xmlns:a16="http://schemas.microsoft.com/office/drawing/2014/main" id="{D955D7BE-2C09-C143-A346-7B3DCE08C7EE}"/>
                </a:ext>
              </a:extLst>
            </p:cNvPr>
            <p:cNvSpPr txBox="1">
              <a:spLocks/>
            </p:cNvSpPr>
            <p:nvPr/>
          </p:nvSpPr>
          <p:spPr>
            <a:xfrm>
              <a:off x="811175" y="3966122"/>
              <a:ext cx="3263620" cy="7948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Electrical energy</a:t>
              </a:r>
            </a:p>
          </p:txBody>
        </p:sp>
        <p:sp>
          <p:nvSpPr>
            <p:cNvPr id="26" name="Google Shape;113;p5">
              <a:extLst>
                <a:ext uri="{FF2B5EF4-FFF2-40B4-BE49-F238E27FC236}">
                  <a16:creationId xmlns:a16="http://schemas.microsoft.com/office/drawing/2014/main" id="{6AD76FD4-E6CC-8F46-9DCB-785716A9E125}"/>
                </a:ext>
              </a:extLst>
            </p:cNvPr>
            <p:cNvSpPr txBox="1">
              <a:spLocks/>
            </p:cNvSpPr>
            <p:nvPr/>
          </p:nvSpPr>
          <p:spPr>
            <a:xfrm>
              <a:off x="1347637" y="4760942"/>
              <a:ext cx="2293405" cy="6481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0" indent="0">
                <a:buClr>
                  <a:srgbClr val="FF0000"/>
                </a:buClr>
                <a:buSzPct val="100000"/>
                <a:buFont typeface="Arial"/>
                <a:buNone/>
              </a:pPr>
              <a:r>
                <a:rPr lang="en-US" sz="24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is </a:t>
              </a:r>
              <a:r>
                <a:rPr lang="en-US" sz="2400" kern="1200" dirty="0">
                  <a:solidFill>
                    <a:srgbClr val="0070C0"/>
                  </a:solidFill>
                  <a:latin typeface="+mn-lt"/>
                  <a:ea typeface="+mn-ea"/>
                  <a:cs typeface="+mn-cs"/>
                </a:rPr>
                <a:t>consumed</a:t>
              </a:r>
              <a:r>
                <a:rPr lang="en-US" sz="24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27" name="標題 1">
            <a:extLst>
              <a:ext uri="{FF2B5EF4-FFF2-40B4-BE49-F238E27FC236}">
                <a16:creationId xmlns:a16="http://schemas.microsoft.com/office/drawing/2014/main" id="{6905D8B2-9E5C-FD46-9DAD-EB2B7FB158BA}"/>
              </a:ext>
            </a:extLst>
          </p:cNvPr>
          <p:cNvSpPr txBox="1">
            <a:spLocks/>
          </p:cNvSpPr>
          <p:nvPr/>
        </p:nvSpPr>
        <p:spPr>
          <a:xfrm>
            <a:off x="2876008" y="5670133"/>
            <a:ext cx="6439984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Energy conversion 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(</a:t>
            </a:r>
            <a:r>
              <a:rPr kumimoji="1" lang="zh-HK" altLang="en-US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能量轉換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13A1CAF-6296-4F4F-8963-52E483140341}"/>
              </a:ext>
            </a:extLst>
          </p:cNvPr>
          <p:cNvSpPr txBox="1"/>
          <p:nvPr/>
        </p:nvSpPr>
        <p:spPr>
          <a:xfrm>
            <a:off x="224317" y="315017"/>
            <a:ext cx="7909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HK" sz="4000" dirty="0"/>
              <a:t>In different </a:t>
            </a:r>
            <a:r>
              <a:rPr kumimoji="1" lang="en-US" altLang="zh-HK" sz="4000" u="sng" dirty="0"/>
              <a:t>operating</a:t>
            </a:r>
            <a:r>
              <a:rPr kumimoji="1" lang="en-US" altLang="zh-HK" sz="4000" dirty="0"/>
              <a:t> devices</a:t>
            </a:r>
            <a:r>
              <a:rPr kumimoji="1" lang="zh-TW" altLang="en-US" sz="4000" dirty="0"/>
              <a:t> </a:t>
            </a:r>
            <a:r>
              <a:rPr kumimoji="1" lang="en-US" altLang="zh-TW" sz="2400" dirty="0"/>
              <a:t>(</a:t>
            </a:r>
            <a:r>
              <a:rPr kumimoji="1" lang="zh-TW" altLang="en-US" sz="2400" dirty="0"/>
              <a:t>裝置</a:t>
            </a:r>
            <a:r>
              <a:rPr kumimoji="1" lang="en-US" altLang="zh-TW" sz="2400" dirty="0"/>
              <a:t>)</a:t>
            </a:r>
            <a:r>
              <a:rPr kumimoji="1" lang="en-US" altLang="zh-HK" sz="4000" dirty="0"/>
              <a:t>,</a:t>
            </a:r>
            <a:endParaRPr kumimoji="1" lang="zh-HK" altLang="en-US" sz="4000" dirty="0"/>
          </a:p>
        </p:txBody>
      </p:sp>
      <p:sp>
        <p:nvSpPr>
          <p:cNvPr id="16" name="向下箭號 15">
            <a:extLst>
              <a:ext uri="{FF2B5EF4-FFF2-40B4-BE49-F238E27FC236}">
                <a16:creationId xmlns:a16="http://schemas.microsoft.com/office/drawing/2014/main" id="{8814A720-AD4E-B042-B4B4-07C388775074}"/>
              </a:ext>
            </a:extLst>
          </p:cNvPr>
          <p:cNvSpPr/>
          <p:nvPr/>
        </p:nvSpPr>
        <p:spPr>
          <a:xfrm rot="16200000">
            <a:off x="5486426" y="3548106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30" name="Picture 2" descr="Gulf Elevators Passenger Home Elevator, Max Persons: 4 Persons, | ID:  6326220355">
            <a:extLst>
              <a:ext uri="{FF2B5EF4-FFF2-40B4-BE49-F238E27FC236}">
                <a16:creationId xmlns:a16="http://schemas.microsoft.com/office/drawing/2014/main" id="{63697D17-F9B0-F945-A3C8-E29127D508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" r="5429" b="1"/>
          <a:stretch/>
        </p:blipFill>
        <p:spPr bwMode="auto">
          <a:xfrm>
            <a:off x="9865302" y="1319172"/>
            <a:ext cx="2381662" cy="193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22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/>
      <p:bldP spid="27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Gulf Elevators Passenger Home Elevator, Max Persons: 4 Persons, | ID:  6326220355">
            <a:extLst>
              <a:ext uri="{FF2B5EF4-FFF2-40B4-BE49-F238E27FC236}">
                <a16:creationId xmlns:a16="http://schemas.microsoft.com/office/drawing/2014/main" id="{E9EBDE17-8E9F-F444-AB36-447AFDDDAA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" r="5429" b="1"/>
          <a:stretch/>
        </p:blipFill>
        <p:spPr bwMode="auto">
          <a:xfrm>
            <a:off x="9872156" y="3011518"/>
            <a:ext cx="2381662" cy="193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53987166-BD81-1F42-BEA6-2560100D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403" y="3197899"/>
            <a:ext cx="1763334" cy="269427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Light energy</a:t>
            </a:r>
          </a:p>
        </p:txBody>
      </p:sp>
      <p:pic>
        <p:nvPicPr>
          <p:cNvPr id="4" name="Picture 2" descr="Old-fashioned light bulbs could be set for comeback after 'light recycling'  breakthrough | The Independent | The Independent">
            <a:extLst>
              <a:ext uri="{FF2B5EF4-FFF2-40B4-BE49-F238E27FC236}">
                <a16:creationId xmlns:a16="http://schemas.microsoft.com/office/drawing/2014/main" id="{357CCE78-CC67-F841-B89F-A347F1D90C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" b="3"/>
          <a:stretch/>
        </p:blipFill>
        <p:spPr bwMode="auto">
          <a:xfrm>
            <a:off x="-58476" y="3011518"/>
            <a:ext cx="2577092" cy="193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oundArtist SH10B Horn Speaker audiophile Bookshelf speakers Testing before  sending. - YouTube">
            <a:extLst>
              <a:ext uri="{FF2B5EF4-FFF2-40B4-BE49-F238E27FC236}">
                <a16:creationId xmlns:a16="http://schemas.microsoft.com/office/drawing/2014/main" id="{A1B91038-AA10-3E4C-BB2F-21C39BAEAA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3" r="10416" b="3"/>
          <a:stretch/>
        </p:blipFill>
        <p:spPr bwMode="auto">
          <a:xfrm>
            <a:off x="2411444" y="3011518"/>
            <a:ext cx="2665349" cy="192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eepas 16-Inch Wall Fan 60W | 3 Speed Settings with Timer | Oscillating and  Static Feature | Electric Wall Mount Cooling Fan for Home, Green House,  Work Room or Office Use | 2 Year Warranty">
            <a:extLst>
              <a:ext uri="{FF2B5EF4-FFF2-40B4-BE49-F238E27FC236}">
                <a16:creationId xmlns:a16="http://schemas.microsoft.com/office/drawing/2014/main" id="{D230D905-C2EF-6546-A903-AB70A2C856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r="-6" b="14762"/>
          <a:stretch/>
        </p:blipFill>
        <p:spPr bwMode="auto">
          <a:xfrm>
            <a:off x="7522254" y="3006286"/>
            <a:ext cx="2381662" cy="193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et Xiaomi Mijia MDKXDE1ACM Mini Electric Oven at $95.99">
            <a:extLst>
              <a:ext uri="{FF2B5EF4-FFF2-40B4-BE49-F238E27FC236}">
                <a16:creationId xmlns:a16="http://schemas.microsoft.com/office/drawing/2014/main" id="{ED8020A1-25EE-8A44-B518-DA04C6C8E4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5" r="28853" b="2"/>
          <a:stretch/>
        </p:blipFill>
        <p:spPr bwMode="auto">
          <a:xfrm>
            <a:off x="5076793" y="3005049"/>
            <a:ext cx="2577094" cy="193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EAFEEA61-90DB-3344-AD54-94BF92A024D9}"/>
              </a:ext>
            </a:extLst>
          </p:cNvPr>
          <p:cNvSpPr txBox="1">
            <a:spLocks/>
          </p:cNvSpPr>
          <p:nvPr/>
        </p:nvSpPr>
        <p:spPr>
          <a:xfrm>
            <a:off x="2661761" y="3197900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Sound energy</a:t>
            </a: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EE3346CD-F061-4A41-8AC2-A6B4EE54BC8A}"/>
              </a:ext>
            </a:extLst>
          </p:cNvPr>
          <p:cNvSpPr txBox="1">
            <a:spLocks/>
          </p:cNvSpPr>
          <p:nvPr/>
        </p:nvSpPr>
        <p:spPr>
          <a:xfrm>
            <a:off x="5327110" y="3197899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Thermal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5B31F3D7-D9FE-724E-B4E8-C331509B3BBD}"/>
              </a:ext>
            </a:extLst>
          </p:cNvPr>
          <p:cNvSpPr txBox="1">
            <a:spLocks/>
          </p:cNvSpPr>
          <p:nvPr/>
        </p:nvSpPr>
        <p:spPr>
          <a:xfrm>
            <a:off x="7826412" y="3197898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Kinetic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29185BDC-632C-074A-8247-9217E51B6064}"/>
              </a:ext>
            </a:extLst>
          </p:cNvPr>
          <p:cNvSpPr txBox="1">
            <a:spLocks/>
          </p:cNvSpPr>
          <p:nvPr/>
        </p:nvSpPr>
        <p:spPr>
          <a:xfrm>
            <a:off x="9970135" y="3197898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Potential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D955D7BE-2C09-C143-A346-7B3DCE08C7EE}"/>
              </a:ext>
            </a:extLst>
          </p:cNvPr>
          <p:cNvSpPr txBox="1">
            <a:spLocks/>
          </p:cNvSpPr>
          <p:nvPr/>
        </p:nvSpPr>
        <p:spPr>
          <a:xfrm>
            <a:off x="3001525" y="1450907"/>
            <a:ext cx="6188950" cy="104007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Where do the energies come from?</a:t>
            </a:r>
          </a:p>
        </p:txBody>
      </p:sp>
      <p:sp>
        <p:nvSpPr>
          <p:cNvPr id="3" name="左大括弧 2">
            <a:extLst>
              <a:ext uri="{FF2B5EF4-FFF2-40B4-BE49-F238E27FC236}">
                <a16:creationId xmlns:a16="http://schemas.microsoft.com/office/drawing/2014/main" id="{2D4F5746-C6E5-5D4C-9458-5DA6290A5E0D}"/>
              </a:ext>
            </a:extLst>
          </p:cNvPr>
          <p:cNvSpPr/>
          <p:nvPr/>
        </p:nvSpPr>
        <p:spPr>
          <a:xfrm rot="5400000">
            <a:off x="5992231" y="-3229093"/>
            <a:ext cx="387368" cy="11897866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30" name="Google Shape;318;p17">
            <a:extLst>
              <a:ext uri="{FF2B5EF4-FFF2-40B4-BE49-F238E27FC236}">
                <a16:creationId xmlns:a16="http://schemas.microsoft.com/office/drawing/2014/main" id="{911B38CD-ED31-6442-8FF4-57310E6BBA34}"/>
              </a:ext>
            </a:extLst>
          </p:cNvPr>
          <p:cNvSpPr txBox="1">
            <a:spLocks/>
          </p:cNvSpPr>
          <p:nvPr/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</a:pPr>
            <a:r>
              <a:rPr lang="en-HK" dirty="0">
                <a:solidFill>
                  <a:schemeClr val="lt1"/>
                </a:solidFill>
              </a:rPr>
              <a:t>What can tell you from this?</a:t>
            </a:r>
            <a:endParaRPr lang="en-HK" dirty="0"/>
          </a:p>
        </p:txBody>
      </p:sp>
      <p:sp>
        <p:nvSpPr>
          <p:cNvPr id="31" name="標題 1">
            <a:extLst>
              <a:ext uri="{FF2B5EF4-FFF2-40B4-BE49-F238E27FC236}">
                <a16:creationId xmlns:a16="http://schemas.microsoft.com/office/drawing/2014/main" id="{F8DE086A-F6FC-614E-AD23-75FABFFDE666}"/>
              </a:ext>
            </a:extLst>
          </p:cNvPr>
          <p:cNvSpPr txBox="1">
            <a:spLocks/>
          </p:cNvSpPr>
          <p:nvPr/>
        </p:nvSpPr>
        <p:spPr>
          <a:xfrm>
            <a:off x="147067" y="3379183"/>
            <a:ext cx="11897866" cy="11861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 energy can be </a:t>
            </a:r>
            <a:r>
              <a:rPr kumimoji="1" lang="en-US" altLang="zh-HK" sz="3600" b="1" u="sng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converted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2400" b="1" kern="1200" dirty="0">
                <a:solidFill>
                  <a:srgbClr val="FF0000"/>
                </a:solidFill>
              </a:rPr>
              <a:t>(</a:t>
            </a:r>
            <a:r>
              <a:rPr kumimoji="1" lang="zh-HK" altLang="en-US" sz="2400" b="1" kern="1200" dirty="0">
                <a:solidFill>
                  <a:srgbClr val="FF0000"/>
                </a:solidFill>
              </a:rPr>
              <a:t>轉換</a:t>
            </a:r>
            <a:r>
              <a:rPr kumimoji="1" lang="en-US" altLang="zh-HK" sz="2400" b="1" kern="1200" dirty="0">
                <a:solidFill>
                  <a:srgbClr val="FF0000"/>
                </a:solidFill>
              </a:rPr>
              <a:t>)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endParaRPr kumimoji="1" lang="en-US" altLang="zh-HK" sz="36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to other forms of energy.</a:t>
            </a:r>
            <a:endParaRPr kumimoji="1" lang="en-US" altLang="zh-HK" sz="3200" b="1" u="sng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" name="標題 1">
            <a:extLst>
              <a:ext uri="{FF2B5EF4-FFF2-40B4-BE49-F238E27FC236}">
                <a16:creationId xmlns:a16="http://schemas.microsoft.com/office/drawing/2014/main" id="{6BC9B39F-EEF6-9C47-BC55-6736F0F608EE}"/>
              </a:ext>
            </a:extLst>
          </p:cNvPr>
          <p:cNvSpPr txBox="1">
            <a:spLocks/>
          </p:cNvSpPr>
          <p:nvPr/>
        </p:nvSpPr>
        <p:spPr>
          <a:xfrm>
            <a:off x="3001525" y="1585053"/>
            <a:ext cx="6188950" cy="905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Electrical energy</a:t>
            </a:r>
          </a:p>
        </p:txBody>
      </p:sp>
    </p:spTree>
    <p:extLst>
      <p:ext uri="{BB962C8B-B14F-4D97-AF65-F5344CB8AC3E}">
        <p14:creationId xmlns:p14="http://schemas.microsoft.com/office/powerpoint/2010/main" val="267085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987166-BD81-1F42-BEA6-2560100D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622" y="2469236"/>
            <a:ext cx="1763334" cy="269427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kumimoji="1" lang="en-US" altLang="zh-HK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Light</a:t>
            </a: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energy</a:t>
            </a:r>
          </a:p>
        </p:txBody>
      </p:sp>
      <p:pic>
        <p:nvPicPr>
          <p:cNvPr id="8" name="Picture 2" descr="Unique Lift Office Building | DOPPLER | Elevating your World.">
            <a:extLst>
              <a:ext uri="{FF2B5EF4-FFF2-40B4-BE49-F238E27FC236}">
                <a16:creationId xmlns:a16="http://schemas.microsoft.com/office/drawing/2014/main" id="{A21226F4-B656-C14A-B3D7-BD8724EEFB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4" r="3706" b="-3"/>
          <a:stretch/>
        </p:blipFill>
        <p:spPr bwMode="auto">
          <a:xfrm>
            <a:off x="9852869" y="2277623"/>
            <a:ext cx="2381663" cy="193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Old-fashioned light bulbs could be set for comeback after 'light recycling'  breakthrough | The Independent | The Independent">
            <a:extLst>
              <a:ext uri="{FF2B5EF4-FFF2-40B4-BE49-F238E27FC236}">
                <a16:creationId xmlns:a16="http://schemas.microsoft.com/office/drawing/2014/main" id="{357CCE78-CC67-F841-B89F-A347F1D90C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" b="3"/>
          <a:stretch/>
        </p:blipFill>
        <p:spPr bwMode="auto">
          <a:xfrm>
            <a:off x="-88257" y="2282855"/>
            <a:ext cx="2577092" cy="193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oundArtist SH10B Horn Speaker audiophile Bookshelf speakers Testing before  sending. - YouTube">
            <a:extLst>
              <a:ext uri="{FF2B5EF4-FFF2-40B4-BE49-F238E27FC236}">
                <a16:creationId xmlns:a16="http://schemas.microsoft.com/office/drawing/2014/main" id="{A1B91038-AA10-3E4C-BB2F-21C39BAEAA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3" r="10416" b="3"/>
          <a:stretch/>
        </p:blipFill>
        <p:spPr bwMode="auto">
          <a:xfrm>
            <a:off x="2381663" y="2282855"/>
            <a:ext cx="2665349" cy="192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eepas 16-Inch Wall Fan 60W | 3 Speed Settings with Timer | Oscillating and  Static Feature | Electric Wall Mount Cooling Fan for Home, Green House,  Work Room or Office Use | 2 Year Warranty">
            <a:extLst>
              <a:ext uri="{FF2B5EF4-FFF2-40B4-BE49-F238E27FC236}">
                <a16:creationId xmlns:a16="http://schemas.microsoft.com/office/drawing/2014/main" id="{D230D905-C2EF-6546-A903-AB70A2C856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r="-6" b="14762"/>
          <a:stretch/>
        </p:blipFill>
        <p:spPr bwMode="auto">
          <a:xfrm>
            <a:off x="7492473" y="2277623"/>
            <a:ext cx="2381662" cy="193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et Xiaomi Mijia MDKXDE1ACM Mini Electric Oven at $95.99">
            <a:extLst>
              <a:ext uri="{FF2B5EF4-FFF2-40B4-BE49-F238E27FC236}">
                <a16:creationId xmlns:a16="http://schemas.microsoft.com/office/drawing/2014/main" id="{ED8020A1-25EE-8A44-B518-DA04C6C8E4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5" r="28853" b="2"/>
          <a:stretch/>
        </p:blipFill>
        <p:spPr bwMode="auto">
          <a:xfrm>
            <a:off x="5047012" y="2276386"/>
            <a:ext cx="2577094" cy="193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EAFEEA61-90DB-3344-AD54-94BF92A024D9}"/>
              </a:ext>
            </a:extLst>
          </p:cNvPr>
          <p:cNvSpPr txBox="1">
            <a:spLocks/>
          </p:cNvSpPr>
          <p:nvPr/>
        </p:nvSpPr>
        <p:spPr>
          <a:xfrm>
            <a:off x="2631980" y="2469237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Sound </a:t>
            </a: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EE3346CD-F061-4A41-8AC2-A6B4EE54BC8A}"/>
              </a:ext>
            </a:extLst>
          </p:cNvPr>
          <p:cNvSpPr txBox="1">
            <a:spLocks/>
          </p:cNvSpPr>
          <p:nvPr/>
        </p:nvSpPr>
        <p:spPr>
          <a:xfrm>
            <a:off x="5297329" y="2469236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Thermal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5B31F3D7-D9FE-724E-B4E8-C331509B3BBD}"/>
              </a:ext>
            </a:extLst>
          </p:cNvPr>
          <p:cNvSpPr txBox="1">
            <a:spLocks/>
          </p:cNvSpPr>
          <p:nvPr/>
        </p:nvSpPr>
        <p:spPr>
          <a:xfrm>
            <a:off x="7796631" y="2469235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Kinetic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29185BDC-632C-074A-8247-9217E51B6064}"/>
              </a:ext>
            </a:extLst>
          </p:cNvPr>
          <p:cNvSpPr txBox="1">
            <a:spLocks/>
          </p:cNvSpPr>
          <p:nvPr/>
        </p:nvSpPr>
        <p:spPr>
          <a:xfrm>
            <a:off x="9940354" y="2469235"/>
            <a:ext cx="2164713" cy="26942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Potential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D955D7BE-2C09-C143-A346-7B3DCE08C7EE}"/>
              </a:ext>
            </a:extLst>
          </p:cNvPr>
          <p:cNvSpPr txBox="1">
            <a:spLocks/>
          </p:cNvSpPr>
          <p:nvPr/>
        </p:nvSpPr>
        <p:spPr>
          <a:xfrm>
            <a:off x="4524324" y="82827"/>
            <a:ext cx="3263620" cy="166566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Electrical</a:t>
            </a: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energy</a:t>
            </a:r>
          </a:p>
        </p:txBody>
      </p:sp>
      <p:sp>
        <p:nvSpPr>
          <p:cNvPr id="3" name="左大括弧 2">
            <a:extLst>
              <a:ext uri="{FF2B5EF4-FFF2-40B4-BE49-F238E27FC236}">
                <a16:creationId xmlns:a16="http://schemas.microsoft.com/office/drawing/2014/main" id="{2D4F5746-C6E5-5D4C-9458-5DA6290A5E0D}"/>
              </a:ext>
            </a:extLst>
          </p:cNvPr>
          <p:cNvSpPr/>
          <p:nvPr/>
        </p:nvSpPr>
        <p:spPr>
          <a:xfrm rot="5400000">
            <a:off x="5962450" y="-3957756"/>
            <a:ext cx="387368" cy="11897866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8" name="圓角矩形 17">
            <a:extLst>
              <a:ext uri="{FF2B5EF4-FFF2-40B4-BE49-F238E27FC236}">
                <a16:creationId xmlns:a16="http://schemas.microsoft.com/office/drawing/2014/main" id="{3CDEE44F-0EEE-7B48-9D6F-119D4955FCD0}"/>
              </a:ext>
            </a:extLst>
          </p:cNvPr>
          <p:cNvSpPr/>
          <p:nvPr/>
        </p:nvSpPr>
        <p:spPr>
          <a:xfrm>
            <a:off x="4667695" y="1265274"/>
            <a:ext cx="1775635" cy="461956"/>
          </a:xfrm>
          <a:prstGeom prst="roundRect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30" name="圓角矩形 29">
            <a:extLst>
              <a:ext uri="{FF2B5EF4-FFF2-40B4-BE49-F238E27FC236}">
                <a16:creationId xmlns:a16="http://schemas.microsoft.com/office/drawing/2014/main" id="{6F061DAB-C828-3E4A-B5BD-D43F39718586}"/>
              </a:ext>
            </a:extLst>
          </p:cNvPr>
          <p:cNvSpPr/>
          <p:nvPr/>
        </p:nvSpPr>
        <p:spPr>
          <a:xfrm>
            <a:off x="355709" y="4296346"/>
            <a:ext cx="1775635" cy="461956"/>
          </a:xfrm>
          <a:prstGeom prst="roundRect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31" name="圓角矩形 30">
            <a:extLst>
              <a:ext uri="{FF2B5EF4-FFF2-40B4-BE49-F238E27FC236}">
                <a16:creationId xmlns:a16="http://schemas.microsoft.com/office/drawing/2014/main" id="{BD8E4C33-5274-3E45-9312-84DC25F30D5F}"/>
              </a:ext>
            </a:extLst>
          </p:cNvPr>
          <p:cNvSpPr/>
          <p:nvPr/>
        </p:nvSpPr>
        <p:spPr>
          <a:xfrm>
            <a:off x="2826518" y="4296346"/>
            <a:ext cx="1775635" cy="461956"/>
          </a:xfrm>
          <a:prstGeom prst="roundRect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32" name="圓角矩形 31">
            <a:extLst>
              <a:ext uri="{FF2B5EF4-FFF2-40B4-BE49-F238E27FC236}">
                <a16:creationId xmlns:a16="http://schemas.microsoft.com/office/drawing/2014/main" id="{182E9916-A971-2D47-BA40-87A6C683E4C1}"/>
              </a:ext>
            </a:extLst>
          </p:cNvPr>
          <p:cNvSpPr/>
          <p:nvPr/>
        </p:nvSpPr>
        <p:spPr>
          <a:xfrm>
            <a:off x="5447741" y="4286865"/>
            <a:ext cx="1775635" cy="461956"/>
          </a:xfrm>
          <a:prstGeom prst="roundRect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33" name="圓角矩形 32">
            <a:extLst>
              <a:ext uri="{FF2B5EF4-FFF2-40B4-BE49-F238E27FC236}">
                <a16:creationId xmlns:a16="http://schemas.microsoft.com/office/drawing/2014/main" id="{87468877-71DA-0144-8117-FC944B09013B}"/>
              </a:ext>
            </a:extLst>
          </p:cNvPr>
          <p:cNvSpPr/>
          <p:nvPr/>
        </p:nvSpPr>
        <p:spPr>
          <a:xfrm>
            <a:off x="7991169" y="4303603"/>
            <a:ext cx="1775635" cy="461956"/>
          </a:xfrm>
          <a:prstGeom prst="roundRect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34" name="圓角矩形 33">
            <a:extLst>
              <a:ext uri="{FF2B5EF4-FFF2-40B4-BE49-F238E27FC236}">
                <a16:creationId xmlns:a16="http://schemas.microsoft.com/office/drawing/2014/main" id="{40862ED3-8C65-A148-A397-682E3ECA5F28}"/>
              </a:ext>
            </a:extLst>
          </p:cNvPr>
          <p:cNvSpPr/>
          <p:nvPr/>
        </p:nvSpPr>
        <p:spPr>
          <a:xfrm>
            <a:off x="10133869" y="4304750"/>
            <a:ext cx="1775635" cy="461956"/>
          </a:xfrm>
          <a:prstGeom prst="roundRect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35" name="Google Shape;111;p5">
            <a:extLst>
              <a:ext uri="{FF2B5EF4-FFF2-40B4-BE49-F238E27FC236}">
                <a16:creationId xmlns:a16="http://schemas.microsoft.com/office/drawing/2014/main" id="{ABACEEA8-958A-E749-84C6-3BE11881AEE1}"/>
              </a:ext>
            </a:extLst>
          </p:cNvPr>
          <p:cNvSpPr txBox="1">
            <a:spLocks/>
          </p:cNvSpPr>
          <p:nvPr/>
        </p:nvSpPr>
        <p:spPr>
          <a:xfrm>
            <a:off x="1476733" y="5592726"/>
            <a:ext cx="9805904" cy="15701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  <a:buSzPct val="100000"/>
            </a:pPr>
            <a:r>
              <a:rPr lang="en-US" sz="5200" b="1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Which energy is missing?</a:t>
            </a:r>
            <a:b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5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06160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>
            <a:spLocks noGrp="1"/>
          </p:cNvSpPr>
          <p:nvPr>
            <p:ph type="title"/>
          </p:nvPr>
        </p:nvSpPr>
        <p:spPr>
          <a:xfrm>
            <a:off x="757518" y="-4339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HK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Chemical energy</a:t>
            </a:r>
            <a:endParaRPr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Google Shape;148;p27"/>
          <p:cNvSpPr txBox="1">
            <a:spLocks noGrp="1"/>
          </p:cNvSpPr>
          <p:nvPr>
            <p:ph type="body" idx="1"/>
          </p:nvPr>
        </p:nvSpPr>
        <p:spPr>
          <a:xfrm>
            <a:off x="1548810" y="4698310"/>
            <a:ext cx="10515600" cy="1393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n-HK" sz="5400" b="1" dirty="0"/>
              <a:t>Food                Fuel                  Battery</a:t>
            </a:r>
            <a:endParaRPr dirty="0"/>
          </a:p>
        </p:txBody>
      </p:sp>
      <p:pic>
        <p:nvPicPr>
          <p:cNvPr id="149" name="Google Shape;149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98978" y="1163712"/>
            <a:ext cx="12389956" cy="3534598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7"/>
          <p:cNvSpPr txBox="1"/>
          <p:nvPr/>
        </p:nvSpPr>
        <p:spPr>
          <a:xfrm>
            <a:off x="2635941" y="5866126"/>
            <a:ext cx="7108134" cy="707846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rgbClr val="AC5B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HK" sz="4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HK" sz="40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hemical energy is </a:t>
            </a:r>
            <a:r>
              <a:rPr lang="en-HK" sz="40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stored</a:t>
            </a:r>
            <a:r>
              <a:rPr lang="en-HK" sz="40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inside.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0AEF1758-5375-9640-BE64-A1007376912D}"/>
              </a:ext>
            </a:extLst>
          </p:cNvPr>
          <p:cNvGrpSpPr/>
          <p:nvPr/>
        </p:nvGrpSpPr>
        <p:grpSpPr>
          <a:xfrm>
            <a:off x="6861194" y="98183"/>
            <a:ext cx="4920854" cy="3386245"/>
            <a:chOff x="7596374" y="3948998"/>
            <a:chExt cx="4920854" cy="3386245"/>
          </a:xfrm>
        </p:grpSpPr>
        <p:sp>
          <p:nvSpPr>
            <p:cNvPr id="7" name="爆炸 2 6">
              <a:extLst>
                <a:ext uri="{FF2B5EF4-FFF2-40B4-BE49-F238E27FC236}">
                  <a16:creationId xmlns:a16="http://schemas.microsoft.com/office/drawing/2014/main" id="{EFD3E2A9-8A2F-EA42-B2E9-D4205699FE93}"/>
                </a:ext>
              </a:extLst>
            </p:cNvPr>
            <p:cNvSpPr/>
            <p:nvPr/>
          </p:nvSpPr>
          <p:spPr>
            <a:xfrm rot="771645">
              <a:off x="7596374" y="3948998"/>
              <a:ext cx="4920854" cy="3386245"/>
            </a:xfrm>
            <a:prstGeom prst="irregularSeal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DB7A6402-1427-DC4F-BC36-0EF888581729}"/>
                </a:ext>
              </a:extLst>
            </p:cNvPr>
            <p:cNvSpPr txBox="1"/>
            <p:nvPr/>
          </p:nvSpPr>
          <p:spPr>
            <a:xfrm>
              <a:off x="8074953" y="4846138"/>
              <a:ext cx="358962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HK" sz="2800" dirty="0"/>
                <a:t>The energy </a:t>
              </a:r>
              <a:br>
                <a:rPr kumimoji="1" lang="en-US" altLang="zh-HK" sz="2800" dirty="0"/>
              </a:br>
              <a:r>
                <a:rPr kumimoji="1" lang="en-US" altLang="zh-HK" sz="2800" dirty="0"/>
                <a:t>can be consumed </a:t>
              </a:r>
              <a:br>
                <a:rPr kumimoji="1" lang="en-US" altLang="zh-HK" sz="2800" dirty="0"/>
              </a:br>
              <a:r>
                <a:rPr kumimoji="1" lang="en-US" altLang="zh-HK" sz="2800" dirty="0"/>
                <a:t>by </a:t>
              </a:r>
              <a:r>
                <a:rPr kumimoji="1" lang="en-US" altLang="zh-HK" sz="2800" b="1" u="sng" dirty="0">
                  <a:solidFill>
                    <a:srgbClr val="FF0000"/>
                  </a:solidFill>
                </a:rPr>
                <a:t>chemical reactions</a:t>
              </a:r>
              <a:r>
                <a:rPr kumimoji="1" lang="en-US" altLang="zh-HK" sz="2800" dirty="0"/>
                <a:t>!</a:t>
              </a:r>
              <a:endParaRPr kumimoji="1" lang="zh-HK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1"/>
          <p:cNvSpPr txBox="1">
            <a:spLocks noGrp="1"/>
          </p:cNvSpPr>
          <p:nvPr>
            <p:ph type="title"/>
          </p:nvPr>
        </p:nvSpPr>
        <p:spPr>
          <a:xfrm>
            <a:off x="6764694" y="365125"/>
            <a:ext cx="4589106" cy="202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9600"/>
              <a:buFont typeface="Calibri"/>
              <a:buNone/>
            </a:pPr>
            <a:r>
              <a:rPr lang="en-HK" sz="9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en-HK" sz="9600" b="1" dirty="0">
                <a:solidFill>
                  <a:srgbClr val="FF0000"/>
                </a:solidFill>
              </a:rPr>
              <a:t> </a:t>
            </a:r>
            <a:endParaRPr dirty="0"/>
          </a:p>
        </p:txBody>
      </p:sp>
      <p:pic>
        <p:nvPicPr>
          <p:cNvPr id="156" name="Google Shape;156;p3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582052" y="2705878"/>
            <a:ext cx="5236108" cy="3942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31" descr="A picture containing board, food, piece, slic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3840" y="365125"/>
            <a:ext cx="6007147" cy="3530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 descr="The Best Cheap Eats and Restaurant Deals in Dallas">
            <a:extLst>
              <a:ext uri="{FF2B5EF4-FFF2-40B4-BE49-F238E27FC236}">
                <a16:creationId xmlns:a16="http://schemas.microsoft.com/office/drawing/2014/main" id="{C3D9AF8A-2696-0240-B875-5933C8B9D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17" b="98750" l="3889" r="90000">
                        <a14:foregroundMark x1="51444" y1="12750" x2="51444" y2="12750"/>
                        <a14:foregroundMark x1="43500" y1="10000" x2="43500" y2="10000"/>
                        <a14:foregroundMark x1="50722" y1="5250" x2="50722" y2="5250"/>
                        <a14:foregroundMark x1="52944" y1="5250" x2="52944" y2="5250"/>
                        <a14:foregroundMark x1="53222" y1="4417" x2="53222" y2="4417"/>
                        <a14:foregroundMark x1="47944" y1="66500" x2="47944" y2="66500"/>
                        <a14:foregroundMark x1="33111" y1="66500" x2="33111" y2="66500"/>
                        <a14:foregroundMark x1="27389" y1="63167" x2="27389" y2="63167"/>
                        <a14:foregroundMark x1="24500" y1="63167" x2="24500" y2="63167"/>
                        <a14:foregroundMark x1="22667" y1="64583" x2="22667" y2="64583"/>
                        <a14:foregroundMark x1="21167" y1="73583" x2="21167" y2="73583"/>
                        <a14:foregroundMark x1="16556" y1="74000" x2="16556" y2="74000"/>
                        <a14:foregroundMark x1="14778" y1="79167" x2="14778" y2="79167"/>
                        <a14:foregroundMark x1="13778" y1="79167" x2="13778" y2="79167"/>
                        <a14:foregroundMark x1="13667" y1="70250" x2="13667" y2="70250"/>
                        <a14:foregroundMark x1="11278" y1="76917" x2="11278" y2="76917"/>
                        <a14:foregroundMark x1="9611" y1="81500" x2="9611" y2="81500"/>
                        <a14:foregroundMark x1="46167" y1="78750" x2="46167" y2="78750"/>
                        <a14:foregroundMark x1="40611" y1="82500" x2="40611" y2="82500"/>
                        <a14:foregroundMark x1="46444" y1="84000" x2="48389" y2="84583"/>
                        <a14:foregroundMark x1="58944" y1="82333" x2="60722" y2="82333"/>
                        <a14:foregroundMark x1="61833" y1="79167" x2="61833" y2="79167"/>
                        <a14:foregroundMark x1="63222" y1="76500" x2="63222" y2="76500"/>
                        <a14:foregroundMark x1="66278" y1="80417" x2="66278" y2="80417"/>
                        <a14:foregroundMark x1="71000" y1="90833" x2="71000" y2="90833"/>
                        <a14:foregroundMark x1="49333" y1="87333" x2="49333" y2="87333"/>
                        <a14:foregroundMark x1="43667" y1="79833" x2="43667" y2="79833"/>
                        <a14:foregroundMark x1="43500" y1="74167" x2="43500" y2="74167"/>
                        <a14:foregroundMark x1="36722" y1="74167" x2="36722" y2="74167"/>
                        <a14:foregroundMark x1="37389" y1="89000" x2="37389" y2="89000"/>
                        <a14:foregroundMark x1="29500" y1="94167" x2="29500" y2="94167"/>
                        <a14:foregroundMark x1="26278" y1="85417" x2="26278" y2="85417"/>
                        <a14:foregroundMark x1="26722" y1="84417" x2="26722" y2="84417"/>
                        <a14:foregroundMark x1="28111" y1="82750" x2="28111" y2="82750"/>
                        <a14:foregroundMark x1="17000" y1="89583" x2="17000" y2="89583"/>
                        <a14:foregroundMark x1="13111" y1="90667" x2="13111" y2="90667"/>
                        <a14:foregroundMark x1="14222" y1="92500" x2="14222" y2="92500"/>
                        <a14:foregroundMark x1="5889" y1="85000" x2="5889" y2="85000"/>
                        <a14:foregroundMark x1="4611" y1="84167" x2="4611" y2="84167"/>
                        <a14:foregroundMark x1="7556" y1="79833" x2="7556" y2="79833"/>
                        <a14:foregroundMark x1="9056" y1="74833" x2="9056" y2="74833"/>
                        <a14:foregroundMark x1="15611" y1="66667" x2="15611" y2="66667"/>
                        <a14:foregroundMark x1="18389" y1="61917" x2="18389" y2="61917"/>
                        <a14:foregroundMark x1="13500" y1="64417" x2="13500" y2="64417"/>
                        <a14:foregroundMark x1="12556" y1="66667" x2="11722" y2="69167"/>
                        <a14:foregroundMark x1="6278" y1="76500" x2="4889" y2="78167"/>
                        <a14:foregroundMark x1="4333" y1="79833" x2="4056" y2="81083"/>
                        <a14:foregroundMark x1="3944" y1="82917" x2="3944" y2="84167"/>
                        <a14:foregroundMark x1="4333" y1="89833" x2="4333" y2="89833"/>
                        <a14:foregroundMark x1="7667" y1="95000" x2="7667" y2="95000"/>
                        <a14:foregroundMark x1="13500" y1="96250" x2="13500" y2="96250"/>
                        <a14:foregroundMark x1="17667" y1="95833" x2="17667" y2="95833"/>
                        <a14:foregroundMark x1="33111" y1="95000" x2="33111" y2="95000"/>
                        <a14:foregroundMark x1="40611" y1="91083" x2="40611" y2="91083"/>
                        <a14:foregroundMark x1="45722" y1="85250" x2="45722" y2="85250"/>
                        <a14:foregroundMark x1="49333" y1="83167" x2="49333" y2="83167"/>
                        <a14:foregroundMark x1="45167" y1="76500" x2="45167" y2="76500"/>
                        <a14:foregroundMark x1="39333" y1="73583" x2="38667" y2="73750"/>
                        <a14:foregroundMark x1="38667" y1="78583" x2="38667" y2="78583"/>
                        <a14:foregroundMark x1="46000" y1="79583" x2="46000" y2="79583"/>
                        <a14:foregroundMark x1="50611" y1="79000" x2="50611" y2="79000"/>
                        <a14:foregroundMark x1="47556" y1="75417" x2="47556" y2="75417"/>
                        <a14:foregroundMark x1="45611" y1="74167" x2="42833" y2="73583"/>
                        <a14:foregroundMark x1="41278" y1="73333" x2="41278" y2="73333"/>
                        <a14:foregroundMark x1="56722" y1="91083" x2="56722" y2="91083"/>
                        <a14:foregroundMark x1="51722" y1="90833" x2="51722" y2="90833"/>
                        <a14:foregroundMark x1="51722" y1="91917" x2="51722" y2="91917"/>
                        <a14:foregroundMark x1="50056" y1="93750" x2="50056" y2="93750"/>
                        <a14:foregroundMark x1="49500" y1="94417" x2="49500" y2="94417"/>
                        <a14:foregroundMark x1="52389" y1="95250" x2="52389" y2="95250"/>
                        <a14:foregroundMark x1="60889" y1="94583" x2="60889" y2="94583"/>
                        <a14:foregroundMark x1="67389" y1="94417" x2="67389" y2="94417"/>
                        <a14:foregroundMark x1="70889" y1="94000" x2="70889" y2="94000"/>
                        <a14:foregroundMark x1="73222" y1="88750" x2="73222" y2="88750"/>
                        <a14:foregroundMark x1="72278" y1="85000" x2="72278" y2="85000"/>
                        <a14:foregroundMark x1="70333" y1="90417" x2="70333" y2="90417"/>
                        <a14:foregroundMark x1="72000" y1="94417" x2="72000" y2="94417"/>
                        <a14:foregroundMark x1="58944" y1="96250" x2="58944" y2="96250"/>
                        <a14:foregroundMark x1="50333" y1="97917" x2="50333" y2="97917"/>
                        <a14:foregroundMark x1="46278" y1="98333" x2="45167" y2="98750"/>
                        <a14:foregroundMark x1="37278" y1="97333" x2="37278" y2="97333"/>
                        <a14:foregroundMark x1="32278" y1="96667" x2="30444" y2="96500"/>
                        <a14:foregroundMark x1="28667" y1="96250" x2="28667" y2="96250"/>
                        <a14:foregroundMark x1="18667" y1="91083" x2="18667" y2="91083"/>
                        <a14:foregroundMark x1="16167" y1="91083" x2="16167" y2="91083"/>
                        <a14:foregroundMark x1="37000" y1="78583" x2="37000" y2="78583"/>
                        <a14:foregroundMark x1="31556" y1="77917" x2="31556" y2="77917"/>
                        <a14:foregroundMark x1="33944" y1="77333" x2="33944" y2="77333"/>
                        <a14:foregroundMark x1="34611" y1="78167" x2="34611" y2="78167"/>
                        <a14:foregroundMark x1="35333" y1="79167" x2="35333" y2="79167"/>
                        <a14:foregroundMark x1="38111" y1="80250" x2="38111" y2="80250"/>
                        <a14:foregroundMark x1="38667" y1="79833" x2="38667" y2="79833"/>
                        <a14:foregroundMark x1="39222" y1="79583" x2="39222" y2="79583"/>
                        <a14:foregroundMark x1="40611" y1="81083" x2="40611" y2="81083"/>
                        <a14:foregroundMark x1="45333" y1="82083" x2="44333" y2="82333"/>
                        <a14:foregroundMark x1="35056" y1="80000" x2="34056" y2="80000"/>
                        <a14:foregroundMark x1="34500" y1="79833" x2="34500" y2="79833"/>
                        <a14:foregroundMark x1="29056" y1="75000" x2="28389" y2="74833"/>
                        <a14:foregroundMark x1="33111" y1="76917" x2="34056" y2="77333"/>
                        <a14:foregroundMark x1="34778" y1="77083" x2="34778" y2="77083"/>
                        <a14:foregroundMark x1="36444" y1="79583" x2="36444" y2="79583"/>
                        <a14:foregroundMark x1="39222" y1="81500" x2="39222" y2="81500"/>
                        <a14:foregroundMark x1="41167" y1="80250" x2="41167" y2="80250"/>
                        <a14:foregroundMark x1="41278" y1="78750" x2="39889" y2="78167"/>
                        <a14:foregroundMark x1="39056" y1="77917" x2="39056" y2="77917"/>
                        <a14:foregroundMark x1="40056" y1="78750" x2="40056" y2="78750"/>
                        <a14:foregroundMark x1="44500" y1="81250" x2="45333" y2="81667"/>
                        <a14:foregroundMark x1="44778" y1="82333" x2="41278" y2="83750"/>
                        <a14:foregroundMark x1="39500" y1="82750" x2="36278" y2="82333"/>
                        <a14:foregroundMark x1="36444" y1="81667" x2="36444" y2="81667"/>
                        <a14:foregroundMark x1="36722" y1="81500" x2="35444" y2="80417"/>
                        <a14:foregroundMark x1="35167" y1="79833" x2="35167" y2="79833"/>
                        <a14:foregroundMark x1="35167" y1="79583" x2="35167" y2="79583"/>
                        <a14:foregroundMark x1="35333" y1="79000" x2="35333" y2="79000"/>
                        <a14:foregroundMark x1="35611" y1="79000" x2="35611" y2="79000"/>
                        <a14:foregroundMark x1="37944" y1="79583" x2="39056" y2="80000"/>
                        <a14:foregroundMark x1="45889" y1="80250" x2="46833" y2="80667"/>
                        <a14:foregroundMark x1="56444" y1="83333" x2="57389" y2="83750"/>
                        <a14:foregroundMark x1="61278" y1="85417" x2="61278" y2="85417"/>
                        <a14:foregroundMark x1="61444" y1="86500" x2="61444" y2="86500"/>
                        <a14:foregroundMark x1="61000" y1="86917" x2="57389" y2="86917"/>
                        <a14:foregroundMark x1="56000" y1="86250" x2="54611" y2="86250"/>
                        <a14:foregroundMark x1="62944" y1="91250" x2="62944" y2="91250"/>
                        <a14:foregroundMark x1="62000" y1="91500" x2="60611" y2="92750"/>
                        <a14:foregroundMark x1="60889" y1="92333" x2="60889" y2="92333"/>
                        <a14:foregroundMark x1="61556" y1="91667" x2="61556" y2="91667"/>
                        <a14:foregroundMark x1="62000" y1="91500" x2="62000" y2="91500"/>
                        <a14:foregroundMark x1="61556" y1="91917" x2="61556" y2="91917"/>
                        <a14:foregroundMark x1="61278" y1="92083" x2="61278" y2="92083"/>
                        <a14:foregroundMark x1="61833" y1="91667" x2="61833" y2="91667"/>
                        <a14:foregroundMark x1="61833" y1="91667" x2="61833" y2="91667"/>
                        <a14:foregroundMark x1="64611" y1="90667" x2="64611" y2="90667"/>
                        <a14:foregroundMark x1="62833" y1="91083" x2="62833" y2="91083"/>
                        <a14:foregroundMark x1="62667" y1="91083" x2="62667" y2="91083"/>
                        <a14:foregroundMark x1="62111" y1="91250" x2="61167" y2="92500"/>
                        <a14:foregroundMark x1="61000" y1="92333" x2="61000" y2="92333"/>
                        <a14:foregroundMark x1="61833" y1="92333" x2="61833" y2="92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8325" y="1870557"/>
            <a:ext cx="7481165" cy="498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id="{87E6300D-FFFD-8C4C-923E-9A8A0BAB8CD5}"/>
              </a:ext>
            </a:extLst>
          </p:cNvPr>
          <p:cNvGrpSpPr/>
          <p:nvPr/>
        </p:nvGrpSpPr>
        <p:grpSpPr>
          <a:xfrm>
            <a:off x="4275691" y="2014438"/>
            <a:ext cx="4920854" cy="3386245"/>
            <a:chOff x="7596374" y="3948998"/>
            <a:chExt cx="4920854" cy="3386245"/>
          </a:xfrm>
        </p:grpSpPr>
        <p:sp>
          <p:nvSpPr>
            <p:cNvPr id="7" name="爆炸 2 6">
              <a:extLst>
                <a:ext uri="{FF2B5EF4-FFF2-40B4-BE49-F238E27FC236}">
                  <a16:creationId xmlns:a16="http://schemas.microsoft.com/office/drawing/2014/main" id="{37A98A08-C636-1445-81E3-17878CA4BB91}"/>
                </a:ext>
              </a:extLst>
            </p:cNvPr>
            <p:cNvSpPr/>
            <p:nvPr/>
          </p:nvSpPr>
          <p:spPr>
            <a:xfrm rot="771645">
              <a:off x="7596374" y="3948998"/>
              <a:ext cx="4920854" cy="3386245"/>
            </a:xfrm>
            <a:prstGeom prst="irregularSeal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D7B3013C-AB91-E543-85E1-B313E1E2F3F1}"/>
                </a:ext>
              </a:extLst>
            </p:cNvPr>
            <p:cNvSpPr txBox="1"/>
            <p:nvPr/>
          </p:nvSpPr>
          <p:spPr>
            <a:xfrm>
              <a:off x="8146393" y="4760410"/>
              <a:ext cx="3126437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HK" sz="2800" dirty="0"/>
                <a:t>Chemical energy </a:t>
              </a:r>
              <a:br>
                <a:rPr kumimoji="1" lang="en-US" altLang="zh-HK" sz="2800" dirty="0"/>
              </a:br>
              <a:r>
                <a:rPr kumimoji="1" lang="en-US" altLang="zh-HK" sz="2800" dirty="0"/>
                <a:t>is </a:t>
              </a:r>
              <a:r>
                <a:rPr kumimoji="1" lang="en-US" altLang="zh-HK" sz="2800" b="1" u="sng" dirty="0"/>
                <a:t>consumed</a:t>
              </a:r>
              <a:r>
                <a:rPr kumimoji="1" lang="en-US" altLang="zh-HK" sz="2800" dirty="0"/>
                <a:t> </a:t>
              </a:r>
              <a:br>
                <a:rPr kumimoji="1" lang="en-US" altLang="zh-HK" sz="2800" dirty="0"/>
              </a:br>
              <a:r>
                <a:rPr kumimoji="1" lang="en-US" altLang="zh-HK" sz="2800" dirty="0"/>
                <a:t>for us to do different activities!</a:t>
              </a:r>
              <a:endParaRPr kumimoji="1" lang="zh-HK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"/>
          <p:cNvSpPr txBox="1">
            <a:spLocks noGrp="1"/>
          </p:cNvSpPr>
          <p:nvPr>
            <p:ph type="title"/>
          </p:nvPr>
        </p:nvSpPr>
        <p:spPr>
          <a:xfrm>
            <a:off x="419878" y="365125"/>
            <a:ext cx="1138334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Calibri"/>
              <a:buNone/>
            </a:pPr>
            <a:r>
              <a:rPr lang="en-HK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Fuel </a:t>
            </a:r>
            <a:r>
              <a:rPr lang="en-HK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HK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燃料</a:t>
            </a:r>
            <a:r>
              <a:rPr lang="en-HK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HK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HK" sz="3600" dirty="0">
                <a:latin typeface="Arial" panose="020B0604020202020204" pitchFamily="34" charset="0"/>
                <a:cs typeface="Arial" panose="020B0604020202020204" pitchFamily="34" charset="0"/>
              </a:rPr>
              <a:t>Coal 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HK" sz="2400" dirty="0" err="1">
                <a:latin typeface="Arial" panose="020B0604020202020204" pitchFamily="34" charset="0"/>
                <a:cs typeface="Arial" panose="020B0604020202020204" pitchFamily="34" charset="0"/>
              </a:rPr>
              <a:t>煤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HK" sz="3600" dirty="0">
                <a:latin typeface="Arial" panose="020B0604020202020204" pitchFamily="34" charset="0"/>
                <a:cs typeface="Arial" panose="020B0604020202020204" pitchFamily="34" charset="0"/>
              </a:rPr>
              <a:t>、Petroleum 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HK" sz="2400" dirty="0" err="1">
                <a:latin typeface="Arial" panose="020B0604020202020204" pitchFamily="34" charset="0"/>
                <a:cs typeface="Arial" panose="020B0604020202020204" pitchFamily="34" charset="0"/>
              </a:rPr>
              <a:t>石油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HK" sz="3600" dirty="0">
                <a:latin typeface="Arial" panose="020B0604020202020204" pitchFamily="34" charset="0"/>
                <a:cs typeface="Arial" panose="020B0604020202020204" pitchFamily="34" charset="0"/>
              </a:rPr>
              <a:t>、Natural gas 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HK" sz="2400" dirty="0" err="1">
                <a:latin typeface="Arial" panose="020B0604020202020204" pitchFamily="34" charset="0"/>
                <a:cs typeface="Arial" panose="020B0604020202020204" pitchFamily="34" charset="0"/>
              </a:rPr>
              <a:t>天然氣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HK" sz="3600" dirty="0">
                <a:latin typeface="Arial" panose="020B0604020202020204" pitchFamily="34" charset="0"/>
                <a:cs typeface="Arial" panose="020B0604020202020204" pitchFamily="34" charset="0"/>
              </a:rPr>
              <a:t>、Wood 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HK" sz="2400" dirty="0" err="1">
                <a:latin typeface="Arial" panose="020B0604020202020204" pitchFamily="34" charset="0"/>
                <a:cs typeface="Arial" panose="020B0604020202020204" pitchFamily="34" charset="0"/>
              </a:rPr>
              <a:t>木材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HK" sz="3600" dirty="0">
                <a:latin typeface="Arial" panose="020B0604020202020204" pitchFamily="34" charset="0"/>
                <a:cs typeface="Arial" panose="020B0604020202020204" pitchFamily="34" charset="0"/>
              </a:rPr>
              <a:t>、 Things can be burnt 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HK" sz="2400" dirty="0" err="1">
                <a:latin typeface="Arial" panose="020B0604020202020204" pitchFamily="34" charset="0"/>
                <a:cs typeface="Arial" panose="020B0604020202020204" pitchFamily="34" charset="0"/>
              </a:rPr>
              <a:t>能燃燒的</a:t>
            </a:r>
            <a:r>
              <a:rPr lang="en-HK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4" name="Google Shape;184;p28" descr="Map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855778" y="2122952"/>
            <a:ext cx="3085890" cy="2057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8" descr="A picture containing spice, foo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55778" y="4166216"/>
            <a:ext cx="3173439" cy="273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8" descr="A picture containing factory, smoke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26136" y="4298819"/>
            <a:ext cx="3715197" cy="2472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8" descr="A hand holding a black rock&#10;&#10;Description automatically generated with low confidenc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10112" y="1911566"/>
            <a:ext cx="3715197" cy="2089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4" name="Picture 2" descr="Combustion - Wikipedia">
            <a:extLst>
              <a:ext uri="{FF2B5EF4-FFF2-40B4-BE49-F238E27FC236}">
                <a16:creationId xmlns:a16="http://schemas.microsoft.com/office/drawing/2014/main" id="{ECC63DB3-8D6A-A341-8D32-B0BBF1B680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93" t="17042" r="19801"/>
          <a:stretch/>
        </p:blipFill>
        <p:spPr bwMode="auto">
          <a:xfrm>
            <a:off x="1736246" y="365125"/>
            <a:ext cx="3981593" cy="771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群組 7">
            <a:extLst>
              <a:ext uri="{FF2B5EF4-FFF2-40B4-BE49-F238E27FC236}">
                <a16:creationId xmlns:a16="http://schemas.microsoft.com/office/drawing/2014/main" id="{CD150696-7A6A-5243-B0A4-D9032E326B3E}"/>
              </a:ext>
            </a:extLst>
          </p:cNvPr>
          <p:cNvGrpSpPr/>
          <p:nvPr/>
        </p:nvGrpSpPr>
        <p:grpSpPr>
          <a:xfrm>
            <a:off x="4275691" y="2014438"/>
            <a:ext cx="4920854" cy="3386245"/>
            <a:chOff x="7596374" y="3948998"/>
            <a:chExt cx="4920854" cy="3386245"/>
          </a:xfrm>
        </p:grpSpPr>
        <p:sp>
          <p:nvSpPr>
            <p:cNvPr id="9" name="爆炸 2 8">
              <a:extLst>
                <a:ext uri="{FF2B5EF4-FFF2-40B4-BE49-F238E27FC236}">
                  <a16:creationId xmlns:a16="http://schemas.microsoft.com/office/drawing/2014/main" id="{965A65B1-F36D-0E4D-96B6-E4524D198117}"/>
                </a:ext>
              </a:extLst>
            </p:cNvPr>
            <p:cNvSpPr/>
            <p:nvPr/>
          </p:nvSpPr>
          <p:spPr>
            <a:xfrm rot="771645">
              <a:off x="7596374" y="3948998"/>
              <a:ext cx="4920854" cy="3386245"/>
            </a:xfrm>
            <a:prstGeom prst="irregularSeal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90E7C312-5833-C847-9B46-AAF0FD401E5F}"/>
                </a:ext>
              </a:extLst>
            </p:cNvPr>
            <p:cNvSpPr txBox="1"/>
            <p:nvPr/>
          </p:nvSpPr>
          <p:spPr>
            <a:xfrm>
              <a:off x="7877153" y="4891025"/>
              <a:ext cx="3891139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HK" sz="2800" dirty="0"/>
                <a:t>Chemical energy </a:t>
              </a:r>
              <a:br>
                <a:rPr kumimoji="1" lang="en-US" altLang="zh-HK" sz="2800" dirty="0"/>
              </a:br>
              <a:r>
                <a:rPr kumimoji="1" lang="en-US" altLang="zh-HK" sz="2800" dirty="0"/>
                <a:t>is </a:t>
              </a:r>
              <a:r>
                <a:rPr kumimoji="1" lang="en-US" altLang="zh-HK" sz="2800" b="1" u="sng" dirty="0"/>
                <a:t>consumed</a:t>
              </a:r>
              <a:r>
                <a:rPr kumimoji="1" lang="en-US" altLang="zh-HK" sz="2800" dirty="0"/>
                <a:t> </a:t>
              </a:r>
              <a:br>
                <a:rPr kumimoji="1" lang="en-US" altLang="zh-HK" sz="2800" dirty="0"/>
              </a:br>
              <a:r>
                <a:rPr kumimoji="1" lang="en-US" altLang="zh-HK" sz="2800" dirty="0"/>
                <a:t>to give out thermal energy!</a:t>
              </a:r>
              <a:endParaRPr kumimoji="1" lang="zh-HK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B42A0DE-BD0D-E345-B449-3CF63ACD25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pic>
        <p:nvPicPr>
          <p:cNvPr id="4" name="Google Shape;212;p9">
            <a:extLst>
              <a:ext uri="{FF2B5EF4-FFF2-40B4-BE49-F238E27FC236}">
                <a16:creationId xmlns:a16="http://schemas.microsoft.com/office/drawing/2014/main" id="{E8EFD2AD-6F6C-4E4E-AE3F-ECE3CE57789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1294" y="1432888"/>
            <a:ext cx="5442327" cy="403640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55;p31">
            <a:extLst>
              <a:ext uri="{FF2B5EF4-FFF2-40B4-BE49-F238E27FC236}">
                <a16:creationId xmlns:a16="http://schemas.microsoft.com/office/drawing/2014/main" id="{2F718529-22EE-F44E-8291-8FDDE8A8F875}"/>
              </a:ext>
            </a:extLst>
          </p:cNvPr>
          <p:cNvSpPr txBox="1">
            <a:spLocks/>
          </p:cNvSpPr>
          <p:nvPr/>
        </p:nvSpPr>
        <p:spPr>
          <a:xfrm>
            <a:off x="418490" y="320087"/>
            <a:ext cx="4589106" cy="1112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rgbClr val="FF0000"/>
              </a:buClr>
              <a:buSzPts val="9600"/>
            </a:pPr>
            <a:r>
              <a:rPr lang="en-HK" sz="7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Battery</a:t>
            </a:r>
            <a:r>
              <a:rPr lang="en-HK" sz="9600" b="1" dirty="0">
                <a:solidFill>
                  <a:srgbClr val="FF0000"/>
                </a:solidFill>
              </a:rPr>
              <a:t> </a:t>
            </a:r>
            <a:endParaRPr lang="en-HK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B3C50B59-10C5-6945-B97F-F37947A948DB}"/>
              </a:ext>
            </a:extLst>
          </p:cNvPr>
          <p:cNvGrpSpPr/>
          <p:nvPr/>
        </p:nvGrpSpPr>
        <p:grpSpPr>
          <a:xfrm>
            <a:off x="5217744" y="2099775"/>
            <a:ext cx="6482685" cy="4351338"/>
            <a:chOff x="7596374" y="3948998"/>
            <a:chExt cx="4920854" cy="3386245"/>
          </a:xfrm>
        </p:grpSpPr>
        <p:sp>
          <p:nvSpPr>
            <p:cNvPr id="7" name="爆炸 2 6">
              <a:extLst>
                <a:ext uri="{FF2B5EF4-FFF2-40B4-BE49-F238E27FC236}">
                  <a16:creationId xmlns:a16="http://schemas.microsoft.com/office/drawing/2014/main" id="{C186B422-1AA0-BF40-9594-21358124C118}"/>
                </a:ext>
              </a:extLst>
            </p:cNvPr>
            <p:cNvSpPr/>
            <p:nvPr/>
          </p:nvSpPr>
          <p:spPr>
            <a:xfrm rot="771645">
              <a:off x="7596374" y="3948998"/>
              <a:ext cx="4920854" cy="3386245"/>
            </a:xfrm>
            <a:prstGeom prst="irregularSeal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D28E7E74-BC78-9445-9A04-8DDA56E50F9C}"/>
                </a:ext>
              </a:extLst>
            </p:cNvPr>
            <p:cNvSpPr txBox="1"/>
            <p:nvPr/>
          </p:nvSpPr>
          <p:spPr>
            <a:xfrm>
              <a:off x="8295207" y="4801943"/>
              <a:ext cx="3126437" cy="1604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HK" sz="3200" dirty="0"/>
                <a:t>How can we </a:t>
              </a:r>
              <a:r>
                <a:rPr kumimoji="1" lang="en-US" altLang="zh-HK" sz="3200" b="1" u="sng" dirty="0"/>
                <a:t>consume</a:t>
              </a:r>
              <a:r>
                <a:rPr kumimoji="1" lang="en-US" altLang="zh-HK" sz="3200" dirty="0"/>
                <a:t> </a:t>
              </a:r>
              <a:br>
                <a:rPr kumimoji="1" lang="en-US" altLang="zh-HK" sz="3200" dirty="0"/>
              </a:br>
              <a:r>
                <a:rPr kumimoji="1" lang="en-US" altLang="zh-HK" sz="3200" dirty="0"/>
                <a:t> the energy stored in the battery?</a:t>
              </a:r>
              <a:endParaRPr kumimoji="1" lang="zh-HK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67414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53D061-9571-B44F-AAC3-64119FED6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C651E3E-2AE6-1147-A28C-448324020A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pic>
        <p:nvPicPr>
          <p:cNvPr id="15362" name="Picture 2" descr="How to Build Simple Circuits for Fourth Grade Electricity Unit">
            <a:extLst>
              <a:ext uri="{FF2B5EF4-FFF2-40B4-BE49-F238E27FC236}">
                <a16:creationId xmlns:a16="http://schemas.microsoft.com/office/drawing/2014/main" id="{A6F1E022-4E2A-B548-BEC7-44D751254D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t="28542" r="4097" b="21250"/>
          <a:stretch/>
        </p:blipFill>
        <p:spPr bwMode="auto">
          <a:xfrm flipH="1">
            <a:off x="0" y="57152"/>
            <a:ext cx="12301538" cy="674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6150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11" descr="Diagram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" r="-21833"/>
          <a:stretch/>
        </p:blipFill>
        <p:spPr>
          <a:xfrm>
            <a:off x="4134993" y="216984"/>
            <a:ext cx="4194619" cy="4139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1" descr="A picture containing text&#10;&#10;Description automatically generated"/>
          <p:cNvPicPr preferRelativeResize="0"/>
          <p:nvPr/>
        </p:nvPicPr>
        <p:blipFill rotWithShape="1">
          <a:blip r:embed="rId4"/>
          <a:srcRect t="4106"/>
          <a:stretch/>
        </p:blipFill>
        <p:spPr>
          <a:xfrm>
            <a:off x="3903277" y="708887"/>
            <a:ext cx="2140218" cy="3439569"/>
          </a:xfrm>
          <a:prstGeom prst="rect">
            <a:avLst/>
          </a:prstGeom>
        </p:spPr>
      </p:pic>
      <p:sp>
        <p:nvSpPr>
          <p:cNvPr id="243" name="Google Shape;243;p11"/>
          <p:cNvSpPr txBox="1"/>
          <p:nvPr/>
        </p:nvSpPr>
        <p:spPr>
          <a:xfrm>
            <a:off x="1270388" y="1951637"/>
            <a:ext cx="3057886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HK" sz="28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b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attery is </a:t>
            </a:r>
            <a:b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</a:b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discharging 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</a:t>
            </a:r>
            <a:r>
              <a:rPr lang="en-HK" sz="2000" b="0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放電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</a:t>
            </a:r>
            <a:endParaRPr sz="11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Google Shape;113;p5">
            <a:extLst>
              <a:ext uri="{FF2B5EF4-FFF2-40B4-BE49-F238E27FC236}">
                <a16:creationId xmlns:a16="http://schemas.microsoft.com/office/drawing/2014/main" id="{60E959FA-16E0-A54F-9A63-9234C3606D49}"/>
              </a:ext>
            </a:extLst>
          </p:cNvPr>
          <p:cNvSpPr txBox="1">
            <a:spLocks/>
          </p:cNvSpPr>
          <p:nvPr/>
        </p:nvSpPr>
        <p:spPr>
          <a:xfrm>
            <a:off x="8054435" y="5681728"/>
            <a:ext cx="3343275" cy="72413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FF0000"/>
              </a:buClr>
              <a:buSzPct val="100000"/>
              <a:buFont typeface="Arial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given out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0A9D814B-DE96-DF41-8E56-C6E689476CA5}"/>
              </a:ext>
            </a:extLst>
          </p:cNvPr>
          <p:cNvGrpSpPr/>
          <p:nvPr/>
        </p:nvGrpSpPr>
        <p:grpSpPr>
          <a:xfrm>
            <a:off x="1064654" y="4787707"/>
            <a:ext cx="3263620" cy="1443008"/>
            <a:chOff x="811175" y="3966122"/>
            <a:chExt cx="3263620" cy="1443008"/>
          </a:xfrm>
        </p:grpSpPr>
        <p:sp>
          <p:nvSpPr>
            <p:cNvPr id="9" name="標題 1">
              <a:extLst>
                <a:ext uri="{FF2B5EF4-FFF2-40B4-BE49-F238E27FC236}">
                  <a16:creationId xmlns:a16="http://schemas.microsoft.com/office/drawing/2014/main" id="{0C5AD69A-31C3-BF44-8CF6-E232B9F9001D}"/>
                </a:ext>
              </a:extLst>
            </p:cNvPr>
            <p:cNvSpPr txBox="1">
              <a:spLocks/>
            </p:cNvSpPr>
            <p:nvPr/>
          </p:nvSpPr>
          <p:spPr>
            <a:xfrm>
              <a:off x="811175" y="3966122"/>
              <a:ext cx="3263620" cy="7948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zh-TW" altLang="en-US" sz="4000" u="sng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1" lang="en-US" altLang="zh-TW" sz="4000" u="sng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    ?    </a:t>
              </a:r>
              <a:r>
                <a:rPr kumimoji="1" lang="en-US" altLang="zh-TW" sz="40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1" lang="en-US" altLang="zh-HK" sz="32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energy</a:t>
              </a:r>
              <a:endPara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" name="Google Shape;113;p5">
              <a:extLst>
                <a:ext uri="{FF2B5EF4-FFF2-40B4-BE49-F238E27FC236}">
                  <a16:creationId xmlns:a16="http://schemas.microsoft.com/office/drawing/2014/main" id="{35BA17DE-A0FE-FC4C-8C0A-2E3674C45EBF}"/>
                </a:ext>
              </a:extLst>
            </p:cNvPr>
            <p:cNvSpPr txBox="1">
              <a:spLocks/>
            </p:cNvSpPr>
            <p:nvPr/>
          </p:nvSpPr>
          <p:spPr>
            <a:xfrm>
              <a:off x="1347637" y="4760942"/>
              <a:ext cx="2293405" cy="6481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0" indent="0">
                <a:buClr>
                  <a:srgbClr val="FF0000"/>
                </a:buClr>
                <a:buSzPct val="100000"/>
                <a:buFont typeface="Arial"/>
                <a:buNone/>
              </a:pPr>
              <a:r>
                <a:rPr lang="en-US" sz="24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is </a:t>
              </a:r>
              <a:r>
                <a:rPr lang="en-US" sz="2400" kern="1200" dirty="0">
                  <a:solidFill>
                    <a:srgbClr val="0070C0"/>
                  </a:solidFill>
                  <a:latin typeface="+mn-lt"/>
                  <a:ea typeface="+mn-ea"/>
                  <a:cs typeface="+mn-cs"/>
                </a:rPr>
                <a:t>consumed</a:t>
              </a:r>
              <a:r>
                <a:rPr lang="en-US" sz="24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C2E6C765-00DB-1740-A76A-CA82E71C5D3E}"/>
              </a:ext>
            </a:extLst>
          </p:cNvPr>
          <p:cNvSpPr/>
          <p:nvPr/>
        </p:nvSpPr>
        <p:spPr>
          <a:xfrm rot="16200000">
            <a:off x="5453058" y="4369691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3603FB9D-BDDF-5F4D-AF30-65AF9A2A37DB}"/>
              </a:ext>
            </a:extLst>
          </p:cNvPr>
          <p:cNvSpPr txBox="1">
            <a:spLocks/>
          </p:cNvSpPr>
          <p:nvPr/>
        </p:nvSpPr>
        <p:spPr>
          <a:xfrm>
            <a:off x="7960743" y="4816083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?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9330C3FB-E963-C54B-B49D-B04EB80EC43F}"/>
              </a:ext>
            </a:extLst>
          </p:cNvPr>
          <p:cNvSpPr txBox="1">
            <a:spLocks/>
          </p:cNvSpPr>
          <p:nvPr/>
        </p:nvSpPr>
        <p:spPr>
          <a:xfrm>
            <a:off x="1529230" y="2973486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4588C9B9-96A6-3B4A-AA2C-026097CEECCE}"/>
              </a:ext>
            </a:extLst>
          </p:cNvPr>
          <p:cNvSpPr txBox="1">
            <a:spLocks/>
          </p:cNvSpPr>
          <p:nvPr/>
        </p:nvSpPr>
        <p:spPr>
          <a:xfrm>
            <a:off x="1580743" y="2995252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1149F5A8-2231-2A4B-8CD7-E5CA223B8948}"/>
              </a:ext>
            </a:extLst>
          </p:cNvPr>
          <p:cNvSpPr/>
          <p:nvPr/>
        </p:nvSpPr>
        <p:spPr>
          <a:xfrm>
            <a:off x="6726831" y="385763"/>
            <a:ext cx="763830" cy="1228725"/>
          </a:xfrm>
          <a:prstGeom prst="ellipse">
            <a:avLst/>
          </a:prstGeom>
          <a:solidFill>
            <a:srgbClr val="FFFF00">
              <a:alpha val="89804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21" name="標題 1">
            <a:extLst>
              <a:ext uri="{FF2B5EF4-FFF2-40B4-BE49-F238E27FC236}">
                <a16:creationId xmlns:a16="http://schemas.microsoft.com/office/drawing/2014/main" id="{682AF672-6219-4141-8C59-01E35EAF6970}"/>
              </a:ext>
            </a:extLst>
          </p:cNvPr>
          <p:cNvSpPr txBox="1">
            <a:spLocks/>
          </p:cNvSpPr>
          <p:nvPr/>
        </p:nvSpPr>
        <p:spPr>
          <a:xfrm>
            <a:off x="2843668" y="5013963"/>
            <a:ext cx="376273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?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標題 1">
            <a:extLst>
              <a:ext uri="{FF2B5EF4-FFF2-40B4-BE49-F238E27FC236}">
                <a16:creationId xmlns:a16="http://schemas.microsoft.com/office/drawing/2014/main" id="{9E6E3101-236E-634E-8A66-E26C716185CB}"/>
              </a:ext>
            </a:extLst>
          </p:cNvPr>
          <p:cNvSpPr txBox="1">
            <a:spLocks/>
          </p:cNvSpPr>
          <p:nvPr/>
        </p:nvSpPr>
        <p:spPr>
          <a:xfrm>
            <a:off x="9726072" y="5052621"/>
            <a:ext cx="376273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?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33333E-6 L -0.08307 0.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07407E-6 L 0.48177 0.3009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89" y="1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1" grpId="0" animBg="1"/>
      <p:bldP spid="12" grpId="0"/>
      <p:bldP spid="13" grpId="2" animBg="1"/>
      <p:bldP spid="13" grpId="3" animBg="1"/>
      <p:bldP spid="14" grpId="1" animBg="1"/>
      <p:bldP spid="14" grpId="2" animBg="1"/>
      <p:bldP spid="21" grpId="1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d8a34f79dd_0_0"/>
          <p:cNvSpPr txBox="1">
            <a:spLocks noGrp="1"/>
          </p:cNvSpPr>
          <p:nvPr>
            <p:ph type="ctrTitle"/>
          </p:nvPr>
        </p:nvSpPr>
        <p:spPr>
          <a:xfrm>
            <a:off x="1524000" y="356908"/>
            <a:ext cx="9144000" cy="945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HK" dirty="0"/>
              <a:t>Difference forms of energy</a:t>
            </a:r>
            <a:endParaRPr dirty="0"/>
          </a:p>
        </p:txBody>
      </p:sp>
      <p:graphicFrame>
        <p:nvGraphicFramePr>
          <p:cNvPr id="92" name="Google Shape;92;gd8a34f79dd_0_0"/>
          <p:cNvGraphicFramePr/>
          <p:nvPr/>
        </p:nvGraphicFramePr>
        <p:xfrm>
          <a:off x="1570700" y="1726325"/>
          <a:ext cx="9598850" cy="4103400"/>
        </p:xfrm>
        <a:graphic>
          <a:graphicData uri="http://schemas.openxmlformats.org/drawingml/2006/table">
            <a:tbl>
              <a:tblPr>
                <a:noFill/>
                <a:tableStyleId>{F5E44A7B-44F9-4978-9530-DC4F139D0A5B}</a:tableStyleId>
              </a:tblPr>
              <a:tblGrid>
                <a:gridCol w="4799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9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258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 dirty="0">
                          <a:solidFill>
                            <a:srgbClr val="0000FF"/>
                          </a:solidFill>
                        </a:rPr>
                        <a:t>Light energy</a:t>
                      </a:r>
                      <a:endParaRPr sz="4000" dirty="0">
                        <a:solidFill>
                          <a:srgbClr val="0000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 dirty="0">
                          <a:solidFill>
                            <a:srgbClr val="0000FF"/>
                          </a:solidFill>
                        </a:rPr>
                        <a:t>Chemical Energy</a:t>
                      </a:r>
                      <a:endParaRPr sz="4000" dirty="0">
                        <a:solidFill>
                          <a:srgbClr val="0000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58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 dirty="0">
                          <a:solidFill>
                            <a:srgbClr val="0000FF"/>
                          </a:solidFill>
                        </a:rPr>
                        <a:t>Sound Energy</a:t>
                      </a:r>
                      <a:endParaRPr sz="4000" dirty="0">
                        <a:solidFill>
                          <a:srgbClr val="0000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Kinetic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58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Thermal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Potential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58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Electrical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0" dirty="0">
                        <a:solidFill>
                          <a:srgbClr val="0000FF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11" descr="Diagram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" r="-21833"/>
          <a:stretch/>
        </p:blipFill>
        <p:spPr>
          <a:xfrm>
            <a:off x="4134993" y="216984"/>
            <a:ext cx="4194619" cy="4139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1" descr="A picture containing text&#10;&#10;Description automatically generated"/>
          <p:cNvPicPr preferRelativeResize="0"/>
          <p:nvPr/>
        </p:nvPicPr>
        <p:blipFill rotWithShape="1">
          <a:blip r:embed="rId4"/>
          <a:srcRect t="4106"/>
          <a:stretch/>
        </p:blipFill>
        <p:spPr>
          <a:xfrm>
            <a:off x="3903277" y="708887"/>
            <a:ext cx="2140218" cy="3439569"/>
          </a:xfrm>
          <a:prstGeom prst="rect">
            <a:avLst/>
          </a:prstGeom>
        </p:spPr>
      </p:pic>
      <p:sp>
        <p:nvSpPr>
          <p:cNvPr id="243" name="Google Shape;243;p11"/>
          <p:cNvSpPr txBox="1"/>
          <p:nvPr/>
        </p:nvSpPr>
        <p:spPr>
          <a:xfrm>
            <a:off x="1270388" y="1951637"/>
            <a:ext cx="3057886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HK" sz="28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b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attery is </a:t>
            </a:r>
            <a:b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</a:b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discharging 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</a:t>
            </a:r>
            <a:r>
              <a:rPr lang="en-HK" sz="2000" b="0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放電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</a:t>
            </a:r>
            <a:endParaRPr sz="11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Google Shape;113;p5">
            <a:extLst>
              <a:ext uri="{FF2B5EF4-FFF2-40B4-BE49-F238E27FC236}">
                <a16:creationId xmlns:a16="http://schemas.microsoft.com/office/drawing/2014/main" id="{60E959FA-16E0-A54F-9A63-9234C3606D49}"/>
              </a:ext>
            </a:extLst>
          </p:cNvPr>
          <p:cNvSpPr txBox="1">
            <a:spLocks/>
          </p:cNvSpPr>
          <p:nvPr/>
        </p:nvSpPr>
        <p:spPr>
          <a:xfrm>
            <a:off x="8054435" y="5681728"/>
            <a:ext cx="3343275" cy="72413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FF0000"/>
              </a:buClr>
              <a:buSzPct val="100000"/>
              <a:buFont typeface="Arial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given out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0A9D814B-DE96-DF41-8E56-C6E689476CA5}"/>
              </a:ext>
            </a:extLst>
          </p:cNvPr>
          <p:cNvGrpSpPr/>
          <p:nvPr/>
        </p:nvGrpSpPr>
        <p:grpSpPr>
          <a:xfrm>
            <a:off x="1064654" y="4787707"/>
            <a:ext cx="3263620" cy="1443008"/>
            <a:chOff x="811175" y="3966122"/>
            <a:chExt cx="3263620" cy="1443008"/>
          </a:xfrm>
        </p:grpSpPr>
        <p:sp>
          <p:nvSpPr>
            <p:cNvPr id="9" name="標題 1">
              <a:extLst>
                <a:ext uri="{FF2B5EF4-FFF2-40B4-BE49-F238E27FC236}">
                  <a16:creationId xmlns:a16="http://schemas.microsoft.com/office/drawing/2014/main" id="{0C5AD69A-31C3-BF44-8CF6-E232B9F9001D}"/>
                </a:ext>
              </a:extLst>
            </p:cNvPr>
            <p:cNvSpPr txBox="1">
              <a:spLocks/>
            </p:cNvSpPr>
            <p:nvPr/>
          </p:nvSpPr>
          <p:spPr>
            <a:xfrm>
              <a:off x="811175" y="3966122"/>
              <a:ext cx="3263620" cy="7948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zh-TW" altLang="en-US" sz="4000" u="sng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1" lang="en-US" altLang="zh-TW" sz="4000" u="sng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    ?    </a:t>
              </a:r>
              <a:r>
                <a:rPr kumimoji="1" lang="en-US" altLang="zh-TW" sz="40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1" lang="en-US" altLang="zh-HK" sz="32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energy</a:t>
              </a:r>
              <a:endPara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" name="Google Shape;113;p5">
              <a:extLst>
                <a:ext uri="{FF2B5EF4-FFF2-40B4-BE49-F238E27FC236}">
                  <a16:creationId xmlns:a16="http://schemas.microsoft.com/office/drawing/2014/main" id="{35BA17DE-A0FE-FC4C-8C0A-2E3674C45EBF}"/>
                </a:ext>
              </a:extLst>
            </p:cNvPr>
            <p:cNvSpPr txBox="1">
              <a:spLocks/>
            </p:cNvSpPr>
            <p:nvPr/>
          </p:nvSpPr>
          <p:spPr>
            <a:xfrm>
              <a:off x="1347637" y="4760942"/>
              <a:ext cx="2293405" cy="6481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0" indent="0">
                <a:buClr>
                  <a:srgbClr val="FF0000"/>
                </a:buClr>
                <a:buSzPct val="100000"/>
                <a:buFont typeface="Arial"/>
                <a:buNone/>
              </a:pPr>
              <a:r>
                <a:rPr lang="en-US" sz="24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is </a:t>
              </a:r>
              <a:r>
                <a:rPr lang="en-US" sz="2400" kern="1200" dirty="0">
                  <a:solidFill>
                    <a:srgbClr val="0070C0"/>
                  </a:solidFill>
                  <a:latin typeface="+mn-lt"/>
                  <a:ea typeface="+mn-ea"/>
                  <a:cs typeface="+mn-cs"/>
                </a:rPr>
                <a:t>consumed</a:t>
              </a:r>
              <a:r>
                <a:rPr lang="en-US" sz="24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C2E6C765-00DB-1740-A76A-CA82E71C5D3E}"/>
              </a:ext>
            </a:extLst>
          </p:cNvPr>
          <p:cNvSpPr/>
          <p:nvPr/>
        </p:nvSpPr>
        <p:spPr>
          <a:xfrm rot="16200000">
            <a:off x="5453058" y="4369691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3603FB9D-BDDF-5F4D-AF30-65AF9A2A37DB}"/>
              </a:ext>
            </a:extLst>
          </p:cNvPr>
          <p:cNvSpPr txBox="1">
            <a:spLocks/>
          </p:cNvSpPr>
          <p:nvPr/>
        </p:nvSpPr>
        <p:spPr>
          <a:xfrm>
            <a:off x="7960743" y="4816083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?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4588C9B9-96A6-3B4A-AA2C-026097CEECCE}"/>
              </a:ext>
            </a:extLst>
          </p:cNvPr>
          <p:cNvSpPr txBox="1">
            <a:spLocks/>
          </p:cNvSpPr>
          <p:nvPr/>
        </p:nvSpPr>
        <p:spPr>
          <a:xfrm>
            <a:off x="7348041" y="5029472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1149F5A8-2231-2A4B-8CD7-E5CA223B8948}"/>
              </a:ext>
            </a:extLst>
          </p:cNvPr>
          <p:cNvSpPr/>
          <p:nvPr/>
        </p:nvSpPr>
        <p:spPr>
          <a:xfrm>
            <a:off x="6726831" y="385763"/>
            <a:ext cx="763830" cy="1228725"/>
          </a:xfrm>
          <a:prstGeom prst="ellipse">
            <a:avLst/>
          </a:prstGeom>
          <a:solidFill>
            <a:srgbClr val="FFFF00">
              <a:alpha val="89804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360378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10" descr="A picture containing text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65125"/>
            <a:ext cx="3008671" cy="2476557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sp>
        <p:nvSpPr>
          <p:cNvPr id="223" name="Google Shape;223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grpSp>
        <p:nvGrpSpPr>
          <p:cNvPr id="224" name="Google Shape;224;p10"/>
          <p:cNvGrpSpPr/>
          <p:nvPr/>
        </p:nvGrpSpPr>
        <p:grpSpPr>
          <a:xfrm>
            <a:off x="1791478" y="130908"/>
            <a:ext cx="7929579" cy="6589440"/>
            <a:chOff x="1791478" y="130908"/>
            <a:chExt cx="7929579" cy="6589440"/>
          </a:xfrm>
        </p:grpSpPr>
        <p:pic>
          <p:nvPicPr>
            <p:cNvPr id="225" name="Google Shape;225;p10" descr="Chart, radar char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b="9049"/>
            <a:stretch/>
          </p:blipFill>
          <p:spPr>
            <a:xfrm>
              <a:off x="6096000" y="130908"/>
              <a:ext cx="3625057" cy="21270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6" name="Google Shape;226;p10" descr="Diagram, schematic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l="38665" t="53" r="44373" b="-1887"/>
            <a:stretch/>
          </p:blipFill>
          <p:spPr>
            <a:xfrm>
              <a:off x="3460121" y="2612582"/>
              <a:ext cx="1347020" cy="410776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27" name="Google Shape;227;p10"/>
            <p:cNvCxnSpPr/>
            <p:nvPr/>
          </p:nvCxnSpPr>
          <p:spPr>
            <a:xfrm>
              <a:off x="1791478" y="2841682"/>
              <a:ext cx="1474236" cy="1631209"/>
            </a:xfrm>
            <a:prstGeom prst="straightConnector1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228" name="Google Shape;228;p10"/>
            <p:cNvCxnSpPr/>
            <p:nvPr/>
          </p:nvCxnSpPr>
          <p:spPr>
            <a:xfrm>
              <a:off x="4133631" y="1210473"/>
              <a:ext cx="1754004" cy="0"/>
            </a:xfrm>
            <a:prstGeom prst="straightConnector1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grpSp>
        <p:nvGrpSpPr>
          <p:cNvPr id="229" name="Google Shape;229;p10"/>
          <p:cNvGrpSpPr/>
          <p:nvPr/>
        </p:nvGrpSpPr>
        <p:grpSpPr>
          <a:xfrm>
            <a:off x="4133631" y="1390261"/>
            <a:ext cx="7690879" cy="3514525"/>
            <a:chOff x="4133631" y="1390261"/>
            <a:chExt cx="7690879" cy="3514525"/>
          </a:xfrm>
        </p:grpSpPr>
        <p:cxnSp>
          <p:nvCxnSpPr>
            <p:cNvPr id="230" name="Google Shape;230;p10"/>
            <p:cNvCxnSpPr/>
            <p:nvPr/>
          </p:nvCxnSpPr>
          <p:spPr>
            <a:xfrm flipH="1">
              <a:off x="7240555" y="1390261"/>
              <a:ext cx="597159" cy="2038739"/>
            </a:xfrm>
            <a:prstGeom prst="straightConnector1">
              <a:avLst/>
            </a:prstGeom>
            <a:noFill/>
            <a:ln w="381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231" name="Google Shape;231;p10"/>
            <p:cNvCxnSpPr/>
            <p:nvPr/>
          </p:nvCxnSpPr>
          <p:spPr>
            <a:xfrm>
              <a:off x="4133631" y="3937518"/>
              <a:ext cx="2043234" cy="223935"/>
            </a:xfrm>
            <a:prstGeom prst="straightConnector1">
              <a:avLst/>
            </a:prstGeom>
            <a:noFill/>
            <a:ln w="381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32" name="Google Shape;232;p10"/>
            <p:cNvSpPr txBox="1"/>
            <p:nvPr/>
          </p:nvSpPr>
          <p:spPr>
            <a:xfrm>
              <a:off x="6226142" y="3335126"/>
              <a:ext cx="5598368" cy="15696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en-HK" sz="48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Chemicals </a:t>
              </a:r>
              <a:r>
                <a:rPr lang="en-HK" sz="36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(</a:t>
              </a:r>
              <a:r>
                <a:rPr lang="en-HK" sz="3600" b="0" i="0" u="none" strike="noStrike" cap="none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化學物質</a:t>
              </a:r>
              <a:r>
                <a:rPr lang="en-HK" sz="36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)</a:t>
              </a:r>
              <a:r>
                <a:rPr lang="en-HK" sz="44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HK" sz="48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Stored </a:t>
              </a:r>
              <a:r>
                <a:rPr lang="en-HK" sz="40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(</a:t>
              </a:r>
              <a:r>
                <a:rPr lang="en-HK" sz="4000" b="0" i="0" u="none" strike="noStrike" cap="none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儲存</a:t>
              </a:r>
              <a:r>
                <a:rPr lang="en-HK" sz="40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)</a:t>
              </a:r>
              <a:endParaRPr sz="4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p10"/>
          <p:cNvGrpSpPr/>
          <p:nvPr/>
        </p:nvGrpSpPr>
        <p:grpSpPr>
          <a:xfrm>
            <a:off x="5669096" y="4878678"/>
            <a:ext cx="6332403" cy="1305515"/>
            <a:chOff x="5669096" y="4878678"/>
            <a:chExt cx="6332403" cy="1305515"/>
          </a:xfrm>
        </p:grpSpPr>
        <p:sp>
          <p:nvSpPr>
            <p:cNvPr id="234" name="Google Shape;234;p10"/>
            <p:cNvSpPr/>
            <p:nvPr/>
          </p:nvSpPr>
          <p:spPr>
            <a:xfrm>
              <a:off x="8724123" y="4878678"/>
              <a:ext cx="569167" cy="671804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0"/>
            <p:cNvSpPr txBox="1"/>
            <p:nvPr/>
          </p:nvSpPr>
          <p:spPr>
            <a:xfrm>
              <a:off x="5669096" y="5414792"/>
              <a:ext cx="6332403" cy="769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400"/>
                <a:buFont typeface="Arial"/>
                <a:buNone/>
              </a:pPr>
              <a:r>
                <a:rPr lang="en-HK" sz="4400" b="1" i="0" u="none" strike="noStrike" cap="none" dirty="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 </a:t>
              </a:r>
              <a:r>
                <a:rPr lang="en-HK" sz="4400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is </a:t>
              </a:r>
              <a:r>
                <a:rPr lang="en-HK" sz="4400" i="0" u="none" strike="noStrike" cap="none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stored</a:t>
              </a:r>
              <a:r>
                <a:rPr lang="en-HK" sz="4400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235;p10">
            <a:extLst>
              <a:ext uri="{FF2B5EF4-FFF2-40B4-BE49-F238E27FC236}">
                <a16:creationId xmlns:a16="http://schemas.microsoft.com/office/drawing/2014/main" id="{E012D177-6F70-D64B-BB1F-ECD0BC156C52}"/>
              </a:ext>
            </a:extLst>
          </p:cNvPr>
          <p:cNvSpPr txBox="1"/>
          <p:nvPr/>
        </p:nvSpPr>
        <p:spPr>
          <a:xfrm>
            <a:off x="5669095" y="5981905"/>
            <a:ext cx="6332403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HK" sz="440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and then </a:t>
            </a:r>
            <a:r>
              <a:rPr lang="en-HK" sz="4400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consumed</a:t>
            </a:r>
            <a:r>
              <a:rPr lang="en-HK" sz="440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11" descr="Diagram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" r="-21833"/>
          <a:stretch/>
        </p:blipFill>
        <p:spPr>
          <a:xfrm>
            <a:off x="4134993" y="216984"/>
            <a:ext cx="4194619" cy="4139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1" descr="A picture containing text&#10;&#10;Description automatically generated"/>
          <p:cNvPicPr preferRelativeResize="0"/>
          <p:nvPr/>
        </p:nvPicPr>
        <p:blipFill rotWithShape="1">
          <a:blip r:embed="rId4"/>
          <a:srcRect t="4106"/>
          <a:stretch/>
        </p:blipFill>
        <p:spPr>
          <a:xfrm>
            <a:off x="3903277" y="708887"/>
            <a:ext cx="2140218" cy="3439569"/>
          </a:xfrm>
          <a:prstGeom prst="rect">
            <a:avLst/>
          </a:prstGeom>
        </p:spPr>
      </p:pic>
      <p:sp>
        <p:nvSpPr>
          <p:cNvPr id="243" name="Google Shape;243;p11"/>
          <p:cNvSpPr txBox="1"/>
          <p:nvPr/>
        </p:nvSpPr>
        <p:spPr>
          <a:xfrm>
            <a:off x="1270388" y="1951637"/>
            <a:ext cx="3057886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HK" sz="28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b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attery is </a:t>
            </a:r>
            <a:b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</a:b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discharging 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</a:t>
            </a:r>
            <a:r>
              <a:rPr lang="en-HK" sz="2000" b="0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放電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</a:t>
            </a:r>
            <a:endParaRPr sz="11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Google Shape;113;p5">
            <a:extLst>
              <a:ext uri="{FF2B5EF4-FFF2-40B4-BE49-F238E27FC236}">
                <a16:creationId xmlns:a16="http://schemas.microsoft.com/office/drawing/2014/main" id="{60E959FA-16E0-A54F-9A63-9234C3606D49}"/>
              </a:ext>
            </a:extLst>
          </p:cNvPr>
          <p:cNvSpPr txBox="1">
            <a:spLocks/>
          </p:cNvSpPr>
          <p:nvPr/>
        </p:nvSpPr>
        <p:spPr>
          <a:xfrm>
            <a:off x="8054435" y="5681728"/>
            <a:ext cx="3343275" cy="72413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FF0000"/>
              </a:buClr>
              <a:buSzPct val="100000"/>
              <a:buFont typeface="Arial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24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given out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0A9D814B-DE96-DF41-8E56-C6E689476CA5}"/>
              </a:ext>
            </a:extLst>
          </p:cNvPr>
          <p:cNvGrpSpPr/>
          <p:nvPr/>
        </p:nvGrpSpPr>
        <p:grpSpPr>
          <a:xfrm>
            <a:off x="1064654" y="4787707"/>
            <a:ext cx="3263620" cy="1443008"/>
            <a:chOff x="811175" y="3966122"/>
            <a:chExt cx="3263620" cy="1443008"/>
          </a:xfrm>
        </p:grpSpPr>
        <p:sp>
          <p:nvSpPr>
            <p:cNvPr id="9" name="標題 1">
              <a:extLst>
                <a:ext uri="{FF2B5EF4-FFF2-40B4-BE49-F238E27FC236}">
                  <a16:creationId xmlns:a16="http://schemas.microsoft.com/office/drawing/2014/main" id="{0C5AD69A-31C3-BF44-8CF6-E232B9F9001D}"/>
                </a:ext>
              </a:extLst>
            </p:cNvPr>
            <p:cNvSpPr txBox="1">
              <a:spLocks/>
            </p:cNvSpPr>
            <p:nvPr/>
          </p:nvSpPr>
          <p:spPr>
            <a:xfrm>
              <a:off x="811175" y="3966122"/>
              <a:ext cx="3263620" cy="7948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zh-TW" altLang="en-US" sz="4000" u="sng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1" lang="en-US" altLang="zh-TW" sz="4000" u="sng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    ?    </a:t>
              </a:r>
              <a:r>
                <a:rPr kumimoji="1" lang="en-US" altLang="zh-TW" sz="40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1" lang="en-US" altLang="zh-HK" sz="32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energy</a:t>
              </a:r>
              <a:endPara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" name="Google Shape;113;p5">
              <a:extLst>
                <a:ext uri="{FF2B5EF4-FFF2-40B4-BE49-F238E27FC236}">
                  <a16:creationId xmlns:a16="http://schemas.microsoft.com/office/drawing/2014/main" id="{35BA17DE-A0FE-FC4C-8C0A-2E3674C45EBF}"/>
                </a:ext>
              </a:extLst>
            </p:cNvPr>
            <p:cNvSpPr txBox="1">
              <a:spLocks/>
            </p:cNvSpPr>
            <p:nvPr/>
          </p:nvSpPr>
          <p:spPr>
            <a:xfrm>
              <a:off x="1347637" y="4760942"/>
              <a:ext cx="2293405" cy="6481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0" indent="0">
                <a:buClr>
                  <a:srgbClr val="FF0000"/>
                </a:buClr>
                <a:buSzPct val="100000"/>
                <a:buFont typeface="Arial"/>
                <a:buNone/>
              </a:pPr>
              <a:r>
                <a:rPr lang="en-US" sz="24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is </a:t>
              </a:r>
              <a:r>
                <a:rPr lang="en-US" sz="2400" kern="1200" dirty="0">
                  <a:solidFill>
                    <a:srgbClr val="0070C0"/>
                  </a:solidFill>
                  <a:latin typeface="+mn-lt"/>
                  <a:ea typeface="+mn-ea"/>
                  <a:cs typeface="+mn-cs"/>
                </a:rPr>
                <a:t>consumed</a:t>
              </a:r>
              <a:r>
                <a:rPr lang="en-US" sz="24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C2E6C765-00DB-1740-A76A-CA82E71C5D3E}"/>
              </a:ext>
            </a:extLst>
          </p:cNvPr>
          <p:cNvSpPr/>
          <p:nvPr/>
        </p:nvSpPr>
        <p:spPr>
          <a:xfrm rot="16200000">
            <a:off x="5453058" y="4369691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3603FB9D-BDDF-5F4D-AF30-65AF9A2A37DB}"/>
              </a:ext>
            </a:extLst>
          </p:cNvPr>
          <p:cNvSpPr txBox="1">
            <a:spLocks/>
          </p:cNvSpPr>
          <p:nvPr/>
        </p:nvSpPr>
        <p:spPr>
          <a:xfrm>
            <a:off x="7960743" y="4816083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?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4588C9B9-96A6-3B4A-AA2C-026097CEECCE}"/>
              </a:ext>
            </a:extLst>
          </p:cNvPr>
          <p:cNvSpPr txBox="1">
            <a:spLocks/>
          </p:cNvSpPr>
          <p:nvPr/>
        </p:nvSpPr>
        <p:spPr>
          <a:xfrm>
            <a:off x="7348041" y="5029472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1149F5A8-2231-2A4B-8CD7-E5CA223B8948}"/>
              </a:ext>
            </a:extLst>
          </p:cNvPr>
          <p:cNvSpPr/>
          <p:nvPr/>
        </p:nvSpPr>
        <p:spPr>
          <a:xfrm>
            <a:off x="6726831" y="385763"/>
            <a:ext cx="763830" cy="1228725"/>
          </a:xfrm>
          <a:prstGeom prst="ellipse">
            <a:avLst/>
          </a:prstGeom>
          <a:solidFill>
            <a:srgbClr val="FFFF00">
              <a:alpha val="89804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7DDD3202-12DE-7542-B840-BB4611623D9D}"/>
              </a:ext>
            </a:extLst>
          </p:cNvPr>
          <p:cNvSpPr txBox="1">
            <a:spLocks/>
          </p:cNvSpPr>
          <p:nvPr/>
        </p:nvSpPr>
        <p:spPr>
          <a:xfrm>
            <a:off x="455635" y="4962049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Chemical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4712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C5AD69A-31C3-BF44-8CF6-E232B9F9001D}"/>
              </a:ext>
            </a:extLst>
          </p:cNvPr>
          <p:cNvSpPr txBox="1">
            <a:spLocks/>
          </p:cNvSpPr>
          <p:nvPr/>
        </p:nvSpPr>
        <p:spPr>
          <a:xfrm>
            <a:off x="1194091" y="5025512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?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C2E6C765-00DB-1740-A76A-CA82E71C5D3E}"/>
              </a:ext>
            </a:extLst>
          </p:cNvPr>
          <p:cNvSpPr/>
          <p:nvPr/>
        </p:nvSpPr>
        <p:spPr>
          <a:xfrm rot="16200000">
            <a:off x="5453058" y="4369691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3603FB9D-BDDF-5F4D-AF30-65AF9A2A37DB}"/>
              </a:ext>
            </a:extLst>
          </p:cNvPr>
          <p:cNvSpPr txBox="1">
            <a:spLocks/>
          </p:cNvSpPr>
          <p:nvPr/>
        </p:nvSpPr>
        <p:spPr>
          <a:xfrm>
            <a:off x="8090180" y="5053888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?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4588C9B9-96A6-3B4A-AA2C-026097CEECCE}"/>
              </a:ext>
            </a:extLst>
          </p:cNvPr>
          <p:cNvSpPr txBox="1">
            <a:spLocks/>
          </p:cNvSpPr>
          <p:nvPr/>
        </p:nvSpPr>
        <p:spPr>
          <a:xfrm>
            <a:off x="7446910" y="5257007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CE61CBC6-6E03-6843-A8A1-DA96120676BD}"/>
              </a:ext>
            </a:extLst>
          </p:cNvPr>
          <p:cNvSpPr txBox="1">
            <a:spLocks/>
          </p:cNvSpPr>
          <p:nvPr/>
        </p:nvSpPr>
        <p:spPr>
          <a:xfrm>
            <a:off x="585072" y="5199854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Chemical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5" name="Google Shape;241;p11" descr="Diagram&#10;&#10;Description automatically generated">
            <a:extLst>
              <a:ext uri="{FF2B5EF4-FFF2-40B4-BE49-F238E27FC236}">
                <a16:creationId xmlns:a16="http://schemas.microsoft.com/office/drawing/2014/main" id="{D5DF53B0-0D92-8C48-86DD-1A4FF82481AD}"/>
              </a:ext>
            </a:extLst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" r="-21833"/>
          <a:stretch/>
        </p:blipFill>
        <p:spPr>
          <a:xfrm>
            <a:off x="4134993" y="216984"/>
            <a:ext cx="4194619" cy="4139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42;p11" descr="A picture containing text&#10;&#10;Description automatically generated">
            <a:extLst>
              <a:ext uri="{FF2B5EF4-FFF2-40B4-BE49-F238E27FC236}">
                <a16:creationId xmlns:a16="http://schemas.microsoft.com/office/drawing/2014/main" id="{D29E5E7F-2A37-D645-8300-B23A8D5F5477}"/>
              </a:ext>
            </a:extLst>
          </p:cNvPr>
          <p:cNvPicPr preferRelativeResize="0"/>
          <p:nvPr/>
        </p:nvPicPr>
        <p:blipFill rotWithShape="1">
          <a:blip r:embed="rId4"/>
          <a:srcRect t="4106"/>
          <a:stretch/>
        </p:blipFill>
        <p:spPr>
          <a:xfrm>
            <a:off x="3903277" y="708887"/>
            <a:ext cx="2140218" cy="3439569"/>
          </a:xfrm>
          <a:prstGeom prst="rect">
            <a:avLst/>
          </a:prstGeom>
        </p:spPr>
      </p:pic>
      <p:sp>
        <p:nvSpPr>
          <p:cNvPr id="17" name="Google Shape;243;p11">
            <a:extLst>
              <a:ext uri="{FF2B5EF4-FFF2-40B4-BE49-F238E27FC236}">
                <a16:creationId xmlns:a16="http://schemas.microsoft.com/office/drawing/2014/main" id="{4FA827C9-C534-2B44-AA3E-81D4F14C40AA}"/>
              </a:ext>
            </a:extLst>
          </p:cNvPr>
          <p:cNvSpPr txBox="1"/>
          <p:nvPr/>
        </p:nvSpPr>
        <p:spPr>
          <a:xfrm>
            <a:off x="1270388" y="1951637"/>
            <a:ext cx="3057886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HK" sz="28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b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attery is </a:t>
            </a:r>
            <a:b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</a:b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discharging 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</a:t>
            </a:r>
            <a:r>
              <a:rPr lang="en-HK" sz="2000" b="0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放電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</a:t>
            </a:r>
            <a:endParaRPr sz="11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8" name="橢圓 17">
            <a:extLst>
              <a:ext uri="{FF2B5EF4-FFF2-40B4-BE49-F238E27FC236}">
                <a16:creationId xmlns:a16="http://schemas.microsoft.com/office/drawing/2014/main" id="{B1C3C3FC-27C8-F545-A313-8D1A8B4ECA51}"/>
              </a:ext>
            </a:extLst>
          </p:cNvPr>
          <p:cNvSpPr/>
          <p:nvPr/>
        </p:nvSpPr>
        <p:spPr>
          <a:xfrm>
            <a:off x="6726831" y="385763"/>
            <a:ext cx="763830" cy="1228725"/>
          </a:xfrm>
          <a:prstGeom prst="ellipse">
            <a:avLst/>
          </a:prstGeom>
          <a:solidFill>
            <a:srgbClr val="FFFF00">
              <a:alpha val="89804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6300458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987166-BD81-1F42-BEA6-2560100D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3100" y="4003732"/>
            <a:ext cx="3929481" cy="143446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Another form of energy</a:t>
            </a: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D955D7BE-2C09-C143-A346-7B3DCE08C7EE}"/>
              </a:ext>
            </a:extLst>
          </p:cNvPr>
          <p:cNvSpPr txBox="1">
            <a:spLocks/>
          </p:cNvSpPr>
          <p:nvPr/>
        </p:nvSpPr>
        <p:spPr>
          <a:xfrm>
            <a:off x="1418899" y="4588674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Chemical energy</a:t>
            </a:r>
          </a:p>
        </p:txBody>
      </p:sp>
      <p:sp>
        <p:nvSpPr>
          <p:cNvPr id="27" name="標題 1">
            <a:extLst>
              <a:ext uri="{FF2B5EF4-FFF2-40B4-BE49-F238E27FC236}">
                <a16:creationId xmlns:a16="http://schemas.microsoft.com/office/drawing/2014/main" id="{6905D8B2-9E5C-FD46-9DAD-EB2B7FB158BA}"/>
              </a:ext>
            </a:extLst>
          </p:cNvPr>
          <p:cNvSpPr txBox="1">
            <a:spLocks/>
          </p:cNvSpPr>
          <p:nvPr/>
        </p:nvSpPr>
        <p:spPr>
          <a:xfrm>
            <a:off x="2876008" y="5850894"/>
            <a:ext cx="6439984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Energy conversion 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(</a:t>
            </a:r>
            <a:r>
              <a:rPr kumimoji="1" lang="zh-HK" altLang="en-US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能量轉換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13A1CAF-6296-4F4F-8963-52E483140341}"/>
              </a:ext>
            </a:extLst>
          </p:cNvPr>
          <p:cNvSpPr txBox="1"/>
          <p:nvPr/>
        </p:nvSpPr>
        <p:spPr>
          <a:xfrm>
            <a:off x="224317" y="315017"/>
            <a:ext cx="6350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HK" sz="4000" dirty="0"/>
              <a:t>In different </a:t>
            </a:r>
            <a:r>
              <a:rPr kumimoji="1" lang="en-US" altLang="zh-HK" sz="4000" u="sng" dirty="0"/>
              <a:t>process</a:t>
            </a:r>
            <a:r>
              <a:rPr kumimoji="1" lang="en-US" altLang="zh-HK" sz="4000" dirty="0"/>
              <a:t> </a:t>
            </a:r>
            <a:r>
              <a:rPr kumimoji="1" lang="en-US" altLang="zh-TW" sz="2400" dirty="0"/>
              <a:t>(</a:t>
            </a:r>
            <a:r>
              <a:rPr kumimoji="1" lang="zh-TW" altLang="en-US" sz="2400" dirty="0"/>
              <a:t>過程</a:t>
            </a:r>
            <a:r>
              <a:rPr kumimoji="1" lang="en-US" altLang="zh-TW" sz="2400" dirty="0"/>
              <a:t>)</a:t>
            </a:r>
            <a:r>
              <a:rPr kumimoji="1" lang="en-US" altLang="zh-HK" sz="4000" dirty="0"/>
              <a:t>,</a:t>
            </a:r>
            <a:endParaRPr kumimoji="1" lang="zh-HK" altLang="en-US" sz="4000" dirty="0"/>
          </a:p>
        </p:txBody>
      </p:sp>
      <p:sp>
        <p:nvSpPr>
          <p:cNvPr id="16" name="向下箭號 15">
            <a:extLst>
              <a:ext uri="{FF2B5EF4-FFF2-40B4-BE49-F238E27FC236}">
                <a16:creationId xmlns:a16="http://schemas.microsoft.com/office/drawing/2014/main" id="{8814A720-AD4E-B042-B4B4-07C388775074}"/>
              </a:ext>
            </a:extLst>
          </p:cNvPr>
          <p:cNvSpPr/>
          <p:nvPr/>
        </p:nvSpPr>
        <p:spPr>
          <a:xfrm rot="16200000">
            <a:off x="5583404" y="3953067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18" name="Picture 2" descr="The Best Cheap Eats and Restaurant Deals in Dallas">
            <a:extLst>
              <a:ext uri="{FF2B5EF4-FFF2-40B4-BE49-F238E27FC236}">
                <a16:creationId xmlns:a16="http://schemas.microsoft.com/office/drawing/2014/main" id="{690CBF7F-DF14-0249-A7C9-C9101BAE24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17" b="98750" l="3889" r="90000">
                        <a14:foregroundMark x1="51444" y1="12750" x2="51444" y2="12750"/>
                        <a14:foregroundMark x1="43500" y1="10000" x2="43500" y2="10000"/>
                        <a14:foregroundMark x1="50722" y1="5250" x2="50722" y2="5250"/>
                        <a14:foregroundMark x1="52944" y1="5250" x2="52944" y2="5250"/>
                        <a14:foregroundMark x1="53222" y1="4417" x2="53222" y2="4417"/>
                        <a14:foregroundMark x1="47944" y1="66500" x2="47944" y2="66500"/>
                        <a14:foregroundMark x1="33111" y1="66500" x2="33111" y2="66500"/>
                        <a14:foregroundMark x1="27389" y1="63167" x2="27389" y2="63167"/>
                        <a14:foregroundMark x1="24500" y1="63167" x2="24500" y2="63167"/>
                        <a14:foregroundMark x1="22667" y1="64583" x2="22667" y2="64583"/>
                        <a14:foregroundMark x1="21167" y1="73583" x2="21167" y2="73583"/>
                        <a14:foregroundMark x1="16556" y1="74000" x2="16556" y2="74000"/>
                        <a14:foregroundMark x1="14778" y1="79167" x2="14778" y2="79167"/>
                        <a14:foregroundMark x1="13778" y1="79167" x2="13778" y2="79167"/>
                        <a14:foregroundMark x1="13667" y1="70250" x2="13667" y2="70250"/>
                        <a14:foregroundMark x1="11278" y1="76917" x2="11278" y2="76917"/>
                        <a14:foregroundMark x1="9611" y1="81500" x2="9611" y2="81500"/>
                        <a14:foregroundMark x1="46167" y1="78750" x2="46167" y2="78750"/>
                        <a14:foregroundMark x1="40611" y1="82500" x2="40611" y2="82500"/>
                        <a14:foregroundMark x1="46444" y1="84000" x2="48389" y2="84583"/>
                        <a14:foregroundMark x1="58944" y1="82333" x2="60722" y2="82333"/>
                        <a14:foregroundMark x1="61833" y1="79167" x2="61833" y2="79167"/>
                        <a14:foregroundMark x1="63222" y1="76500" x2="63222" y2="76500"/>
                        <a14:foregroundMark x1="66278" y1="80417" x2="66278" y2="80417"/>
                        <a14:foregroundMark x1="71000" y1="90833" x2="71000" y2="90833"/>
                        <a14:foregroundMark x1="49333" y1="87333" x2="49333" y2="87333"/>
                        <a14:foregroundMark x1="43667" y1="79833" x2="43667" y2="79833"/>
                        <a14:foregroundMark x1="43500" y1="74167" x2="43500" y2="74167"/>
                        <a14:foregroundMark x1="36722" y1="74167" x2="36722" y2="74167"/>
                        <a14:foregroundMark x1="37389" y1="89000" x2="37389" y2="89000"/>
                        <a14:foregroundMark x1="29500" y1="94167" x2="29500" y2="94167"/>
                        <a14:foregroundMark x1="26278" y1="85417" x2="26278" y2="85417"/>
                        <a14:foregroundMark x1="26722" y1="84417" x2="26722" y2="84417"/>
                        <a14:foregroundMark x1="28111" y1="82750" x2="28111" y2="82750"/>
                        <a14:foregroundMark x1="17000" y1="89583" x2="17000" y2="89583"/>
                        <a14:foregroundMark x1="13111" y1="90667" x2="13111" y2="90667"/>
                        <a14:foregroundMark x1="14222" y1="92500" x2="14222" y2="92500"/>
                        <a14:foregroundMark x1="5889" y1="85000" x2="5889" y2="85000"/>
                        <a14:foregroundMark x1="4611" y1="84167" x2="4611" y2="84167"/>
                        <a14:foregroundMark x1="7556" y1="79833" x2="7556" y2="79833"/>
                        <a14:foregroundMark x1="9056" y1="74833" x2="9056" y2="74833"/>
                        <a14:foregroundMark x1="15611" y1="66667" x2="15611" y2="66667"/>
                        <a14:foregroundMark x1="18389" y1="61917" x2="18389" y2="61917"/>
                        <a14:foregroundMark x1="13500" y1="64417" x2="13500" y2="64417"/>
                        <a14:foregroundMark x1="12556" y1="66667" x2="11722" y2="69167"/>
                        <a14:foregroundMark x1="6278" y1="76500" x2="4889" y2="78167"/>
                        <a14:foregroundMark x1="4333" y1="79833" x2="4056" y2="81083"/>
                        <a14:foregroundMark x1="3944" y1="82917" x2="3944" y2="84167"/>
                        <a14:foregroundMark x1="4333" y1="89833" x2="4333" y2="89833"/>
                        <a14:foregroundMark x1="7667" y1="95000" x2="7667" y2="95000"/>
                        <a14:foregroundMark x1="13500" y1="96250" x2="13500" y2="96250"/>
                        <a14:foregroundMark x1="17667" y1="95833" x2="17667" y2="95833"/>
                        <a14:foregroundMark x1="33111" y1="95000" x2="33111" y2="95000"/>
                        <a14:foregroundMark x1="40611" y1="91083" x2="40611" y2="91083"/>
                        <a14:foregroundMark x1="45722" y1="85250" x2="45722" y2="85250"/>
                        <a14:foregroundMark x1="49333" y1="83167" x2="49333" y2="83167"/>
                        <a14:foregroundMark x1="45167" y1="76500" x2="45167" y2="76500"/>
                        <a14:foregroundMark x1="39333" y1="73583" x2="38667" y2="73750"/>
                        <a14:foregroundMark x1="38667" y1="78583" x2="38667" y2="78583"/>
                        <a14:foregroundMark x1="46000" y1="79583" x2="46000" y2="79583"/>
                        <a14:foregroundMark x1="50611" y1="79000" x2="50611" y2="79000"/>
                        <a14:foregroundMark x1="47556" y1="75417" x2="47556" y2="75417"/>
                        <a14:foregroundMark x1="45611" y1="74167" x2="42833" y2="73583"/>
                        <a14:foregroundMark x1="41278" y1="73333" x2="41278" y2="73333"/>
                        <a14:foregroundMark x1="56722" y1="91083" x2="56722" y2="91083"/>
                        <a14:foregroundMark x1="51722" y1="90833" x2="51722" y2="90833"/>
                        <a14:foregroundMark x1="51722" y1="91917" x2="51722" y2="91917"/>
                        <a14:foregroundMark x1="50056" y1="93750" x2="50056" y2="93750"/>
                        <a14:foregroundMark x1="49500" y1="94417" x2="49500" y2="94417"/>
                        <a14:foregroundMark x1="52389" y1="95250" x2="52389" y2="95250"/>
                        <a14:foregroundMark x1="60889" y1="94583" x2="60889" y2="94583"/>
                        <a14:foregroundMark x1="67389" y1="94417" x2="67389" y2="94417"/>
                        <a14:foregroundMark x1="70889" y1="94000" x2="70889" y2="94000"/>
                        <a14:foregroundMark x1="73222" y1="88750" x2="73222" y2="88750"/>
                        <a14:foregroundMark x1="72278" y1="85000" x2="72278" y2="85000"/>
                        <a14:foregroundMark x1="70333" y1="90417" x2="70333" y2="90417"/>
                        <a14:foregroundMark x1="72000" y1="94417" x2="72000" y2="94417"/>
                        <a14:foregroundMark x1="58944" y1="96250" x2="58944" y2="96250"/>
                        <a14:foregroundMark x1="50333" y1="97917" x2="50333" y2="97917"/>
                        <a14:foregroundMark x1="46278" y1="98333" x2="45167" y2="98750"/>
                        <a14:foregroundMark x1="37278" y1="97333" x2="37278" y2="97333"/>
                        <a14:foregroundMark x1="32278" y1="96667" x2="30444" y2="96500"/>
                        <a14:foregroundMark x1="28667" y1="96250" x2="28667" y2="96250"/>
                        <a14:foregroundMark x1="18667" y1="91083" x2="18667" y2="91083"/>
                        <a14:foregroundMark x1="16167" y1="91083" x2="16167" y2="91083"/>
                        <a14:foregroundMark x1="37000" y1="78583" x2="37000" y2="78583"/>
                        <a14:foregroundMark x1="31556" y1="77917" x2="31556" y2="77917"/>
                        <a14:foregroundMark x1="33944" y1="77333" x2="33944" y2="77333"/>
                        <a14:foregroundMark x1="34611" y1="78167" x2="34611" y2="78167"/>
                        <a14:foregroundMark x1="35333" y1="79167" x2="35333" y2="79167"/>
                        <a14:foregroundMark x1="38111" y1="80250" x2="38111" y2="80250"/>
                        <a14:foregroundMark x1="38667" y1="79833" x2="38667" y2="79833"/>
                        <a14:foregroundMark x1="39222" y1="79583" x2="39222" y2="79583"/>
                        <a14:foregroundMark x1="40611" y1="81083" x2="40611" y2="81083"/>
                        <a14:foregroundMark x1="45333" y1="82083" x2="44333" y2="82333"/>
                        <a14:foregroundMark x1="35056" y1="80000" x2="34056" y2="80000"/>
                        <a14:foregroundMark x1="34500" y1="79833" x2="34500" y2="79833"/>
                        <a14:foregroundMark x1="29056" y1="75000" x2="28389" y2="74833"/>
                        <a14:foregroundMark x1="33111" y1="76917" x2="34056" y2="77333"/>
                        <a14:foregroundMark x1="34778" y1="77083" x2="34778" y2="77083"/>
                        <a14:foregroundMark x1="36444" y1="79583" x2="36444" y2="79583"/>
                        <a14:foregroundMark x1="39222" y1="81500" x2="39222" y2="81500"/>
                        <a14:foregroundMark x1="41167" y1="80250" x2="41167" y2="80250"/>
                        <a14:foregroundMark x1="41278" y1="78750" x2="39889" y2="78167"/>
                        <a14:foregroundMark x1="39056" y1="77917" x2="39056" y2="77917"/>
                        <a14:foregroundMark x1="40056" y1="78750" x2="40056" y2="78750"/>
                        <a14:foregroundMark x1="44500" y1="81250" x2="45333" y2="81667"/>
                        <a14:foregroundMark x1="44778" y1="82333" x2="41278" y2="83750"/>
                        <a14:foregroundMark x1="39500" y1="82750" x2="36278" y2="82333"/>
                        <a14:foregroundMark x1="36444" y1="81667" x2="36444" y2="81667"/>
                        <a14:foregroundMark x1="36722" y1="81500" x2="35444" y2="80417"/>
                        <a14:foregroundMark x1="35167" y1="79833" x2="35167" y2="79833"/>
                        <a14:foregroundMark x1="35167" y1="79583" x2="35167" y2="79583"/>
                        <a14:foregroundMark x1="35333" y1="79000" x2="35333" y2="79000"/>
                        <a14:foregroundMark x1="35611" y1="79000" x2="35611" y2="79000"/>
                        <a14:foregroundMark x1="37944" y1="79583" x2="39056" y2="80000"/>
                        <a14:foregroundMark x1="45889" y1="80250" x2="46833" y2="80667"/>
                        <a14:foregroundMark x1="56444" y1="83333" x2="57389" y2="83750"/>
                        <a14:foregroundMark x1="61278" y1="85417" x2="61278" y2="85417"/>
                        <a14:foregroundMark x1="61444" y1="86500" x2="61444" y2="86500"/>
                        <a14:foregroundMark x1="61000" y1="86917" x2="57389" y2="86917"/>
                        <a14:foregroundMark x1="56000" y1="86250" x2="54611" y2="86250"/>
                        <a14:foregroundMark x1="62944" y1="91250" x2="62944" y2="91250"/>
                        <a14:foregroundMark x1="62000" y1="91500" x2="60611" y2="92750"/>
                        <a14:foregroundMark x1="60889" y1="92333" x2="60889" y2="92333"/>
                        <a14:foregroundMark x1="61556" y1="91667" x2="61556" y2="91667"/>
                        <a14:foregroundMark x1="62000" y1="91500" x2="62000" y2="91500"/>
                        <a14:foregroundMark x1="61556" y1="91917" x2="61556" y2="91917"/>
                        <a14:foregroundMark x1="61278" y1="92083" x2="61278" y2="92083"/>
                        <a14:foregroundMark x1="61833" y1="91667" x2="61833" y2="91667"/>
                        <a14:foregroundMark x1="61833" y1="91667" x2="61833" y2="91667"/>
                        <a14:foregroundMark x1="64611" y1="90667" x2="64611" y2="90667"/>
                        <a14:foregroundMark x1="62833" y1="91083" x2="62833" y2="91083"/>
                        <a14:foregroundMark x1="62667" y1="91083" x2="62667" y2="91083"/>
                        <a14:foregroundMark x1="62111" y1="91250" x2="61167" y2="92500"/>
                        <a14:foregroundMark x1="61000" y1="92333" x2="61000" y2="92333"/>
                        <a14:foregroundMark x1="61833" y1="92333" x2="61833" y2="92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41"/>
          <a:stretch/>
        </p:blipFill>
        <p:spPr bwMode="auto">
          <a:xfrm>
            <a:off x="1637413" y="1339060"/>
            <a:ext cx="2955641" cy="217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ombustion - Wikipedia">
            <a:extLst>
              <a:ext uri="{FF2B5EF4-FFF2-40B4-BE49-F238E27FC236}">
                <a16:creationId xmlns:a16="http://schemas.microsoft.com/office/drawing/2014/main" id="{2C16054B-7BEF-6442-8999-AF2C956303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93" t="17042" r="19801"/>
          <a:stretch/>
        </p:blipFill>
        <p:spPr bwMode="auto">
          <a:xfrm>
            <a:off x="5239673" y="1127488"/>
            <a:ext cx="1431099" cy="277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群組 2">
            <a:extLst>
              <a:ext uri="{FF2B5EF4-FFF2-40B4-BE49-F238E27FC236}">
                <a16:creationId xmlns:a16="http://schemas.microsoft.com/office/drawing/2014/main" id="{D21E9607-907D-1B4B-9923-B230601CE43C}"/>
              </a:ext>
            </a:extLst>
          </p:cNvPr>
          <p:cNvGrpSpPr/>
          <p:nvPr/>
        </p:nvGrpSpPr>
        <p:grpSpPr>
          <a:xfrm>
            <a:off x="8508686" y="1110168"/>
            <a:ext cx="1945498" cy="2491995"/>
            <a:chOff x="3903277" y="216984"/>
            <a:chExt cx="3506694" cy="4139519"/>
          </a:xfrm>
        </p:grpSpPr>
        <p:pic>
          <p:nvPicPr>
            <p:cNvPr id="20" name="Google Shape;241;p11" descr="Diagram&#10;&#10;Description automatically generated">
              <a:extLst>
                <a:ext uri="{FF2B5EF4-FFF2-40B4-BE49-F238E27FC236}">
                  <a16:creationId xmlns:a16="http://schemas.microsoft.com/office/drawing/2014/main" id="{BA7441A1-5619-4C4B-B577-5D99E185C8CE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6">
              <a:alphaModFix/>
            </a:blip>
            <a:srcRect r="4878"/>
            <a:stretch/>
          </p:blipFill>
          <p:spPr>
            <a:xfrm>
              <a:off x="4134995" y="216984"/>
              <a:ext cx="3274976" cy="4139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242;p1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38D9494-A623-E949-A848-2E4543D1AD18}"/>
                </a:ext>
              </a:extLst>
            </p:cNvPr>
            <p:cNvPicPr preferRelativeResize="0"/>
            <p:nvPr/>
          </p:nvPicPr>
          <p:blipFill rotWithShape="1">
            <a:blip r:embed="rId7"/>
            <a:srcRect t="4106"/>
            <a:stretch/>
          </p:blipFill>
          <p:spPr>
            <a:xfrm>
              <a:off x="3903277" y="708887"/>
              <a:ext cx="2140218" cy="3439569"/>
            </a:xfrm>
            <a:prstGeom prst="rect">
              <a:avLst/>
            </a:prstGeom>
          </p:spPr>
        </p:pic>
      </p:grpSp>
      <p:sp>
        <p:nvSpPr>
          <p:cNvPr id="22" name="標題 1">
            <a:extLst>
              <a:ext uri="{FF2B5EF4-FFF2-40B4-BE49-F238E27FC236}">
                <a16:creationId xmlns:a16="http://schemas.microsoft.com/office/drawing/2014/main" id="{AB81F343-DDA2-7A46-96F0-F72B23F1C727}"/>
              </a:ext>
            </a:extLst>
          </p:cNvPr>
          <p:cNvSpPr txBox="1">
            <a:spLocks/>
          </p:cNvSpPr>
          <p:nvPr/>
        </p:nvSpPr>
        <p:spPr>
          <a:xfrm>
            <a:off x="1201985" y="3204753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respire</a:t>
            </a:r>
          </a:p>
        </p:txBody>
      </p:sp>
      <p:sp>
        <p:nvSpPr>
          <p:cNvPr id="23" name="標題 1">
            <a:extLst>
              <a:ext uri="{FF2B5EF4-FFF2-40B4-BE49-F238E27FC236}">
                <a16:creationId xmlns:a16="http://schemas.microsoft.com/office/drawing/2014/main" id="{868C8B9A-FA3B-0B41-85D6-9C83CD20BA88}"/>
              </a:ext>
            </a:extLst>
          </p:cNvPr>
          <p:cNvSpPr txBox="1">
            <a:spLocks/>
          </p:cNvSpPr>
          <p:nvPr/>
        </p:nvSpPr>
        <p:spPr>
          <a:xfrm>
            <a:off x="4358330" y="3255880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burn</a:t>
            </a:r>
          </a:p>
        </p:txBody>
      </p:sp>
      <p:sp>
        <p:nvSpPr>
          <p:cNvPr id="24" name="標題 1">
            <a:extLst>
              <a:ext uri="{FF2B5EF4-FFF2-40B4-BE49-F238E27FC236}">
                <a16:creationId xmlns:a16="http://schemas.microsoft.com/office/drawing/2014/main" id="{BC2F7DAC-9751-EC40-8863-869C144E8E05}"/>
              </a:ext>
            </a:extLst>
          </p:cNvPr>
          <p:cNvSpPr txBox="1">
            <a:spLocks/>
          </p:cNvSpPr>
          <p:nvPr/>
        </p:nvSpPr>
        <p:spPr>
          <a:xfrm>
            <a:off x="7750571" y="3256882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discharge</a:t>
            </a:r>
          </a:p>
        </p:txBody>
      </p:sp>
      <p:sp>
        <p:nvSpPr>
          <p:cNvPr id="25" name="橢圓 24">
            <a:extLst>
              <a:ext uri="{FF2B5EF4-FFF2-40B4-BE49-F238E27FC236}">
                <a16:creationId xmlns:a16="http://schemas.microsoft.com/office/drawing/2014/main" id="{340DA9A9-03B0-F24B-9780-C257EDB4BC6A}"/>
              </a:ext>
            </a:extLst>
          </p:cNvPr>
          <p:cNvSpPr/>
          <p:nvPr/>
        </p:nvSpPr>
        <p:spPr>
          <a:xfrm>
            <a:off x="10078467" y="1258535"/>
            <a:ext cx="386350" cy="715100"/>
          </a:xfrm>
          <a:prstGeom prst="ellipse">
            <a:avLst/>
          </a:prstGeom>
          <a:solidFill>
            <a:srgbClr val="FFFF00">
              <a:alpha val="89804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4" name="圓角矩形 3">
            <a:extLst>
              <a:ext uri="{FF2B5EF4-FFF2-40B4-BE49-F238E27FC236}">
                <a16:creationId xmlns:a16="http://schemas.microsoft.com/office/drawing/2014/main" id="{80E06106-AE52-6A49-BC58-0071DC8C04D7}"/>
              </a:ext>
            </a:extLst>
          </p:cNvPr>
          <p:cNvSpPr/>
          <p:nvPr/>
        </p:nvSpPr>
        <p:spPr>
          <a:xfrm>
            <a:off x="1309815" y="1110168"/>
            <a:ext cx="9737124" cy="30171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3826092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雲朵形圖說文字 11">
            <a:extLst>
              <a:ext uri="{FF2B5EF4-FFF2-40B4-BE49-F238E27FC236}">
                <a16:creationId xmlns:a16="http://schemas.microsoft.com/office/drawing/2014/main" id="{91B2D52F-E171-434D-B3E9-8E55F65BB316}"/>
              </a:ext>
            </a:extLst>
          </p:cNvPr>
          <p:cNvSpPr/>
          <p:nvPr/>
        </p:nvSpPr>
        <p:spPr>
          <a:xfrm>
            <a:off x="4958437" y="1312590"/>
            <a:ext cx="5206197" cy="1913152"/>
          </a:xfrm>
          <a:prstGeom prst="cloudCallout">
            <a:avLst>
              <a:gd name="adj1" fmla="val -48404"/>
              <a:gd name="adj2" fmla="val 57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13A1CAF-6296-4F4F-8963-52E483140341}"/>
              </a:ext>
            </a:extLst>
          </p:cNvPr>
          <p:cNvSpPr txBox="1"/>
          <p:nvPr/>
        </p:nvSpPr>
        <p:spPr>
          <a:xfrm>
            <a:off x="224316" y="315017"/>
            <a:ext cx="7888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HK" sz="4000" dirty="0"/>
              <a:t>Can</a:t>
            </a:r>
            <a:r>
              <a:rPr kumimoji="1" lang="zh-TW" altLang="en-US" sz="4000" dirty="0"/>
              <a:t> </a:t>
            </a:r>
            <a:r>
              <a:rPr kumimoji="1" lang="en-US" altLang="zh-TW" sz="4000" dirty="0"/>
              <a:t>you suggest other examples</a:t>
            </a:r>
            <a:r>
              <a:rPr kumimoji="1" lang="en-US" altLang="zh-HK" sz="4400" dirty="0"/>
              <a:t>?</a:t>
            </a:r>
            <a:endParaRPr kumimoji="1" lang="zh-HK" altLang="en-US" sz="4000" dirty="0"/>
          </a:p>
        </p:txBody>
      </p:sp>
      <p:pic>
        <p:nvPicPr>
          <p:cNvPr id="22530" name="Picture 2" descr="Thinking Face Emoji (U+1F914)">
            <a:extLst>
              <a:ext uri="{FF2B5EF4-FFF2-40B4-BE49-F238E27FC236}">
                <a16:creationId xmlns:a16="http://schemas.microsoft.com/office/drawing/2014/main" id="{A17A22A9-0945-6146-96DA-A8148F56B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41" b="94141" l="4688" r="92188">
                        <a14:foregroundMark x1="22656" y1="14844" x2="22656" y2="14844"/>
                        <a14:foregroundMark x1="43359" y1="9375" x2="43359" y2="9375"/>
                        <a14:foregroundMark x1="49219" y1="8984" x2="49219" y2="8984"/>
                        <a14:foregroundMark x1="71094" y1="14844" x2="71094" y2="14844"/>
                        <a14:foregroundMark x1="32813" y1="94141" x2="32813" y2="94141"/>
                        <a14:foregroundMark x1="89453" y1="43750" x2="89453" y2="43750"/>
                        <a14:foregroundMark x1="86719" y1="28516" x2="86719" y2="28516"/>
                        <a14:foregroundMark x1="84375" y1="24609" x2="84375" y2="24609"/>
                        <a14:foregroundMark x1="84375" y1="24609" x2="84375" y2="24609"/>
                        <a14:foregroundMark x1="42188" y1="7031" x2="42188" y2="7031"/>
                        <a14:foregroundMark x1="37109" y1="7422" x2="37109" y2="7422"/>
                        <a14:foregroundMark x1="18359" y1="19922" x2="18359" y2="19922"/>
                        <a14:foregroundMark x1="14453" y1="26563" x2="14453" y2="26563"/>
                        <a14:foregroundMark x1="10547" y1="34766" x2="10547" y2="34766"/>
                        <a14:foregroundMark x1="8984" y1="36328" x2="8984" y2="36328"/>
                        <a14:foregroundMark x1="92578" y1="49219" x2="92578" y2="49219"/>
                        <a14:foregroundMark x1="4688" y1="51172" x2="4688" y2="511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886" y="1353817"/>
            <a:ext cx="2719320" cy="271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4A02844E-EF11-274C-AB4C-28E3624637C3}"/>
              </a:ext>
            </a:extLst>
          </p:cNvPr>
          <p:cNvSpPr txBox="1"/>
          <p:nvPr/>
        </p:nvSpPr>
        <p:spPr>
          <a:xfrm>
            <a:off x="6273209" y="1186384"/>
            <a:ext cx="34228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HK" sz="11500" spc="600" dirty="0">
                <a:latin typeface="Calibri" panose="020F0502020204030204" pitchFamily="34" charset="0"/>
                <a:cs typeface="Calibri" panose="020F0502020204030204" pitchFamily="34" charset="0"/>
              </a:rPr>
              <a:t>…..?</a:t>
            </a:r>
            <a:endParaRPr kumimoji="1" lang="zh-HK" altLang="en-US" sz="11500" spc="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標題 1">
            <a:extLst>
              <a:ext uri="{FF2B5EF4-FFF2-40B4-BE49-F238E27FC236}">
                <a16:creationId xmlns:a16="http://schemas.microsoft.com/office/drawing/2014/main" id="{F67FE372-BA4E-A048-8EFC-1F8A414BF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3100" y="4003732"/>
            <a:ext cx="3929481" cy="143446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Another form of energy</a:t>
            </a:r>
          </a:p>
        </p:txBody>
      </p:sp>
      <p:sp>
        <p:nvSpPr>
          <p:cNvPr id="29" name="標題 1">
            <a:extLst>
              <a:ext uri="{FF2B5EF4-FFF2-40B4-BE49-F238E27FC236}">
                <a16:creationId xmlns:a16="http://schemas.microsoft.com/office/drawing/2014/main" id="{78E17AB6-0FD4-484B-8209-949930487CD3}"/>
              </a:ext>
            </a:extLst>
          </p:cNvPr>
          <p:cNvSpPr txBox="1">
            <a:spLocks/>
          </p:cNvSpPr>
          <p:nvPr/>
        </p:nvSpPr>
        <p:spPr>
          <a:xfrm>
            <a:off x="1418899" y="4588674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Chemical energy</a:t>
            </a:r>
          </a:p>
        </p:txBody>
      </p:sp>
      <p:sp>
        <p:nvSpPr>
          <p:cNvPr id="30" name="標題 1">
            <a:extLst>
              <a:ext uri="{FF2B5EF4-FFF2-40B4-BE49-F238E27FC236}">
                <a16:creationId xmlns:a16="http://schemas.microsoft.com/office/drawing/2014/main" id="{2306CC28-543F-1D49-AA12-20A5AE91F1E7}"/>
              </a:ext>
            </a:extLst>
          </p:cNvPr>
          <p:cNvSpPr txBox="1">
            <a:spLocks/>
          </p:cNvSpPr>
          <p:nvPr/>
        </p:nvSpPr>
        <p:spPr>
          <a:xfrm>
            <a:off x="2876008" y="5850894"/>
            <a:ext cx="6439984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Energy conversion 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(</a:t>
            </a:r>
            <a:r>
              <a:rPr kumimoji="1" lang="zh-HK" altLang="en-US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能量轉換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1" name="向下箭號 30">
            <a:extLst>
              <a:ext uri="{FF2B5EF4-FFF2-40B4-BE49-F238E27FC236}">
                <a16:creationId xmlns:a16="http://schemas.microsoft.com/office/drawing/2014/main" id="{03EFC943-D30A-F948-B1EB-7EC8874D8023}"/>
              </a:ext>
            </a:extLst>
          </p:cNvPr>
          <p:cNvSpPr/>
          <p:nvPr/>
        </p:nvSpPr>
        <p:spPr>
          <a:xfrm rot="16200000">
            <a:off x="5583404" y="3953067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13801257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5A10E2-80A3-7145-BC0A-1F9FD34E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FD31F4E-B8DD-EC40-AB88-89CC3FB372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pic>
        <p:nvPicPr>
          <p:cNvPr id="25602" name="Picture 2" descr="Human body Royalty Free Vector Image - VectorStock">
            <a:extLst>
              <a:ext uri="{FF2B5EF4-FFF2-40B4-BE49-F238E27FC236}">
                <a16:creationId xmlns:a16="http://schemas.microsoft.com/office/drawing/2014/main" id="{5F7B5B1F-2790-5442-AC97-16336AD249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292"/>
          <a:stretch/>
        </p:blipFill>
        <p:spPr bwMode="auto">
          <a:xfrm>
            <a:off x="4610100" y="250031"/>
            <a:ext cx="2971800" cy="635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Why Nobody Can Copy Apple | cek.log">
            <a:extLst>
              <a:ext uri="{FF2B5EF4-FFF2-40B4-BE49-F238E27FC236}">
                <a16:creationId xmlns:a16="http://schemas.microsoft.com/office/drawing/2014/main" id="{50741BCE-B355-154A-891D-C287913AA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11" b="92233" l="9672" r="89860">
                        <a14:foregroundMark x1="70827" y1="14725" x2="70827" y2="14725"/>
                        <a14:foregroundMark x1="68487" y1="10194" x2="68487" y2="10194"/>
                        <a14:foregroundMark x1="60530" y1="11812" x2="60530" y2="11812"/>
                        <a14:foregroundMark x1="57878" y1="14725" x2="57878" y2="14725"/>
                        <a14:foregroundMark x1="55538" y1="13269" x2="55538" y2="13269"/>
                        <a14:foregroundMark x1="65679" y1="7282" x2="65679" y2="7282"/>
                        <a14:foregroundMark x1="66927" y1="6311" x2="66927" y2="6311"/>
                        <a14:foregroundMark x1="52106" y1="92233" x2="52106" y2="92233"/>
                        <a14:foregroundMark x1="40094" y1="89968" x2="40094" y2="89968"/>
                        <a14:foregroundMark x1="53354" y1="71197" x2="53354" y2="71197"/>
                        <a14:foregroundMark x1="60530" y1="34304" x2="60530" y2="34304"/>
                        <a14:foregroundMark x1="70359" y1="44337" x2="70359" y2="443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148" y="2417761"/>
            <a:ext cx="974824" cy="93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Breathing Muscles and Singing: Tips for Vocalists">
            <a:extLst>
              <a:ext uri="{FF2B5EF4-FFF2-40B4-BE49-F238E27FC236}">
                <a16:creationId xmlns:a16="http://schemas.microsoft.com/office/drawing/2014/main" id="{0C425AAD-D4FE-B343-96BA-135085B72D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7" r="14889"/>
          <a:stretch/>
        </p:blipFill>
        <p:spPr bwMode="auto">
          <a:xfrm>
            <a:off x="8799510" y="382589"/>
            <a:ext cx="2554289" cy="232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Body Heat | Body heat, Where is my mind, Body">
            <a:extLst>
              <a:ext uri="{FF2B5EF4-FFF2-40B4-BE49-F238E27FC236}">
                <a16:creationId xmlns:a16="http://schemas.microsoft.com/office/drawing/2014/main" id="{A58B3379-7082-1048-A31C-7E3474EA8A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5" r="24414"/>
          <a:stretch/>
        </p:blipFill>
        <p:spPr bwMode="auto">
          <a:xfrm>
            <a:off x="8799510" y="3848101"/>
            <a:ext cx="2554289" cy="232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ow Fast Can A Human Run, Really?">
            <a:extLst>
              <a:ext uri="{FF2B5EF4-FFF2-40B4-BE49-F238E27FC236}">
                <a16:creationId xmlns:a16="http://schemas.microsoft.com/office/drawing/2014/main" id="{66C38A56-3320-4D44-B04C-6872DBD1F9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1" t="13422" r="14909" b="6967"/>
          <a:stretch/>
        </p:blipFill>
        <p:spPr bwMode="auto">
          <a:xfrm>
            <a:off x="838200" y="365125"/>
            <a:ext cx="2554289" cy="231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 descr="How High Can a Human Jump?">
            <a:extLst>
              <a:ext uri="{FF2B5EF4-FFF2-40B4-BE49-F238E27FC236}">
                <a16:creationId xmlns:a16="http://schemas.microsoft.com/office/drawing/2014/main" id="{079F7251-D092-2144-860A-5C58828E2E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1" r="7230"/>
          <a:stretch/>
        </p:blipFill>
        <p:spPr bwMode="auto">
          <a:xfrm>
            <a:off x="838200" y="3963194"/>
            <a:ext cx="2548210" cy="231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向下箭號 9">
            <a:extLst>
              <a:ext uri="{FF2B5EF4-FFF2-40B4-BE49-F238E27FC236}">
                <a16:creationId xmlns:a16="http://schemas.microsoft.com/office/drawing/2014/main" id="{F2B75272-70EC-8546-A4CD-5C166971CDEC}"/>
              </a:ext>
            </a:extLst>
          </p:cNvPr>
          <p:cNvSpPr/>
          <p:nvPr/>
        </p:nvSpPr>
        <p:spPr>
          <a:xfrm rot="14505656">
            <a:off x="7660795" y="1691154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9995BE0D-7E3D-BF4B-92C9-0E203CC4E3D1}"/>
              </a:ext>
            </a:extLst>
          </p:cNvPr>
          <p:cNvSpPr/>
          <p:nvPr/>
        </p:nvSpPr>
        <p:spPr>
          <a:xfrm rot="18167909">
            <a:off x="7734212" y="3772278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向下箭號 11">
            <a:extLst>
              <a:ext uri="{FF2B5EF4-FFF2-40B4-BE49-F238E27FC236}">
                <a16:creationId xmlns:a16="http://schemas.microsoft.com/office/drawing/2014/main" id="{28E9C8C8-66CB-934A-8579-6546E93D2121}"/>
              </a:ext>
            </a:extLst>
          </p:cNvPr>
          <p:cNvSpPr/>
          <p:nvPr/>
        </p:nvSpPr>
        <p:spPr>
          <a:xfrm rot="3707507">
            <a:off x="3618177" y="3763303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3" name="向下箭號 12">
            <a:extLst>
              <a:ext uri="{FF2B5EF4-FFF2-40B4-BE49-F238E27FC236}">
                <a16:creationId xmlns:a16="http://schemas.microsoft.com/office/drawing/2014/main" id="{82418F1C-42C3-1743-8300-369B78781388}"/>
              </a:ext>
            </a:extLst>
          </p:cNvPr>
          <p:cNvSpPr/>
          <p:nvPr/>
        </p:nvSpPr>
        <p:spPr>
          <a:xfrm rot="6753021">
            <a:off x="3684736" y="1745233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162703B4-3F55-A74B-99E9-169B00A54C20}"/>
              </a:ext>
            </a:extLst>
          </p:cNvPr>
          <p:cNvSpPr txBox="1">
            <a:spLocks/>
          </p:cNvSpPr>
          <p:nvPr/>
        </p:nvSpPr>
        <p:spPr>
          <a:xfrm>
            <a:off x="4721135" y="5473154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Chemical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85BDDF10-583B-7B43-A524-FBA00BD6523F}"/>
              </a:ext>
            </a:extLst>
          </p:cNvPr>
          <p:cNvSpPr txBox="1">
            <a:spLocks/>
          </p:cNvSpPr>
          <p:nvPr/>
        </p:nvSpPr>
        <p:spPr>
          <a:xfrm>
            <a:off x="893717" y="2537891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Kinetic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標題 1">
            <a:extLst>
              <a:ext uri="{FF2B5EF4-FFF2-40B4-BE49-F238E27FC236}">
                <a16:creationId xmlns:a16="http://schemas.microsoft.com/office/drawing/2014/main" id="{FBBF5660-6DFB-0340-BE29-5EBAA7F5BC20}"/>
              </a:ext>
            </a:extLst>
          </p:cNvPr>
          <p:cNvSpPr txBox="1">
            <a:spLocks/>
          </p:cNvSpPr>
          <p:nvPr/>
        </p:nvSpPr>
        <p:spPr>
          <a:xfrm>
            <a:off x="885143" y="6066688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Potential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標題 1">
            <a:extLst>
              <a:ext uri="{FF2B5EF4-FFF2-40B4-BE49-F238E27FC236}">
                <a16:creationId xmlns:a16="http://schemas.microsoft.com/office/drawing/2014/main" id="{35F6BC96-A08A-E44B-BA75-56C6B5E9A04A}"/>
              </a:ext>
            </a:extLst>
          </p:cNvPr>
          <p:cNvSpPr txBox="1">
            <a:spLocks/>
          </p:cNvSpPr>
          <p:nvPr/>
        </p:nvSpPr>
        <p:spPr>
          <a:xfrm>
            <a:off x="8916624" y="2533922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Sound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96839E24-01D0-254D-A433-D4ADAF62333D}"/>
              </a:ext>
            </a:extLst>
          </p:cNvPr>
          <p:cNvSpPr txBox="1">
            <a:spLocks/>
          </p:cNvSpPr>
          <p:nvPr/>
        </p:nvSpPr>
        <p:spPr>
          <a:xfrm>
            <a:off x="8869682" y="6089747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Thermal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5880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5A10E2-80A3-7145-BC0A-1F9FD34E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FD31F4E-B8DD-EC40-AB88-89CC3FB372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sp>
        <p:nvSpPr>
          <p:cNvPr id="19" name="Google Shape;318;p17">
            <a:extLst>
              <a:ext uri="{FF2B5EF4-FFF2-40B4-BE49-F238E27FC236}">
                <a16:creationId xmlns:a16="http://schemas.microsoft.com/office/drawing/2014/main" id="{B70218A9-1836-F242-B0EA-D902EF2E8DDD}"/>
              </a:ext>
            </a:extLst>
          </p:cNvPr>
          <p:cNvSpPr txBox="1">
            <a:spLocks/>
          </p:cNvSpPr>
          <p:nvPr/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</a:pPr>
            <a:r>
              <a:rPr lang="en-HK" dirty="0">
                <a:solidFill>
                  <a:schemeClr val="lt1"/>
                </a:solidFill>
              </a:rPr>
              <a:t>What can tell you from this?</a:t>
            </a:r>
            <a:endParaRPr lang="en-HK" dirty="0"/>
          </a:p>
        </p:txBody>
      </p:sp>
      <p:sp>
        <p:nvSpPr>
          <p:cNvPr id="21" name="標題 1">
            <a:extLst>
              <a:ext uri="{FF2B5EF4-FFF2-40B4-BE49-F238E27FC236}">
                <a16:creationId xmlns:a16="http://schemas.microsoft.com/office/drawing/2014/main" id="{71F7AB0E-E9D8-9141-AD28-4B420AA096ED}"/>
              </a:ext>
            </a:extLst>
          </p:cNvPr>
          <p:cNvSpPr txBox="1">
            <a:spLocks/>
          </p:cNvSpPr>
          <p:nvPr/>
        </p:nvSpPr>
        <p:spPr>
          <a:xfrm>
            <a:off x="7591959" y="4025149"/>
            <a:ext cx="3929481" cy="143446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Another form of 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標題 1">
            <a:extLst>
              <a:ext uri="{FF2B5EF4-FFF2-40B4-BE49-F238E27FC236}">
                <a16:creationId xmlns:a16="http://schemas.microsoft.com/office/drawing/2014/main" id="{28C59CF5-87DF-EC43-986F-6E4155F7D8F4}"/>
              </a:ext>
            </a:extLst>
          </p:cNvPr>
          <p:cNvSpPr txBox="1">
            <a:spLocks/>
          </p:cNvSpPr>
          <p:nvPr/>
        </p:nvSpPr>
        <p:spPr>
          <a:xfrm>
            <a:off x="610038" y="4655811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Chemical energy</a:t>
            </a:r>
          </a:p>
        </p:txBody>
      </p:sp>
      <p:sp>
        <p:nvSpPr>
          <p:cNvPr id="23" name="標題 1">
            <a:extLst>
              <a:ext uri="{FF2B5EF4-FFF2-40B4-BE49-F238E27FC236}">
                <a16:creationId xmlns:a16="http://schemas.microsoft.com/office/drawing/2014/main" id="{98B630EF-13E3-8941-8549-75969350626A}"/>
              </a:ext>
            </a:extLst>
          </p:cNvPr>
          <p:cNvSpPr txBox="1">
            <a:spLocks/>
          </p:cNvSpPr>
          <p:nvPr/>
        </p:nvSpPr>
        <p:spPr>
          <a:xfrm>
            <a:off x="2876008" y="5850894"/>
            <a:ext cx="6439984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Energy conversion 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(</a:t>
            </a:r>
            <a:r>
              <a:rPr kumimoji="1" lang="zh-HK" altLang="en-US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能量轉換</a:t>
            </a:r>
            <a:r>
              <a:rPr kumimoji="1" lang="en-US" altLang="zh-HK" sz="2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5" name="標題 1">
            <a:extLst>
              <a:ext uri="{FF2B5EF4-FFF2-40B4-BE49-F238E27FC236}">
                <a16:creationId xmlns:a16="http://schemas.microsoft.com/office/drawing/2014/main" id="{4532272E-7C11-734F-AB72-8689878CB8CE}"/>
              </a:ext>
            </a:extLst>
          </p:cNvPr>
          <p:cNvSpPr txBox="1">
            <a:spLocks/>
          </p:cNvSpPr>
          <p:nvPr/>
        </p:nvSpPr>
        <p:spPr>
          <a:xfrm>
            <a:off x="7591959" y="1677808"/>
            <a:ext cx="3929481" cy="143446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Another form of 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標題 1">
            <a:extLst>
              <a:ext uri="{FF2B5EF4-FFF2-40B4-BE49-F238E27FC236}">
                <a16:creationId xmlns:a16="http://schemas.microsoft.com/office/drawing/2014/main" id="{47FCE315-B53B-724A-BE3D-13643F5B940B}"/>
              </a:ext>
            </a:extLst>
          </p:cNvPr>
          <p:cNvSpPr txBox="1">
            <a:spLocks/>
          </p:cNvSpPr>
          <p:nvPr/>
        </p:nvSpPr>
        <p:spPr>
          <a:xfrm>
            <a:off x="610038" y="2308470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Electrical energy</a:t>
            </a:r>
          </a:p>
        </p:txBody>
      </p:sp>
      <p:pic>
        <p:nvPicPr>
          <p:cNvPr id="28" name="Picture 2" descr="The Best Cheap Eats and Restaurant Deals in Dallas">
            <a:extLst>
              <a:ext uri="{FF2B5EF4-FFF2-40B4-BE49-F238E27FC236}">
                <a16:creationId xmlns:a16="http://schemas.microsoft.com/office/drawing/2014/main" id="{1DC2D96B-ED9B-AD47-910D-6D9878B9A7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17" b="98750" l="3889" r="90000">
                        <a14:foregroundMark x1="51444" y1="12750" x2="51444" y2="12750"/>
                        <a14:foregroundMark x1="43500" y1="10000" x2="43500" y2="10000"/>
                        <a14:foregroundMark x1="50722" y1="5250" x2="50722" y2="5250"/>
                        <a14:foregroundMark x1="52944" y1="5250" x2="52944" y2="5250"/>
                        <a14:foregroundMark x1="53222" y1="4417" x2="53222" y2="4417"/>
                        <a14:foregroundMark x1="47944" y1="66500" x2="47944" y2="66500"/>
                        <a14:foregroundMark x1="33111" y1="66500" x2="33111" y2="66500"/>
                        <a14:foregroundMark x1="27389" y1="63167" x2="27389" y2="63167"/>
                        <a14:foregroundMark x1="24500" y1="63167" x2="24500" y2="63167"/>
                        <a14:foregroundMark x1="22667" y1="64583" x2="22667" y2="64583"/>
                        <a14:foregroundMark x1="21167" y1="73583" x2="21167" y2="73583"/>
                        <a14:foregroundMark x1="16556" y1="74000" x2="16556" y2="74000"/>
                        <a14:foregroundMark x1="14778" y1="79167" x2="14778" y2="79167"/>
                        <a14:foregroundMark x1="13778" y1="79167" x2="13778" y2="79167"/>
                        <a14:foregroundMark x1="13667" y1="70250" x2="13667" y2="70250"/>
                        <a14:foregroundMark x1="11278" y1="76917" x2="11278" y2="76917"/>
                        <a14:foregroundMark x1="9611" y1="81500" x2="9611" y2="81500"/>
                        <a14:foregroundMark x1="46167" y1="78750" x2="46167" y2="78750"/>
                        <a14:foregroundMark x1="40611" y1="82500" x2="40611" y2="82500"/>
                        <a14:foregroundMark x1="46444" y1="84000" x2="48389" y2="84583"/>
                        <a14:foregroundMark x1="58944" y1="82333" x2="60722" y2="82333"/>
                        <a14:foregroundMark x1="61833" y1="79167" x2="61833" y2="79167"/>
                        <a14:foregroundMark x1="63222" y1="76500" x2="63222" y2="76500"/>
                        <a14:foregroundMark x1="66278" y1="80417" x2="66278" y2="80417"/>
                        <a14:foregroundMark x1="71000" y1="90833" x2="71000" y2="90833"/>
                        <a14:foregroundMark x1="49333" y1="87333" x2="49333" y2="87333"/>
                        <a14:foregroundMark x1="43667" y1="79833" x2="43667" y2="79833"/>
                        <a14:foregroundMark x1="43500" y1="74167" x2="43500" y2="74167"/>
                        <a14:foregroundMark x1="36722" y1="74167" x2="36722" y2="74167"/>
                        <a14:foregroundMark x1="37389" y1="89000" x2="37389" y2="89000"/>
                        <a14:foregroundMark x1="29500" y1="94167" x2="29500" y2="94167"/>
                        <a14:foregroundMark x1="26278" y1="85417" x2="26278" y2="85417"/>
                        <a14:foregroundMark x1="26722" y1="84417" x2="26722" y2="84417"/>
                        <a14:foregroundMark x1="28111" y1="82750" x2="28111" y2="82750"/>
                        <a14:foregroundMark x1="17000" y1="89583" x2="17000" y2="89583"/>
                        <a14:foregroundMark x1="13111" y1="90667" x2="13111" y2="90667"/>
                        <a14:foregroundMark x1="14222" y1="92500" x2="14222" y2="92500"/>
                        <a14:foregroundMark x1="5889" y1="85000" x2="5889" y2="85000"/>
                        <a14:foregroundMark x1="4611" y1="84167" x2="4611" y2="84167"/>
                        <a14:foregroundMark x1="7556" y1="79833" x2="7556" y2="79833"/>
                        <a14:foregroundMark x1="9056" y1="74833" x2="9056" y2="74833"/>
                        <a14:foregroundMark x1="15611" y1="66667" x2="15611" y2="66667"/>
                        <a14:foregroundMark x1="18389" y1="61917" x2="18389" y2="61917"/>
                        <a14:foregroundMark x1="13500" y1="64417" x2="13500" y2="64417"/>
                        <a14:foregroundMark x1="12556" y1="66667" x2="11722" y2="69167"/>
                        <a14:foregroundMark x1="6278" y1="76500" x2="4889" y2="78167"/>
                        <a14:foregroundMark x1="4333" y1="79833" x2="4056" y2="81083"/>
                        <a14:foregroundMark x1="3944" y1="82917" x2="3944" y2="84167"/>
                        <a14:foregroundMark x1="4333" y1="89833" x2="4333" y2="89833"/>
                        <a14:foregroundMark x1="7667" y1="95000" x2="7667" y2="95000"/>
                        <a14:foregroundMark x1="13500" y1="96250" x2="13500" y2="96250"/>
                        <a14:foregroundMark x1="17667" y1="95833" x2="17667" y2="95833"/>
                        <a14:foregroundMark x1="33111" y1="95000" x2="33111" y2="95000"/>
                        <a14:foregroundMark x1="40611" y1="91083" x2="40611" y2="91083"/>
                        <a14:foregroundMark x1="45722" y1="85250" x2="45722" y2="85250"/>
                        <a14:foregroundMark x1="49333" y1="83167" x2="49333" y2="83167"/>
                        <a14:foregroundMark x1="45167" y1="76500" x2="45167" y2="76500"/>
                        <a14:foregroundMark x1="39333" y1="73583" x2="38667" y2="73750"/>
                        <a14:foregroundMark x1="38667" y1="78583" x2="38667" y2="78583"/>
                        <a14:foregroundMark x1="46000" y1="79583" x2="46000" y2="79583"/>
                        <a14:foregroundMark x1="50611" y1="79000" x2="50611" y2="79000"/>
                        <a14:foregroundMark x1="47556" y1="75417" x2="47556" y2="75417"/>
                        <a14:foregroundMark x1="45611" y1="74167" x2="42833" y2="73583"/>
                        <a14:foregroundMark x1="41278" y1="73333" x2="41278" y2="73333"/>
                        <a14:foregroundMark x1="56722" y1="91083" x2="56722" y2="91083"/>
                        <a14:foregroundMark x1="51722" y1="90833" x2="51722" y2="90833"/>
                        <a14:foregroundMark x1="51722" y1="91917" x2="51722" y2="91917"/>
                        <a14:foregroundMark x1="50056" y1="93750" x2="50056" y2="93750"/>
                        <a14:foregroundMark x1="49500" y1="94417" x2="49500" y2="94417"/>
                        <a14:foregroundMark x1="52389" y1="95250" x2="52389" y2="95250"/>
                        <a14:foregroundMark x1="60889" y1="94583" x2="60889" y2="94583"/>
                        <a14:foregroundMark x1="67389" y1="94417" x2="67389" y2="94417"/>
                        <a14:foregroundMark x1="70889" y1="94000" x2="70889" y2="94000"/>
                        <a14:foregroundMark x1="73222" y1="88750" x2="73222" y2="88750"/>
                        <a14:foregroundMark x1="72278" y1="85000" x2="72278" y2="85000"/>
                        <a14:foregroundMark x1="70333" y1="90417" x2="70333" y2="90417"/>
                        <a14:foregroundMark x1="72000" y1="94417" x2="72000" y2="94417"/>
                        <a14:foregroundMark x1="58944" y1="96250" x2="58944" y2="96250"/>
                        <a14:foregroundMark x1="50333" y1="97917" x2="50333" y2="97917"/>
                        <a14:foregroundMark x1="46278" y1="98333" x2="45167" y2="98750"/>
                        <a14:foregroundMark x1="37278" y1="97333" x2="37278" y2="97333"/>
                        <a14:foregroundMark x1="32278" y1="96667" x2="30444" y2="96500"/>
                        <a14:foregroundMark x1="28667" y1="96250" x2="28667" y2="96250"/>
                        <a14:foregroundMark x1="18667" y1="91083" x2="18667" y2="91083"/>
                        <a14:foregroundMark x1="16167" y1="91083" x2="16167" y2="91083"/>
                        <a14:foregroundMark x1="37000" y1="78583" x2="37000" y2="78583"/>
                        <a14:foregroundMark x1="31556" y1="77917" x2="31556" y2="77917"/>
                        <a14:foregroundMark x1="33944" y1="77333" x2="33944" y2="77333"/>
                        <a14:foregroundMark x1="34611" y1="78167" x2="34611" y2="78167"/>
                        <a14:foregroundMark x1="35333" y1="79167" x2="35333" y2="79167"/>
                        <a14:foregroundMark x1="38111" y1="80250" x2="38111" y2="80250"/>
                        <a14:foregroundMark x1="38667" y1="79833" x2="38667" y2="79833"/>
                        <a14:foregroundMark x1="39222" y1="79583" x2="39222" y2="79583"/>
                        <a14:foregroundMark x1="40611" y1="81083" x2="40611" y2="81083"/>
                        <a14:foregroundMark x1="45333" y1="82083" x2="44333" y2="82333"/>
                        <a14:foregroundMark x1="35056" y1="80000" x2="34056" y2="80000"/>
                        <a14:foregroundMark x1="34500" y1="79833" x2="34500" y2="79833"/>
                        <a14:foregroundMark x1="29056" y1="75000" x2="28389" y2="74833"/>
                        <a14:foregroundMark x1="33111" y1="76917" x2="34056" y2="77333"/>
                        <a14:foregroundMark x1="34778" y1="77083" x2="34778" y2="77083"/>
                        <a14:foregroundMark x1="36444" y1="79583" x2="36444" y2="79583"/>
                        <a14:foregroundMark x1="39222" y1="81500" x2="39222" y2="81500"/>
                        <a14:foregroundMark x1="41167" y1="80250" x2="41167" y2="80250"/>
                        <a14:foregroundMark x1="41278" y1="78750" x2="39889" y2="78167"/>
                        <a14:foregroundMark x1="39056" y1="77917" x2="39056" y2="77917"/>
                        <a14:foregroundMark x1="40056" y1="78750" x2="40056" y2="78750"/>
                        <a14:foregroundMark x1="44500" y1="81250" x2="45333" y2="81667"/>
                        <a14:foregroundMark x1="44778" y1="82333" x2="41278" y2="83750"/>
                        <a14:foregroundMark x1="39500" y1="82750" x2="36278" y2="82333"/>
                        <a14:foregroundMark x1="36444" y1="81667" x2="36444" y2="81667"/>
                        <a14:foregroundMark x1="36722" y1="81500" x2="35444" y2="80417"/>
                        <a14:foregroundMark x1="35167" y1="79833" x2="35167" y2="79833"/>
                        <a14:foregroundMark x1="35167" y1="79583" x2="35167" y2="79583"/>
                        <a14:foregroundMark x1="35333" y1="79000" x2="35333" y2="79000"/>
                        <a14:foregroundMark x1="35611" y1="79000" x2="35611" y2="79000"/>
                        <a14:foregroundMark x1="37944" y1="79583" x2="39056" y2="80000"/>
                        <a14:foregroundMark x1="45889" y1="80250" x2="46833" y2="80667"/>
                        <a14:foregroundMark x1="56444" y1="83333" x2="57389" y2="83750"/>
                        <a14:foregroundMark x1="61278" y1="85417" x2="61278" y2="85417"/>
                        <a14:foregroundMark x1="61444" y1="86500" x2="61444" y2="86500"/>
                        <a14:foregroundMark x1="61000" y1="86917" x2="57389" y2="86917"/>
                        <a14:foregroundMark x1="56000" y1="86250" x2="54611" y2="86250"/>
                        <a14:foregroundMark x1="62944" y1="91250" x2="62944" y2="91250"/>
                        <a14:foregroundMark x1="62000" y1="91500" x2="60611" y2="92750"/>
                        <a14:foregroundMark x1="60889" y1="92333" x2="60889" y2="92333"/>
                        <a14:foregroundMark x1="61556" y1="91667" x2="61556" y2="91667"/>
                        <a14:foregroundMark x1="62000" y1="91500" x2="62000" y2="91500"/>
                        <a14:foregroundMark x1="61556" y1="91917" x2="61556" y2="91917"/>
                        <a14:foregroundMark x1="61278" y1="92083" x2="61278" y2="92083"/>
                        <a14:foregroundMark x1="61833" y1="91667" x2="61833" y2="91667"/>
                        <a14:foregroundMark x1="61833" y1="91667" x2="61833" y2="91667"/>
                        <a14:foregroundMark x1="64611" y1="90667" x2="64611" y2="90667"/>
                        <a14:foregroundMark x1="62833" y1="91083" x2="62833" y2="91083"/>
                        <a14:foregroundMark x1="62667" y1="91083" x2="62667" y2="91083"/>
                        <a14:foregroundMark x1="62111" y1="91250" x2="61167" y2="92500"/>
                        <a14:foregroundMark x1="61000" y1="92333" x2="61000" y2="92333"/>
                        <a14:foregroundMark x1="61833" y1="92333" x2="61833" y2="92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41"/>
          <a:stretch/>
        </p:blipFill>
        <p:spPr bwMode="auto">
          <a:xfrm>
            <a:off x="3990562" y="4146390"/>
            <a:ext cx="1483048" cy="109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ombustion - Wikipedia">
            <a:extLst>
              <a:ext uri="{FF2B5EF4-FFF2-40B4-BE49-F238E27FC236}">
                <a16:creationId xmlns:a16="http://schemas.microsoft.com/office/drawing/2014/main" id="{C909D68C-670B-1146-AEF9-D5DFD44D81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93" t="17042" r="19801"/>
          <a:stretch/>
        </p:blipFill>
        <p:spPr bwMode="auto">
          <a:xfrm>
            <a:off x="5249785" y="4370234"/>
            <a:ext cx="846215" cy="163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群組 3">
            <a:extLst>
              <a:ext uri="{FF2B5EF4-FFF2-40B4-BE49-F238E27FC236}">
                <a16:creationId xmlns:a16="http://schemas.microsoft.com/office/drawing/2014/main" id="{99BDF539-FED5-5940-97D9-31A3A8E46AF5}"/>
              </a:ext>
            </a:extLst>
          </p:cNvPr>
          <p:cNvGrpSpPr/>
          <p:nvPr/>
        </p:nvGrpSpPr>
        <p:grpSpPr>
          <a:xfrm>
            <a:off x="6006460" y="4049413"/>
            <a:ext cx="1215823" cy="1551956"/>
            <a:chOff x="8508686" y="986598"/>
            <a:chExt cx="1956131" cy="2491995"/>
          </a:xfrm>
        </p:grpSpPr>
        <p:grpSp>
          <p:nvGrpSpPr>
            <p:cNvPr id="30" name="群組 29">
              <a:extLst>
                <a:ext uri="{FF2B5EF4-FFF2-40B4-BE49-F238E27FC236}">
                  <a16:creationId xmlns:a16="http://schemas.microsoft.com/office/drawing/2014/main" id="{EB18B0B5-240B-454A-9851-66117C5083FC}"/>
                </a:ext>
              </a:extLst>
            </p:cNvPr>
            <p:cNvGrpSpPr/>
            <p:nvPr/>
          </p:nvGrpSpPr>
          <p:grpSpPr>
            <a:xfrm>
              <a:off x="8508686" y="986598"/>
              <a:ext cx="1945498" cy="2491995"/>
              <a:chOff x="3903277" y="216984"/>
              <a:chExt cx="3506694" cy="4139519"/>
            </a:xfrm>
          </p:grpSpPr>
          <p:pic>
            <p:nvPicPr>
              <p:cNvPr id="31" name="Google Shape;241;p11" descr="Diagram&#10;&#10;Description automatically generated">
                <a:extLst>
                  <a:ext uri="{FF2B5EF4-FFF2-40B4-BE49-F238E27FC236}">
                    <a16:creationId xmlns:a16="http://schemas.microsoft.com/office/drawing/2014/main" id="{0628EAF9-1525-E74A-9301-7F7FD466A777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6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353" b="97842" l="1563" r="88281">
                            <a14:foregroundMark x1="38542" y1="10072" x2="38542" y2="10072"/>
                            <a14:foregroundMark x1="61198" y1="10072" x2="61198" y2="10072"/>
                            <a14:foregroundMark x1="53125" y1="10552" x2="53125" y2="10552"/>
                            <a14:foregroundMark x1="82552" y1="21583" x2="82552" y2="21583"/>
                            <a14:foregroundMark x1="82552" y1="18945" x2="82552" y2="18945"/>
                            <a14:foregroundMark x1="82552" y1="18945" x2="82552" y2="18945"/>
                            <a14:foregroundMark x1="86458" y1="12470" x2="86458" y2="12470"/>
                            <a14:foregroundMark x1="85938" y1="13909" x2="85938" y2="13909"/>
                            <a14:foregroundMark x1="19271" y1="36691" x2="19271" y2="36691"/>
                            <a14:foregroundMark x1="18229" y1="29017" x2="18229" y2="29017"/>
                            <a14:foregroundMark x1="13802" y1="29017" x2="13802" y2="29017"/>
                            <a14:foregroundMark x1="6250" y1="35971" x2="6250" y2="35971"/>
                            <a14:foregroundMark x1="6250" y1="34293" x2="6250" y2="34293"/>
                            <a14:foregroundMark x1="1563" y1="36930" x2="1563" y2="36930"/>
                            <a14:foregroundMark x1="1563" y1="38369" x2="1563" y2="38369"/>
                            <a14:foregroundMark x1="28125" y1="87290" x2="28125" y2="87290"/>
                            <a14:foregroundMark x1="28125" y1="87290" x2="28125" y2="87290"/>
                            <a14:foregroundMark x1="23698" y1="92326" x2="23698" y2="92326"/>
                            <a14:foregroundMark x1="23698" y1="92326" x2="23698" y2="92326"/>
                            <a14:foregroundMark x1="35417" y1="96403" x2="35417" y2="96403"/>
                            <a14:foregroundMark x1="35417" y1="96403" x2="35417" y2="96403"/>
                            <a14:foregroundMark x1="52344" y1="97602" x2="52344" y2="97602"/>
                            <a14:foregroundMark x1="52344" y1="97602" x2="52344" y2="97602"/>
                            <a14:foregroundMark x1="70573" y1="86331" x2="70573" y2="86331"/>
                            <a14:foregroundMark x1="70573" y1="84892" x2="70573" y2="84892"/>
                            <a14:foregroundMark x1="70573" y1="80815" x2="70573" y2="80815"/>
                            <a14:foregroundMark x1="70573" y1="80815" x2="70573" y2="80815"/>
                            <a14:foregroundMark x1="71354" y1="76499" x2="71354" y2="76499"/>
                            <a14:foregroundMark x1="71354" y1="76499" x2="71354" y2="76499"/>
                            <a14:foregroundMark x1="71875" y1="71463" x2="71875" y2="71463"/>
                            <a14:foregroundMark x1="71875" y1="71463" x2="71875" y2="71463"/>
                            <a14:foregroundMark x1="71875" y1="67626" x2="71875" y2="67626"/>
                            <a14:foregroundMark x1="71875" y1="67626" x2="71875" y2="67626"/>
                            <a14:foregroundMark x1="71354" y1="54436" x2="71354" y2="54436"/>
                            <a14:foregroundMark x1="71354" y1="54436" x2="71354" y2="54436"/>
                            <a14:foregroundMark x1="72656" y1="38609" x2="72656" y2="38609"/>
                            <a14:foregroundMark x1="72656" y1="38609" x2="72656" y2="38609"/>
                            <a14:foregroundMark x1="82031" y1="37890" x2="82031" y2="37890"/>
                            <a14:foregroundMark x1="82031" y1="37890" x2="82031" y2="37890"/>
                            <a14:foregroundMark x1="84115" y1="36930" x2="84115" y2="36930"/>
                            <a14:foregroundMark x1="84115" y1="36930" x2="84115" y2="36930"/>
                            <a14:foregroundMark x1="70573" y1="19185" x2="70573" y2="19185"/>
                            <a14:foregroundMark x1="71354" y1="19904" x2="71354" y2="19904"/>
                            <a14:foregroundMark x1="71354" y1="19904" x2="71354" y2="19904"/>
                            <a14:foregroundMark x1="23698" y1="10072" x2="23698" y2="10072"/>
                            <a14:foregroundMark x1="23698" y1="10072" x2="23698" y2="10072"/>
                            <a14:foregroundMark x1="24479" y1="59712" x2="24479" y2="59712"/>
                            <a14:foregroundMark x1="24479" y1="59712" x2="24479" y2="59712"/>
                            <a14:foregroundMark x1="20833" y1="63070" x2="20833" y2="63070"/>
                            <a14:foregroundMark x1="22135" y1="92806" x2="22135" y2="92806"/>
                            <a14:foregroundMark x1="22135" y1="92806" x2="22135" y2="92806"/>
                            <a14:foregroundMark x1="27083" y1="97602" x2="27083" y2="97602"/>
                            <a14:foregroundMark x1="27083" y1="97602" x2="27083" y2="97602"/>
                            <a14:foregroundMark x1="41667" y1="97602" x2="41667" y2="97602"/>
                            <a14:foregroundMark x1="41667" y1="97602" x2="41667" y2="97602"/>
                            <a14:foregroundMark x1="46094" y1="97602" x2="46094" y2="97602"/>
                            <a14:foregroundMark x1="45313" y1="97602" x2="45313" y2="97602"/>
                            <a14:foregroundMark x1="51823" y1="97602" x2="51823" y2="97602"/>
                            <a14:foregroundMark x1="51823" y1="97602" x2="51823" y2="97602"/>
                            <a14:foregroundMark x1="55469" y1="97842" x2="55469" y2="97842"/>
                            <a14:foregroundMark x1="55469" y1="97842" x2="55469" y2="97842"/>
                            <a14:foregroundMark x1="58073" y1="97122" x2="58073" y2="97122"/>
                            <a14:foregroundMark x1="58073" y1="97122" x2="58073" y2="97122"/>
                            <a14:foregroundMark x1="69271" y1="96882" x2="69271" y2="96882"/>
                            <a14:foregroundMark x1="69271" y1="96882" x2="69271" y2="96882"/>
                            <a14:foregroundMark x1="23958" y1="95923" x2="23958" y2="95923"/>
                            <a14:foregroundMark x1="23958" y1="95923" x2="23958" y2="95923"/>
                            <a14:foregroundMark x1="22135" y1="88969" x2="22135" y2="88969"/>
                            <a14:foregroundMark x1="22135" y1="88969" x2="22135" y2="88969"/>
                            <a14:foregroundMark x1="88281" y1="17026" x2="88281" y2="17026"/>
                            <a14:foregroundMark x1="88281" y1="17026" x2="88281" y2="17026"/>
                            <a14:foregroundMark x1="78125" y1="22782" x2="78125" y2="22782"/>
                            <a14:foregroundMark x1="78125" y1="22782" x2="78125" y2="22782"/>
                          </a14:backgroundRemoval>
                        </a14:imgEffect>
                      </a14:imgLayer>
                    </a14:imgProps>
                  </a:ext>
                </a:extLst>
              </a:blip>
              <a:srcRect r="4878"/>
              <a:stretch/>
            </p:blipFill>
            <p:spPr>
              <a:xfrm>
                <a:off x="4134995" y="216984"/>
                <a:ext cx="3274976" cy="413951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2" name="Google Shape;242;p11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id="{B3DDEAE2-FD9D-4D49-BB05-2F9E556AA825}"/>
                  </a:ext>
                </a:extLst>
              </p:cNvPr>
              <p:cNvPicPr preferRelativeResize="0"/>
              <p:nvPr/>
            </p:nvPicPr>
            <p:blipFill rotWithShape="1">
              <a:blip r:embed="rId8"/>
              <a:srcRect t="4106"/>
              <a:stretch/>
            </p:blipFill>
            <p:spPr>
              <a:xfrm>
                <a:off x="3903277" y="708887"/>
                <a:ext cx="2140218" cy="3439569"/>
              </a:xfrm>
              <a:prstGeom prst="rect">
                <a:avLst/>
              </a:prstGeom>
            </p:spPr>
          </p:pic>
        </p:grpSp>
        <p:sp>
          <p:nvSpPr>
            <p:cNvPr id="33" name="橢圓 32">
              <a:extLst>
                <a:ext uri="{FF2B5EF4-FFF2-40B4-BE49-F238E27FC236}">
                  <a16:creationId xmlns:a16="http://schemas.microsoft.com/office/drawing/2014/main" id="{3E41DA87-F60D-6A4C-BE7F-7A3CDF30A077}"/>
                </a:ext>
              </a:extLst>
            </p:cNvPr>
            <p:cNvSpPr/>
            <p:nvPr/>
          </p:nvSpPr>
          <p:spPr>
            <a:xfrm>
              <a:off x="10078467" y="1134965"/>
              <a:ext cx="386350" cy="715100"/>
            </a:xfrm>
            <a:prstGeom prst="ellipse">
              <a:avLst/>
            </a:prstGeom>
            <a:solidFill>
              <a:srgbClr val="FFFF00">
                <a:alpha val="89804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 dirty="0"/>
            </a:p>
          </p:txBody>
        </p:sp>
      </p:grpSp>
      <p:pic>
        <p:nvPicPr>
          <p:cNvPr id="35" name="Picture 2" descr="Old-fashioned light bulbs could be set for comeback after 'light recycling'  breakthrough | The Independent | The Independent">
            <a:extLst>
              <a:ext uri="{FF2B5EF4-FFF2-40B4-BE49-F238E27FC236}">
                <a16:creationId xmlns:a16="http://schemas.microsoft.com/office/drawing/2014/main" id="{CAFC6158-3F26-9543-A03A-5A5C04D2F9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" b="3"/>
          <a:stretch/>
        </p:blipFill>
        <p:spPr bwMode="auto">
          <a:xfrm>
            <a:off x="4117450" y="2627470"/>
            <a:ext cx="1374930" cy="103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SoundArtist SH10B Horn Speaker audiophile Bookshelf speakers Testing before  sending. - YouTube">
            <a:extLst>
              <a:ext uri="{FF2B5EF4-FFF2-40B4-BE49-F238E27FC236}">
                <a16:creationId xmlns:a16="http://schemas.microsoft.com/office/drawing/2014/main" id="{DC86E477-2113-A94E-8F1C-FC2506B4FF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3" r="10416" b="3"/>
          <a:stretch/>
        </p:blipFill>
        <p:spPr bwMode="auto">
          <a:xfrm>
            <a:off x="3657207" y="1741067"/>
            <a:ext cx="1422017" cy="10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Geepas 16-Inch Wall Fan 60W | 3 Speed Settings with Timer | Oscillating and  Static Feature | Electric Wall Mount Cooling Fan for Home, Green House,  Work Room or Office Use | 2 Year Warranty">
            <a:extLst>
              <a:ext uri="{FF2B5EF4-FFF2-40B4-BE49-F238E27FC236}">
                <a16:creationId xmlns:a16="http://schemas.microsoft.com/office/drawing/2014/main" id="{E6C24728-F5FB-4945-9C38-49F87C7138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r="-6" b="14762"/>
          <a:stretch/>
        </p:blipFill>
        <p:spPr bwMode="auto">
          <a:xfrm>
            <a:off x="6243658" y="1731250"/>
            <a:ext cx="1270664" cy="103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Get Xiaomi Mijia MDKXDE1ACM Mini Electric Oven at $95.99">
            <a:extLst>
              <a:ext uri="{FF2B5EF4-FFF2-40B4-BE49-F238E27FC236}">
                <a16:creationId xmlns:a16="http://schemas.microsoft.com/office/drawing/2014/main" id="{52CA9420-2B0F-5940-AA00-77F00D3E92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5" r="28853" b="2"/>
          <a:stretch/>
        </p:blipFill>
        <p:spPr bwMode="auto">
          <a:xfrm>
            <a:off x="4961526" y="1787695"/>
            <a:ext cx="1374931" cy="103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Gulf Elevators Passenger Home Elevator, Max Persons: 4 Persons, | ID:  6326220355">
            <a:extLst>
              <a:ext uri="{FF2B5EF4-FFF2-40B4-BE49-F238E27FC236}">
                <a16:creationId xmlns:a16="http://schemas.microsoft.com/office/drawing/2014/main" id="{0514886E-CE62-8A4C-8F6C-A5F34D9FAB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" r="5429" b="1"/>
          <a:stretch/>
        </p:blipFill>
        <p:spPr bwMode="auto">
          <a:xfrm>
            <a:off x="6012273" y="2683966"/>
            <a:ext cx="1270664" cy="10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向下箭號 26">
            <a:extLst>
              <a:ext uri="{FF2B5EF4-FFF2-40B4-BE49-F238E27FC236}">
                <a16:creationId xmlns:a16="http://schemas.microsoft.com/office/drawing/2014/main" id="{89702896-2EE8-8B49-BA52-7B4F3AD68BB6}"/>
              </a:ext>
            </a:extLst>
          </p:cNvPr>
          <p:cNvSpPr/>
          <p:nvPr/>
        </p:nvSpPr>
        <p:spPr>
          <a:xfrm rot="16200000">
            <a:off x="5064103" y="1627143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4" name="向下箭號 23">
            <a:extLst>
              <a:ext uri="{FF2B5EF4-FFF2-40B4-BE49-F238E27FC236}">
                <a16:creationId xmlns:a16="http://schemas.microsoft.com/office/drawing/2014/main" id="{B6857413-E9E5-1445-BE86-C367AE904D52}"/>
              </a:ext>
            </a:extLst>
          </p:cNvPr>
          <p:cNvSpPr/>
          <p:nvPr/>
        </p:nvSpPr>
        <p:spPr>
          <a:xfrm rot="16200000">
            <a:off x="5064103" y="3974484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2574577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uman body Royalty Free Vector Image - VectorStock">
            <a:extLst>
              <a:ext uri="{FF2B5EF4-FFF2-40B4-BE49-F238E27FC236}">
                <a16:creationId xmlns:a16="http://schemas.microsoft.com/office/drawing/2014/main" id="{50F024BB-5A71-7641-AFCE-5608FCEF29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292"/>
          <a:stretch/>
        </p:blipFill>
        <p:spPr bwMode="auto">
          <a:xfrm>
            <a:off x="66675" y="1107281"/>
            <a:ext cx="2687976" cy="575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A5A10E2-80A3-7145-BC0A-1F9FD34E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sp>
        <p:nvSpPr>
          <p:cNvPr id="19" name="Google Shape;318;p17">
            <a:extLst>
              <a:ext uri="{FF2B5EF4-FFF2-40B4-BE49-F238E27FC236}">
                <a16:creationId xmlns:a16="http://schemas.microsoft.com/office/drawing/2014/main" id="{B70218A9-1836-F242-B0EA-D902EF2E8DDD}"/>
              </a:ext>
            </a:extLst>
          </p:cNvPr>
          <p:cNvSpPr txBox="1">
            <a:spLocks/>
          </p:cNvSpPr>
          <p:nvPr/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</a:pPr>
            <a:r>
              <a:rPr lang="en-HK" dirty="0">
                <a:solidFill>
                  <a:schemeClr val="lt1"/>
                </a:solidFill>
              </a:rPr>
              <a:t>What can tell you from this?</a:t>
            </a:r>
            <a:endParaRPr lang="en-HK" dirty="0"/>
          </a:p>
        </p:txBody>
      </p:sp>
      <p:sp>
        <p:nvSpPr>
          <p:cNvPr id="20" name="標題 1">
            <a:extLst>
              <a:ext uri="{FF2B5EF4-FFF2-40B4-BE49-F238E27FC236}">
                <a16:creationId xmlns:a16="http://schemas.microsoft.com/office/drawing/2014/main" id="{C3A3BD68-68B1-664C-A059-009CFEFA6F03}"/>
              </a:ext>
            </a:extLst>
          </p:cNvPr>
          <p:cNvSpPr txBox="1">
            <a:spLocks/>
          </p:cNvSpPr>
          <p:nvPr/>
        </p:nvSpPr>
        <p:spPr>
          <a:xfrm>
            <a:off x="147067" y="1725609"/>
            <a:ext cx="11897866" cy="11861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 energy can be converted 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to other forms of energy. </a:t>
            </a:r>
            <a:endParaRPr kumimoji="1" lang="en-US" altLang="zh-HK" sz="3200" b="1" u="sng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雲朵形圖說文字 15">
            <a:extLst>
              <a:ext uri="{FF2B5EF4-FFF2-40B4-BE49-F238E27FC236}">
                <a16:creationId xmlns:a16="http://schemas.microsoft.com/office/drawing/2014/main" id="{9665A5B4-D6DA-2D4B-99FA-F0F60AA4A382}"/>
              </a:ext>
            </a:extLst>
          </p:cNvPr>
          <p:cNvSpPr/>
          <p:nvPr/>
        </p:nvSpPr>
        <p:spPr>
          <a:xfrm>
            <a:off x="481013" y="3284484"/>
            <a:ext cx="8029574" cy="3101197"/>
          </a:xfrm>
          <a:prstGeom prst="cloudCallout">
            <a:avLst>
              <a:gd name="adj1" fmla="val 54258"/>
              <a:gd name="adj2" fmla="val 30828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17" name="Picture 2" descr="Thinking Face Emoji (U+1F914)">
            <a:extLst>
              <a:ext uri="{FF2B5EF4-FFF2-40B4-BE49-F238E27FC236}">
                <a16:creationId xmlns:a16="http://schemas.microsoft.com/office/drawing/2014/main" id="{5E89F6AA-8407-5A45-B99F-DE5FDE626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41" b="94141" l="4688" r="92188">
                        <a14:foregroundMark x1="22656" y1="14844" x2="22656" y2="14844"/>
                        <a14:foregroundMark x1="43359" y1="9375" x2="43359" y2="9375"/>
                        <a14:foregroundMark x1="49219" y1="8984" x2="49219" y2="8984"/>
                        <a14:foregroundMark x1="71094" y1="14844" x2="71094" y2="14844"/>
                        <a14:foregroundMark x1="32813" y1="94141" x2="32813" y2="94141"/>
                        <a14:foregroundMark x1="89453" y1="43750" x2="89453" y2="43750"/>
                        <a14:foregroundMark x1="86719" y1="28516" x2="86719" y2="28516"/>
                        <a14:foregroundMark x1="84375" y1="24609" x2="84375" y2="24609"/>
                        <a14:foregroundMark x1="84375" y1="24609" x2="84375" y2="24609"/>
                        <a14:foregroundMark x1="42188" y1="7031" x2="42188" y2="7031"/>
                        <a14:foregroundMark x1="37109" y1="7422" x2="37109" y2="7422"/>
                        <a14:foregroundMark x1="18359" y1="19922" x2="18359" y2="19922"/>
                        <a14:foregroundMark x1="14453" y1="26563" x2="14453" y2="26563"/>
                        <a14:foregroundMark x1="10547" y1="34766" x2="10547" y2="34766"/>
                        <a14:foregroundMark x1="8984" y1="36328" x2="8984" y2="36328"/>
                        <a14:foregroundMark x1="92578" y1="49219" x2="92578" y2="49219"/>
                        <a14:foregroundMark x1="4688" y1="51172" x2="4688" y2="511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68" y="3773555"/>
            <a:ext cx="2719320" cy="271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字方塊 20">
            <a:extLst>
              <a:ext uri="{FF2B5EF4-FFF2-40B4-BE49-F238E27FC236}">
                <a16:creationId xmlns:a16="http://schemas.microsoft.com/office/drawing/2014/main" id="{10756515-41B1-124C-811C-2F1647108950}"/>
              </a:ext>
            </a:extLst>
          </p:cNvPr>
          <p:cNvSpPr txBox="1"/>
          <p:nvPr/>
        </p:nvSpPr>
        <p:spPr>
          <a:xfrm>
            <a:off x="1414613" y="3900767"/>
            <a:ext cx="61623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HK" sz="5400" dirty="0">
                <a:latin typeface="Calibri" panose="020F0502020204030204" pitchFamily="34" charset="0"/>
                <a:cs typeface="Calibri" panose="020F0502020204030204" pitchFamily="34" charset="0"/>
              </a:rPr>
              <a:t>How can we </a:t>
            </a:r>
            <a:r>
              <a:rPr kumimoji="1" lang="en-US" altLang="zh-HK" sz="5400" u="sng" dirty="0">
                <a:latin typeface="Calibri" panose="020F0502020204030204" pitchFamily="34" charset="0"/>
                <a:cs typeface="Calibri" panose="020F0502020204030204" pitchFamily="34" charset="0"/>
              </a:rPr>
              <a:t>rewrite</a:t>
            </a:r>
            <a:r>
              <a:rPr kumimoji="1" lang="en-US" altLang="zh-HK" sz="5400" dirty="0">
                <a:latin typeface="Calibri" panose="020F0502020204030204" pitchFamily="34" charset="0"/>
                <a:cs typeface="Calibri" panose="020F0502020204030204" pitchFamily="34" charset="0"/>
              </a:rPr>
              <a:t> this sentence?</a:t>
            </a:r>
            <a:endParaRPr kumimoji="1" lang="zh-HK" altLang="en-US" sz="5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9619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uman body Royalty Free Vector Image - VectorStock">
            <a:extLst>
              <a:ext uri="{FF2B5EF4-FFF2-40B4-BE49-F238E27FC236}">
                <a16:creationId xmlns:a16="http://schemas.microsoft.com/office/drawing/2014/main" id="{50F024BB-5A71-7641-AFCE-5608FCEF29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292"/>
          <a:stretch/>
        </p:blipFill>
        <p:spPr bwMode="auto">
          <a:xfrm>
            <a:off x="66675" y="1107281"/>
            <a:ext cx="2687976" cy="575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A5A10E2-80A3-7145-BC0A-1F9FD34E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sp>
        <p:nvSpPr>
          <p:cNvPr id="19" name="Google Shape;318;p17">
            <a:extLst>
              <a:ext uri="{FF2B5EF4-FFF2-40B4-BE49-F238E27FC236}">
                <a16:creationId xmlns:a16="http://schemas.microsoft.com/office/drawing/2014/main" id="{B70218A9-1836-F242-B0EA-D902EF2E8DDD}"/>
              </a:ext>
            </a:extLst>
          </p:cNvPr>
          <p:cNvSpPr txBox="1">
            <a:spLocks/>
          </p:cNvSpPr>
          <p:nvPr/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</a:pPr>
            <a:r>
              <a:rPr lang="en-HK" dirty="0">
                <a:solidFill>
                  <a:schemeClr val="lt1"/>
                </a:solidFill>
              </a:rPr>
              <a:t>What can tell you from this?</a:t>
            </a:r>
            <a:endParaRPr lang="en-HK" dirty="0"/>
          </a:p>
        </p:txBody>
      </p:sp>
      <p:sp>
        <p:nvSpPr>
          <p:cNvPr id="20" name="標題 1">
            <a:extLst>
              <a:ext uri="{FF2B5EF4-FFF2-40B4-BE49-F238E27FC236}">
                <a16:creationId xmlns:a16="http://schemas.microsoft.com/office/drawing/2014/main" id="{C3A3BD68-68B1-664C-A059-009CFEFA6F03}"/>
              </a:ext>
            </a:extLst>
          </p:cNvPr>
          <p:cNvSpPr txBox="1">
            <a:spLocks/>
          </p:cNvSpPr>
          <p:nvPr/>
        </p:nvSpPr>
        <p:spPr>
          <a:xfrm>
            <a:off x="147067" y="1725609"/>
            <a:ext cx="11897866" cy="11861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 </a:t>
            </a:r>
            <a:r>
              <a:rPr kumimoji="1" lang="en-US" altLang="zh-HK" sz="3600" b="1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and chemical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energy can be converted 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to other forms of energy. </a:t>
            </a:r>
            <a:endParaRPr kumimoji="1" lang="en-US" altLang="zh-HK" sz="3200" b="1" u="sng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7" name="Picture 2" descr="Thinking Face Emoji (U+1F914)">
            <a:extLst>
              <a:ext uri="{FF2B5EF4-FFF2-40B4-BE49-F238E27FC236}">
                <a16:creationId xmlns:a16="http://schemas.microsoft.com/office/drawing/2014/main" id="{5E89F6AA-8407-5A45-B99F-DE5FDE626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41" b="94141" l="4688" r="92188">
                        <a14:foregroundMark x1="22656" y1="14844" x2="22656" y2="14844"/>
                        <a14:foregroundMark x1="43359" y1="9375" x2="43359" y2="9375"/>
                        <a14:foregroundMark x1="49219" y1="8984" x2="49219" y2="8984"/>
                        <a14:foregroundMark x1="71094" y1="14844" x2="71094" y2="14844"/>
                        <a14:foregroundMark x1="32813" y1="94141" x2="32813" y2="94141"/>
                        <a14:foregroundMark x1="89453" y1="43750" x2="89453" y2="43750"/>
                        <a14:foregroundMark x1="86719" y1="28516" x2="86719" y2="28516"/>
                        <a14:foregroundMark x1="84375" y1="24609" x2="84375" y2="24609"/>
                        <a14:foregroundMark x1="84375" y1="24609" x2="84375" y2="24609"/>
                        <a14:foregroundMark x1="42188" y1="7031" x2="42188" y2="7031"/>
                        <a14:foregroundMark x1="37109" y1="7422" x2="37109" y2="7422"/>
                        <a14:foregroundMark x1="18359" y1="19922" x2="18359" y2="19922"/>
                        <a14:foregroundMark x1="14453" y1="26563" x2="14453" y2="26563"/>
                        <a14:foregroundMark x1="10547" y1="34766" x2="10547" y2="34766"/>
                        <a14:foregroundMark x1="8984" y1="36328" x2="8984" y2="36328"/>
                        <a14:foregroundMark x1="92578" y1="49219" x2="92578" y2="49219"/>
                        <a14:foregroundMark x1="4688" y1="51172" x2="4688" y2="511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68" y="3773555"/>
            <a:ext cx="2719320" cy="271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字方塊 20">
            <a:extLst>
              <a:ext uri="{FF2B5EF4-FFF2-40B4-BE49-F238E27FC236}">
                <a16:creationId xmlns:a16="http://schemas.microsoft.com/office/drawing/2014/main" id="{10756515-41B1-124C-811C-2F1647108950}"/>
              </a:ext>
            </a:extLst>
          </p:cNvPr>
          <p:cNvSpPr txBox="1"/>
          <p:nvPr/>
        </p:nvSpPr>
        <p:spPr>
          <a:xfrm>
            <a:off x="3014813" y="3059310"/>
            <a:ext cx="6162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HK" sz="5400" dirty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endParaRPr kumimoji="1" lang="zh-HK" altLang="en-US" sz="5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FD40B57D-5FB2-4946-A2DD-7230BC2C07AB}"/>
              </a:ext>
            </a:extLst>
          </p:cNvPr>
          <p:cNvSpPr txBox="1">
            <a:spLocks/>
          </p:cNvSpPr>
          <p:nvPr/>
        </p:nvSpPr>
        <p:spPr>
          <a:xfrm>
            <a:off x="147066" y="4455208"/>
            <a:ext cx="11897866" cy="11861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 form of energy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can be converted 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to other forms. </a:t>
            </a:r>
            <a:endParaRPr kumimoji="1" lang="en-US" altLang="zh-HK" sz="3200" b="1" u="sng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A9301151-F81E-134B-9D62-A45574FC2E99}"/>
              </a:ext>
            </a:extLst>
          </p:cNvPr>
          <p:cNvSpPr txBox="1">
            <a:spLocks/>
          </p:cNvSpPr>
          <p:nvPr/>
        </p:nvSpPr>
        <p:spPr>
          <a:xfrm>
            <a:off x="752479" y="4122917"/>
            <a:ext cx="7068119" cy="4645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400" b="1" kern="12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(which includes electrical, chemical and others)</a:t>
            </a:r>
            <a:endParaRPr kumimoji="1" lang="en-US" altLang="zh-HK" sz="2000" b="1" u="sng" kern="1200" dirty="0">
              <a:solidFill>
                <a:schemeClr val="bg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A5B3BE67-F788-4D4D-A886-5C7F205CF943}"/>
              </a:ext>
            </a:extLst>
          </p:cNvPr>
          <p:cNvSpPr txBox="1">
            <a:spLocks/>
          </p:cNvSpPr>
          <p:nvPr/>
        </p:nvSpPr>
        <p:spPr>
          <a:xfrm>
            <a:off x="2209227" y="4547478"/>
            <a:ext cx="3886772" cy="6000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 form of energy</a:t>
            </a:r>
            <a:endParaRPr kumimoji="1" lang="en-US" altLang="zh-HK" sz="3200" b="1" u="sng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3290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9" grpId="0" animBg="1"/>
      <p:bldP spid="10" grpId="0" animBg="1"/>
      <p:bldP spid="10" grpId="1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9" name="Rectangle 19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Old-fashioned light bulbs could be set for comeback after 'light recycling'  breakthrough | The Independent | The Independent">
            <a:extLst>
              <a:ext uri="{FF2B5EF4-FFF2-40B4-BE49-F238E27FC236}">
                <a16:creationId xmlns:a16="http://schemas.microsoft.com/office/drawing/2014/main" id="{F747A7A0-9EC2-3446-A2D3-7E411252FC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" b="5294"/>
          <a:stretch/>
        </p:blipFill>
        <p:spPr bwMode="auto">
          <a:xfrm>
            <a:off x="2522358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1" name="Rectangle 20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952229" y="4629234"/>
            <a:ext cx="3973386" cy="1485319"/>
          </a:xfrm>
          <a:prstGeom prst="rect">
            <a:avLst/>
          </a:prstGeom>
          <a:noFill/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0">
              <a:spcAft>
                <a:spcPts val="0"/>
              </a:spcAft>
              <a:buClr>
                <a:srgbClr val="FF0000"/>
              </a:buClr>
              <a:buSzPct val="100000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Light Energy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2B9A1F8-0CED-9241-AF1D-65E92678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12" name="Google Shape;111;p5">
            <a:extLst>
              <a:ext uri="{FF2B5EF4-FFF2-40B4-BE49-F238E27FC236}">
                <a16:creationId xmlns:a16="http://schemas.microsoft.com/office/drawing/2014/main" id="{7A884AD7-3168-B940-B247-C514A34C85B3}"/>
              </a:ext>
            </a:extLst>
          </p:cNvPr>
          <p:cNvSpPr txBox="1">
            <a:spLocks/>
          </p:cNvSpPr>
          <p:nvPr/>
        </p:nvSpPr>
        <p:spPr>
          <a:xfrm>
            <a:off x="952228" y="743447"/>
            <a:ext cx="3973385" cy="369202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ct val="0"/>
              </a:spcBef>
              <a:buSzPct val="100000"/>
            </a:pPr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Which energy is related to this picture?</a:t>
            </a:r>
            <a:b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5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43;p11">
            <a:extLst>
              <a:ext uri="{FF2B5EF4-FFF2-40B4-BE49-F238E27FC236}">
                <a16:creationId xmlns:a16="http://schemas.microsoft.com/office/drawing/2014/main" id="{0FF293BF-AC48-4949-83E3-CF1EC399EA6F}"/>
              </a:ext>
            </a:extLst>
          </p:cNvPr>
          <p:cNvSpPr txBox="1"/>
          <p:nvPr/>
        </p:nvSpPr>
        <p:spPr>
          <a:xfrm>
            <a:off x="4373566" y="450875"/>
            <a:ext cx="344486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8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Clapping 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hands</a:t>
            </a:r>
            <a:endParaRPr sz="11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9886ECD0-A580-5F48-BEFD-40278EA7C5FA}"/>
              </a:ext>
            </a:extLst>
          </p:cNvPr>
          <p:cNvSpPr txBox="1">
            <a:spLocks/>
          </p:cNvSpPr>
          <p:nvPr/>
        </p:nvSpPr>
        <p:spPr>
          <a:xfrm>
            <a:off x="8090180" y="5053888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B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37CE6B76-1223-B540-A1B2-92642E1B17F9}"/>
              </a:ext>
            </a:extLst>
          </p:cNvPr>
          <p:cNvSpPr txBox="1">
            <a:spLocks/>
          </p:cNvSpPr>
          <p:nvPr/>
        </p:nvSpPr>
        <p:spPr>
          <a:xfrm>
            <a:off x="1194091" y="5025512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8DC5B034-F162-824F-A26C-9CA1BEC31204}"/>
              </a:ext>
            </a:extLst>
          </p:cNvPr>
          <p:cNvSpPr txBox="1">
            <a:spLocks/>
          </p:cNvSpPr>
          <p:nvPr/>
        </p:nvSpPr>
        <p:spPr>
          <a:xfrm>
            <a:off x="7446910" y="5285583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Sound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9A471005-0EB4-8142-904A-6E4354520D5A}"/>
              </a:ext>
            </a:extLst>
          </p:cNvPr>
          <p:cNvSpPr txBox="1">
            <a:spLocks/>
          </p:cNvSpPr>
          <p:nvPr/>
        </p:nvSpPr>
        <p:spPr>
          <a:xfrm>
            <a:off x="585072" y="5242718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Kinetic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向下箭號 9">
            <a:extLst>
              <a:ext uri="{FF2B5EF4-FFF2-40B4-BE49-F238E27FC236}">
                <a16:creationId xmlns:a16="http://schemas.microsoft.com/office/drawing/2014/main" id="{A4670461-695E-2C42-BCD4-B3A63FAF0876}"/>
              </a:ext>
            </a:extLst>
          </p:cNvPr>
          <p:cNvSpPr/>
          <p:nvPr/>
        </p:nvSpPr>
        <p:spPr>
          <a:xfrm rot="16200000">
            <a:off x="5453058" y="4369691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57348" name="Picture 4" descr="What are the various health benefits of clapping - lifealth">
            <a:extLst>
              <a:ext uri="{FF2B5EF4-FFF2-40B4-BE49-F238E27FC236}">
                <a16:creationId xmlns:a16="http://schemas.microsoft.com/office/drawing/2014/main" id="{8C53BCC4-40B3-294C-996D-0097A685C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t="11017"/>
          <a:stretch/>
        </p:blipFill>
        <p:spPr bwMode="auto">
          <a:xfrm>
            <a:off x="3779886" y="1161668"/>
            <a:ext cx="4632226" cy="344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5166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What are the various health benefits of clapping - lifealth">
            <a:extLst>
              <a:ext uri="{FF2B5EF4-FFF2-40B4-BE49-F238E27FC236}">
                <a16:creationId xmlns:a16="http://schemas.microsoft.com/office/drawing/2014/main" id="{5F72CDBD-9B67-0C4F-A74F-3FA3770604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t="11017"/>
          <a:stretch/>
        </p:blipFill>
        <p:spPr bwMode="auto">
          <a:xfrm>
            <a:off x="8298676" y="2459844"/>
            <a:ext cx="3055124" cy="227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uman body Royalty Free Vector Image - VectorStock">
            <a:extLst>
              <a:ext uri="{FF2B5EF4-FFF2-40B4-BE49-F238E27FC236}">
                <a16:creationId xmlns:a16="http://schemas.microsoft.com/office/drawing/2014/main" id="{50F024BB-5A71-7641-AFCE-5608FCEF29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292"/>
          <a:stretch/>
        </p:blipFill>
        <p:spPr bwMode="auto">
          <a:xfrm>
            <a:off x="4749643" y="1107281"/>
            <a:ext cx="2687976" cy="575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A5A10E2-80A3-7145-BC0A-1F9FD34E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5A4C423F-2DE9-C54A-AED3-29495DED5A90}"/>
              </a:ext>
            </a:extLst>
          </p:cNvPr>
          <p:cNvGrpSpPr/>
          <p:nvPr/>
        </p:nvGrpSpPr>
        <p:grpSpPr>
          <a:xfrm>
            <a:off x="1338326" y="-504793"/>
            <a:ext cx="2388841" cy="8329792"/>
            <a:chOff x="838189" y="-93110"/>
            <a:chExt cx="2388841" cy="8329792"/>
          </a:xfrm>
        </p:grpSpPr>
        <p:pic>
          <p:nvPicPr>
            <p:cNvPr id="14" name="Picture 2" descr="SoundArtist SH10B Horn Speaker audiophile Bookshelf speakers Testing before  sending. - YouTube">
              <a:extLst>
                <a:ext uri="{FF2B5EF4-FFF2-40B4-BE49-F238E27FC236}">
                  <a16:creationId xmlns:a16="http://schemas.microsoft.com/office/drawing/2014/main" id="{D94E653C-F0CA-9E48-85BD-3B3956ACB42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3" r="10416" b="3"/>
            <a:stretch/>
          </p:blipFill>
          <p:spPr bwMode="auto">
            <a:xfrm>
              <a:off x="838200" y="1444215"/>
              <a:ext cx="2381662" cy="1722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Old-fashioned light bulbs could be set for comeback after 'light recycling'  breakthrough | The Independent | The Independent">
              <a:extLst>
                <a:ext uri="{FF2B5EF4-FFF2-40B4-BE49-F238E27FC236}">
                  <a16:creationId xmlns:a16="http://schemas.microsoft.com/office/drawing/2014/main" id="{BCED61A4-EB7B-4244-8EB6-EF050180F09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" b="3"/>
            <a:stretch/>
          </p:blipFill>
          <p:spPr bwMode="auto">
            <a:xfrm>
              <a:off x="838200" y="-93110"/>
              <a:ext cx="2365957" cy="1774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Get Xiaomi Mijia MDKXDE1ACM Mini Electric Oven at $95.99">
              <a:extLst>
                <a:ext uri="{FF2B5EF4-FFF2-40B4-BE49-F238E27FC236}">
                  <a16:creationId xmlns:a16="http://schemas.microsoft.com/office/drawing/2014/main" id="{2C5839E6-BD7F-0C4E-B0A5-72B89FFDB3F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5" t="5698" r="28853" b="2"/>
            <a:stretch/>
          </p:blipFill>
          <p:spPr bwMode="auto">
            <a:xfrm>
              <a:off x="838200" y="3079202"/>
              <a:ext cx="2385592" cy="1688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Geepas 16-Inch Wall Fan 60W | 3 Speed Settings with Timer | Oscillating and  Static Feature | Electric Wall Mount Cooling Fan for Home, Green House,  Work Room or Office Use | 2 Year Warranty">
              <a:extLst>
                <a:ext uri="{FF2B5EF4-FFF2-40B4-BE49-F238E27FC236}">
                  <a16:creationId xmlns:a16="http://schemas.microsoft.com/office/drawing/2014/main" id="{1277EF81-A53C-D248-97C4-EF07F8E6183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62" r="-6" b="14762"/>
            <a:stretch/>
          </p:blipFill>
          <p:spPr bwMode="auto">
            <a:xfrm>
              <a:off x="838200" y="4633770"/>
              <a:ext cx="2388830" cy="1939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Gulf Elevators Passenger Home Elevator, Max Persons: 4 Persons, | ID:  6326220355">
              <a:extLst>
                <a:ext uri="{FF2B5EF4-FFF2-40B4-BE49-F238E27FC236}">
                  <a16:creationId xmlns:a16="http://schemas.microsoft.com/office/drawing/2014/main" id="{9A987891-58ED-F845-B7B2-B321107C22D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5" r="5429" b="1"/>
            <a:stretch/>
          </p:blipFill>
          <p:spPr bwMode="auto">
            <a:xfrm>
              <a:off x="838189" y="6297644"/>
              <a:ext cx="2388841" cy="1939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Google Shape;318;p17">
            <a:extLst>
              <a:ext uri="{FF2B5EF4-FFF2-40B4-BE49-F238E27FC236}">
                <a16:creationId xmlns:a16="http://schemas.microsoft.com/office/drawing/2014/main" id="{B70218A9-1836-F242-B0EA-D902EF2E8DDD}"/>
              </a:ext>
            </a:extLst>
          </p:cNvPr>
          <p:cNvSpPr txBox="1">
            <a:spLocks/>
          </p:cNvSpPr>
          <p:nvPr/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</a:pPr>
            <a:r>
              <a:rPr lang="en-HK" dirty="0">
                <a:solidFill>
                  <a:schemeClr val="lt1"/>
                </a:solidFill>
              </a:rPr>
              <a:t>What can tell you from this?</a:t>
            </a:r>
            <a:endParaRPr lang="en-HK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FD40B57D-5FB2-4946-A2DD-7230BC2C07AB}"/>
              </a:ext>
            </a:extLst>
          </p:cNvPr>
          <p:cNvSpPr txBox="1">
            <a:spLocks/>
          </p:cNvSpPr>
          <p:nvPr/>
        </p:nvSpPr>
        <p:spPr>
          <a:xfrm>
            <a:off x="147067" y="3088164"/>
            <a:ext cx="11897866" cy="11861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u="sng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 form of energy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can be converted 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to other forms. </a:t>
            </a:r>
            <a:endParaRPr kumimoji="1" lang="en-US" altLang="zh-HK" sz="3200" b="1" u="sng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727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43;p11">
            <a:extLst>
              <a:ext uri="{FF2B5EF4-FFF2-40B4-BE49-F238E27FC236}">
                <a16:creationId xmlns:a16="http://schemas.microsoft.com/office/drawing/2014/main" id="{0FF293BF-AC48-4949-83E3-CF1EC399EA6F}"/>
              </a:ext>
            </a:extLst>
          </p:cNvPr>
          <p:cNvSpPr txBox="1"/>
          <p:nvPr/>
        </p:nvSpPr>
        <p:spPr>
          <a:xfrm>
            <a:off x="4373566" y="450875"/>
            <a:ext cx="344486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8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Clapping 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hands</a:t>
            </a:r>
            <a:endParaRPr sz="11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9886ECD0-A580-5F48-BEFD-40278EA7C5FA}"/>
              </a:ext>
            </a:extLst>
          </p:cNvPr>
          <p:cNvSpPr txBox="1">
            <a:spLocks/>
          </p:cNvSpPr>
          <p:nvPr/>
        </p:nvSpPr>
        <p:spPr>
          <a:xfrm>
            <a:off x="8090180" y="5053888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B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37CE6B76-1223-B540-A1B2-92642E1B17F9}"/>
              </a:ext>
            </a:extLst>
          </p:cNvPr>
          <p:cNvSpPr txBox="1">
            <a:spLocks/>
          </p:cNvSpPr>
          <p:nvPr/>
        </p:nvSpPr>
        <p:spPr>
          <a:xfrm>
            <a:off x="1194091" y="5025512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8DC5B034-F162-824F-A26C-9CA1BEC31204}"/>
              </a:ext>
            </a:extLst>
          </p:cNvPr>
          <p:cNvSpPr txBox="1">
            <a:spLocks/>
          </p:cNvSpPr>
          <p:nvPr/>
        </p:nvSpPr>
        <p:spPr>
          <a:xfrm>
            <a:off x="7446910" y="5257007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Sound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9A471005-0EB4-8142-904A-6E4354520D5A}"/>
              </a:ext>
            </a:extLst>
          </p:cNvPr>
          <p:cNvSpPr txBox="1">
            <a:spLocks/>
          </p:cNvSpPr>
          <p:nvPr/>
        </p:nvSpPr>
        <p:spPr>
          <a:xfrm>
            <a:off x="585072" y="5257006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Kinetic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向下箭號 9">
            <a:extLst>
              <a:ext uri="{FF2B5EF4-FFF2-40B4-BE49-F238E27FC236}">
                <a16:creationId xmlns:a16="http://schemas.microsoft.com/office/drawing/2014/main" id="{A4670461-695E-2C42-BCD4-B3A63FAF0876}"/>
              </a:ext>
            </a:extLst>
          </p:cNvPr>
          <p:cNvSpPr/>
          <p:nvPr/>
        </p:nvSpPr>
        <p:spPr>
          <a:xfrm rot="16200000">
            <a:off x="5453058" y="4369691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57348" name="Picture 4" descr="What are the various health benefits of clapping - lifealth">
            <a:extLst>
              <a:ext uri="{FF2B5EF4-FFF2-40B4-BE49-F238E27FC236}">
                <a16:creationId xmlns:a16="http://schemas.microsoft.com/office/drawing/2014/main" id="{8C53BCC4-40B3-294C-996D-0097A685C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t="11017"/>
          <a:stretch/>
        </p:blipFill>
        <p:spPr bwMode="auto">
          <a:xfrm>
            <a:off x="3779886" y="1161668"/>
            <a:ext cx="4632226" cy="344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66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C5AD69A-31C3-BF44-8CF6-E232B9F9001D}"/>
              </a:ext>
            </a:extLst>
          </p:cNvPr>
          <p:cNvSpPr txBox="1">
            <a:spLocks/>
          </p:cNvSpPr>
          <p:nvPr/>
        </p:nvSpPr>
        <p:spPr>
          <a:xfrm>
            <a:off x="1194091" y="5025512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 A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C2E6C765-00DB-1740-A76A-CA82E71C5D3E}"/>
              </a:ext>
            </a:extLst>
          </p:cNvPr>
          <p:cNvSpPr/>
          <p:nvPr/>
        </p:nvSpPr>
        <p:spPr>
          <a:xfrm rot="16200000">
            <a:off x="5453058" y="4369691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3603FB9D-BDDF-5F4D-AF30-65AF9A2A37DB}"/>
              </a:ext>
            </a:extLst>
          </p:cNvPr>
          <p:cNvSpPr txBox="1">
            <a:spLocks/>
          </p:cNvSpPr>
          <p:nvPr/>
        </p:nvSpPr>
        <p:spPr>
          <a:xfrm>
            <a:off x="8182126" y="4169456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 B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雲朵形圖說文字 9">
            <a:extLst>
              <a:ext uri="{FF2B5EF4-FFF2-40B4-BE49-F238E27FC236}">
                <a16:creationId xmlns:a16="http://schemas.microsoft.com/office/drawing/2014/main" id="{EB9A2971-BA83-3F43-9E4B-8B9F2594F7AF}"/>
              </a:ext>
            </a:extLst>
          </p:cNvPr>
          <p:cNvSpPr/>
          <p:nvPr/>
        </p:nvSpPr>
        <p:spPr>
          <a:xfrm>
            <a:off x="4958437" y="1312590"/>
            <a:ext cx="5206197" cy="1913152"/>
          </a:xfrm>
          <a:prstGeom prst="cloudCallout">
            <a:avLst>
              <a:gd name="adj1" fmla="val -48404"/>
              <a:gd name="adj2" fmla="val 57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13" name="Picture 2" descr="Thinking Face Emoji (U+1F914)">
            <a:extLst>
              <a:ext uri="{FF2B5EF4-FFF2-40B4-BE49-F238E27FC236}">
                <a16:creationId xmlns:a16="http://schemas.microsoft.com/office/drawing/2014/main" id="{90493A31-655F-5846-93E3-15BAFC043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41" b="94141" l="4688" r="92188">
                        <a14:foregroundMark x1="22656" y1="14844" x2="22656" y2="14844"/>
                        <a14:foregroundMark x1="43359" y1="9375" x2="43359" y2="9375"/>
                        <a14:foregroundMark x1="49219" y1="8984" x2="49219" y2="8984"/>
                        <a14:foregroundMark x1="71094" y1="14844" x2="71094" y2="14844"/>
                        <a14:foregroundMark x1="32813" y1="94141" x2="32813" y2="94141"/>
                        <a14:foregroundMark x1="89453" y1="43750" x2="89453" y2="43750"/>
                        <a14:foregroundMark x1="86719" y1="28516" x2="86719" y2="28516"/>
                        <a14:foregroundMark x1="84375" y1="24609" x2="84375" y2="24609"/>
                        <a14:foregroundMark x1="84375" y1="24609" x2="84375" y2="24609"/>
                        <a14:foregroundMark x1="42188" y1="7031" x2="42188" y2="7031"/>
                        <a14:foregroundMark x1="37109" y1="7422" x2="37109" y2="7422"/>
                        <a14:foregroundMark x1="18359" y1="19922" x2="18359" y2="19922"/>
                        <a14:foregroundMark x1="14453" y1="26563" x2="14453" y2="26563"/>
                        <a14:foregroundMark x1="10547" y1="34766" x2="10547" y2="34766"/>
                        <a14:foregroundMark x1="8984" y1="36328" x2="8984" y2="36328"/>
                        <a14:foregroundMark x1="92578" y1="49219" x2="92578" y2="49219"/>
                        <a14:foregroundMark x1="4688" y1="51172" x2="4688" y2="511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886" y="1353817"/>
            <a:ext cx="2719320" cy="271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253D7929-2EB3-F04D-B34C-EC5B652B15DB}"/>
              </a:ext>
            </a:extLst>
          </p:cNvPr>
          <p:cNvSpPr txBox="1"/>
          <p:nvPr/>
        </p:nvSpPr>
        <p:spPr>
          <a:xfrm>
            <a:off x="6273209" y="1186384"/>
            <a:ext cx="34228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HK" sz="11500" spc="600" dirty="0">
                <a:latin typeface="Calibri" panose="020F0502020204030204" pitchFamily="34" charset="0"/>
                <a:cs typeface="Calibri" panose="020F0502020204030204" pitchFamily="34" charset="0"/>
              </a:rPr>
              <a:t>…..?</a:t>
            </a:r>
            <a:endParaRPr kumimoji="1" lang="zh-HK" altLang="en-US" sz="11500" spc="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4CB90DA-45D3-1044-A631-584415F5A672}"/>
              </a:ext>
            </a:extLst>
          </p:cNvPr>
          <p:cNvSpPr txBox="1">
            <a:spLocks/>
          </p:cNvSpPr>
          <p:nvPr/>
        </p:nvSpPr>
        <p:spPr>
          <a:xfrm>
            <a:off x="8182126" y="5820332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C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26E6A2-7CDA-F54C-B279-F41B7AA4CC47}"/>
              </a:ext>
            </a:extLst>
          </p:cNvPr>
          <p:cNvSpPr/>
          <p:nvPr/>
        </p:nvSpPr>
        <p:spPr>
          <a:xfrm>
            <a:off x="5943554" y="3275112"/>
            <a:ext cx="304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TW" i="1" u="sng" kern="1200" dirty="0">
                <a:solidFill>
                  <a:srgbClr val="0070C0"/>
                </a:solidFill>
              </a:rPr>
              <a:t>A</a:t>
            </a:r>
            <a:endParaRPr lang="zh-HK" altLang="en-US" dirty="0"/>
          </a:p>
        </p:txBody>
      </p:sp>
      <p:sp>
        <p:nvSpPr>
          <p:cNvPr id="5" name="十字形 4">
            <a:extLst>
              <a:ext uri="{FF2B5EF4-FFF2-40B4-BE49-F238E27FC236}">
                <a16:creationId xmlns:a16="http://schemas.microsoft.com/office/drawing/2014/main" id="{CD20E339-C227-2140-AEA2-8652577F36F3}"/>
              </a:ext>
            </a:extLst>
          </p:cNvPr>
          <p:cNvSpPr/>
          <p:nvPr/>
        </p:nvSpPr>
        <p:spPr>
          <a:xfrm>
            <a:off x="9696068" y="5093530"/>
            <a:ext cx="676657" cy="728662"/>
          </a:xfrm>
          <a:prstGeom prst="plus">
            <a:avLst>
              <a:gd name="adj" fmla="val 397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10366012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C5AD69A-31C3-BF44-8CF6-E232B9F9001D}"/>
              </a:ext>
            </a:extLst>
          </p:cNvPr>
          <p:cNvSpPr txBox="1">
            <a:spLocks/>
          </p:cNvSpPr>
          <p:nvPr/>
        </p:nvSpPr>
        <p:spPr>
          <a:xfrm>
            <a:off x="1194091" y="5025512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 A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C2E6C765-00DB-1740-A76A-CA82E71C5D3E}"/>
              </a:ext>
            </a:extLst>
          </p:cNvPr>
          <p:cNvSpPr/>
          <p:nvPr/>
        </p:nvSpPr>
        <p:spPr>
          <a:xfrm rot="16200000">
            <a:off x="5453058" y="4369691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3603FB9D-BDDF-5F4D-AF30-65AF9A2A37DB}"/>
              </a:ext>
            </a:extLst>
          </p:cNvPr>
          <p:cNvSpPr txBox="1">
            <a:spLocks/>
          </p:cNvSpPr>
          <p:nvPr/>
        </p:nvSpPr>
        <p:spPr>
          <a:xfrm>
            <a:off x="8182126" y="4169456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 B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4CB90DA-45D3-1044-A631-584415F5A672}"/>
              </a:ext>
            </a:extLst>
          </p:cNvPr>
          <p:cNvSpPr txBox="1">
            <a:spLocks/>
          </p:cNvSpPr>
          <p:nvPr/>
        </p:nvSpPr>
        <p:spPr>
          <a:xfrm>
            <a:off x="8182126" y="5820332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C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26E6A2-7CDA-F54C-B279-F41B7AA4CC47}"/>
              </a:ext>
            </a:extLst>
          </p:cNvPr>
          <p:cNvSpPr/>
          <p:nvPr/>
        </p:nvSpPr>
        <p:spPr>
          <a:xfrm>
            <a:off x="5943554" y="3275112"/>
            <a:ext cx="304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TW" i="1" u="sng" kern="1200" dirty="0">
                <a:solidFill>
                  <a:srgbClr val="0070C0"/>
                </a:solidFill>
              </a:rPr>
              <a:t>A</a:t>
            </a:r>
            <a:endParaRPr lang="zh-HK" altLang="en-US" dirty="0"/>
          </a:p>
        </p:txBody>
      </p:sp>
      <p:sp>
        <p:nvSpPr>
          <p:cNvPr id="5" name="十字形 4">
            <a:extLst>
              <a:ext uri="{FF2B5EF4-FFF2-40B4-BE49-F238E27FC236}">
                <a16:creationId xmlns:a16="http://schemas.microsoft.com/office/drawing/2014/main" id="{CD20E339-C227-2140-AEA2-8652577F36F3}"/>
              </a:ext>
            </a:extLst>
          </p:cNvPr>
          <p:cNvSpPr/>
          <p:nvPr/>
        </p:nvSpPr>
        <p:spPr>
          <a:xfrm>
            <a:off x="9696068" y="5093530"/>
            <a:ext cx="676657" cy="728662"/>
          </a:xfrm>
          <a:prstGeom prst="plus">
            <a:avLst>
              <a:gd name="adj" fmla="val 397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16" name="Picture 2" descr="Old-fashioned light bulbs could be set for comeback after 'light recycling'  breakthrough | The Independent | The Independent">
            <a:extLst>
              <a:ext uri="{FF2B5EF4-FFF2-40B4-BE49-F238E27FC236}">
                <a16:creationId xmlns:a16="http://schemas.microsoft.com/office/drawing/2014/main" id="{AC5FA2C6-C201-E546-B101-132DF147D4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" b="5294"/>
          <a:stretch/>
        </p:blipFill>
        <p:spPr bwMode="auto">
          <a:xfrm>
            <a:off x="3456686" y="353398"/>
            <a:ext cx="5050017" cy="358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標題 1">
            <a:extLst>
              <a:ext uri="{FF2B5EF4-FFF2-40B4-BE49-F238E27FC236}">
                <a16:creationId xmlns:a16="http://schemas.microsoft.com/office/drawing/2014/main" id="{95ACED3D-B4B8-3F4C-B2DD-87A4CFC161C2}"/>
              </a:ext>
            </a:extLst>
          </p:cNvPr>
          <p:cNvSpPr txBox="1">
            <a:spLocks/>
          </p:cNvSpPr>
          <p:nvPr/>
        </p:nvSpPr>
        <p:spPr>
          <a:xfrm>
            <a:off x="600687" y="5158315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24DDA0A4-91D5-2346-8F84-46680EE15581}"/>
              </a:ext>
            </a:extLst>
          </p:cNvPr>
          <p:cNvSpPr txBox="1">
            <a:spLocks/>
          </p:cNvSpPr>
          <p:nvPr/>
        </p:nvSpPr>
        <p:spPr>
          <a:xfrm>
            <a:off x="7597221" y="4300570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Light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標題 1">
            <a:extLst>
              <a:ext uri="{FF2B5EF4-FFF2-40B4-BE49-F238E27FC236}">
                <a16:creationId xmlns:a16="http://schemas.microsoft.com/office/drawing/2014/main" id="{9A9444EA-53D8-9445-9D65-C6D99D9FD246}"/>
              </a:ext>
            </a:extLst>
          </p:cNvPr>
          <p:cNvSpPr txBox="1">
            <a:spLocks/>
          </p:cNvSpPr>
          <p:nvPr/>
        </p:nvSpPr>
        <p:spPr>
          <a:xfrm>
            <a:off x="7597220" y="5971755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Thermal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7362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C5AD69A-31C3-BF44-8CF6-E232B9F9001D}"/>
              </a:ext>
            </a:extLst>
          </p:cNvPr>
          <p:cNvSpPr txBox="1">
            <a:spLocks/>
          </p:cNvSpPr>
          <p:nvPr/>
        </p:nvSpPr>
        <p:spPr>
          <a:xfrm>
            <a:off x="1194091" y="5025512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 A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C2E6C765-00DB-1740-A76A-CA82E71C5D3E}"/>
              </a:ext>
            </a:extLst>
          </p:cNvPr>
          <p:cNvSpPr/>
          <p:nvPr/>
        </p:nvSpPr>
        <p:spPr>
          <a:xfrm rot="16200000">
            <a:off x="5453058" y="4369691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3603FB9D-BDDF-5F4D-AF30-65AF9A2A37DB}"/>
              </a:ext>
            </a:extLst>
          </p:cNvPr>
          <p:cNvSpPr txBox="1">
            <a:spLocks/>
          </p:cNvSpPr>
          <p:nvPr/>
        </p:nvSpPr>
        <p:spPr>
          <a:xfrm>
            <a:off x="8238879" y="2716401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 B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4CB90DA-45D3-1044-A631-584415F5A672}"/>
              </a:ext>
            </a:extLst>
          </p:cNvPr>
          <p:cNvSpPr txBox="1">
            <a:spLocks/>
          </p:cNvSpPr>
          <p:nvPr/>
        </p:nvSpPr>
        <p:spPr>
          <a:xfrm>
            <a:off x="8238879" y="4367277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C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26E6A2-7CDA-F54C-B279-F41B7AA4CC47}"/>
              </a:ext>
            </a:extLst>
          </p:cNvPr>
          <p:cNvSpPr/>
          <p:nvPr/>
        </p:nvSpPr>
        <p:spPr>
          <a:xfrm>
            <a:off x="5943554" y="3275112"/>
            <a:ext cx="304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TW" i="1" u="sng" kern="1200" dirty="0">
                <a:solidFill>
                  <a:srgbClr val="0070C0"/>
                </a:solidFill>
              </a:rPr>
              <a:t>A</a:t>
            </a:r>
            <a:endParaRPr lang="zh-HK" altLang="en-US" dirty="0"/>
          </a:p>
        </p:txBody>
      </p:sp>
      <p:sp>
        <p:nvSpPr>
          <p:cNvPr id="5" name="十字形 4">
            <a:extLst>
              <a:ext uri="{FF2B5EF4-FFF2-40B4-BE49-F238E27FC236}">
                <a16:creationId xmlns:a16="http://schemas.microsoft.com/office/drawing/2014/main" id="{CD20E339-C227-2140-AEA2-8652577F36F3}"/>
              </a:ext>
            </a:extLst>
          </p:cNvPr>
          <p:cNvSpPr/>
          <p:nvPr/>
        </p:nvSpPr>
        <p:spPr>
          <a:xfrm>
            <a:off x="9752821" y="3640475"/>
            <a:ext cx="676657" cy="728662"/>
          </a:xfrm>
          <a:prstGeom prst="plus">
            <a:avLst>
              <a:gd name="adj" fmla="val 397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6" name="十字形 15">
            <a:extLst>
              <a:ext uri="{FF2B5EF4-FFF2-40B4-BE49-F238E27FC236}">
                <a16:creationId xmlns:a16="http://schemas.microsoft.com/office/drawing/2014/main" id="{B9590CBD-A025-1444-BB53-F403499FE7C4}"/>
              </a:ext>
            </a:extLst>
          </p:cNvPr>
          <p:cNvSpPr/>
          <p:nvPr/>
        </p:nvSpPr>
        <p:spPr>
          <a:xfrm>
            <a:off x="9752821" y="5382502"/>
            <a:ext cx="676657" cy="728662"/>
          </a:xfrm>
          <a:prstGeom prst="plus">
            <a:avLst>
              <a:gd name="adj" fmla="val 397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7" name="標題 1">
            <a:extLst>
              <a:ext uri="{FF2B5EF4-FFF2-40B4-BE49-F238E27FC236}">
                <a16:creationId xmlns:a16="http://schemas.microsoft.com/office/drawing/2014/main" id="{CFFFEC92-A555-CD4F-8331-F50892E9D7E1}"/>
              </a:ext>
            </a:extLst>
          </p:cNvPr>
          <p:cNvSpPr txBox="1">
            <a:spLocks/>
          </p:cNvSpPr>
          <p:nvPr/>
        </p:nvSpPr>
        <p:spPr>
          <a:xfrm>
            <a:off x="8238879" y="6018153"/>
            <a:ext cx="3263620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TW" altLang="en-US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i="1" u="sng" kern="1200" dirty="0">
                <a:solidFill>
                  <a:srgbClr val="0070C0"/>
                </a:solidFill>
              </a:rPr>
              <a:t>D</a:t>
            </a:r>
            <a:r>
              <a:rPr kumimoji="1" lang="en-US" altLang="zh-TW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1" lang="en-US" altLang="zh-TW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6866" name="Picture 2" descr="24,638 Hair Dryer Stock Photos, Pictures &amp; Royalty-Free Images - iStock">
            <a:extLst>
              <a:ext uri="{FF2B5EF4-FFF2-40B4-BE49-F238E27FC236}">
                <a16:creationId xmlns:a16="http://schemas.microsoft.com/office/drawing/2014/main" id="{AF4BB322-7101-4845-9A06-23D471658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77" b="89877" l="9967" r="90196">
                        <a14:foregroundMark x1="90196" y1="35062" x2="90196" y2="35062"/>
                        <a14:foregroundMark x1="34314" y1="83951" x2="34314" y2="83951"/>
                        <a14:foregroundMark x1="32843" y1="86667" x2="32843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86" y="-210804"/>
            <a:ext cx="7912654" cy="523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標題 1">
            <a:extLst>
              <a:ext uri="{FF2B5EF4-FFF2-40B4-BE49-F238E27FC236}">
                <a16:creationId xmlns:a16="http://schemas.microsoft.com/office/drawing/2014/main" id="{FCE81775-E4D7-2D44-9F09-BC94873C7325}"/>
              </a:ext>
            </a:extLst>
          </p:cNvPr>
          <p:cNvSpPr txBox="1">
            <a:spLocks/>
          </p:cNvSpPr>
          <p:nvPr/>
        </p:nvSpPr>
        <p:spPr>
          <a:xfrm>
            <a:off x="600687" y="5158315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標題 1">
            <a:extLst>
              <a:ext uri="{FF2B5EF4-FFF2-40B4-BE49-F238E27FC236}">
                <a16:creationId xmlns:a16="http://schemas.microsoft.com/office/drawing/2014/main" id="{44DFBE48-3666-3B47-8181-40F52CF99323}"/>
              </a:ext>
            </a:extLst>
          </p:cNvPr>
          <p:cNvSpPr txBox="1">
            <a:spLocks/>
          </p:cNvSpPr>
          <p:nvPr/>
        </p:nvSpPr>
        <p:spPr>
          <a:xfrm>
            <a:off x="7584653" y="2855383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Kinetic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標題 1">
            <a:extLst>
              <a:ext uri="{FF2B5EF4-FFF2-40B4-BE49-F238E27FC236}">
                <a16:creationId xmlns:a16="http://schemas.microsoft.com/office/drawing/2014/main" id="{44EAF38F-2BF6-CE42-93D6-D1BF2CA86E30}"/>
              </a:ext>
            </a:extLst>
          </p:cNvPr>
          <p:cNvSpPr txBox="1">
            <a:spLocks/>
          </p:cNvSpPr>
          <p:nvPr/>
        </p:nvSpPr>
        <p:spPr>
          <a:xfrm>
            <a:off x="7637040" y="4569333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Thermal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標題 1">
            <a:extLst>
              <a:ext uri="{FF2B5EF4-FFF2-40B4-BE49-F238E27FC236}">
                <a16:creationId xmlns:a16="http://schemas.microsoft.com/office/drawing/2014/main" id="{E4F8F63A-4561-A04C-900D-5BA9272D2BA7}"/>
              </a:ext>
            </a:extLst>
          </p:cNvPr>
          <p:cNvSpPr txBox="1">
            <a:spLocks/>
          </p:cNvSpPr>
          <p:nvPr/>
        </p:nvSpPr>
        <p:spPr>
          <a:xfrm>
            <a:off x="7637039" y="6186912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Sound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701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7"/>
          <p:cNvSpPr txBox="1">
            <a:spLocks noGrp="1"/>
          </p:cNvSpPr>
          <p:nvPr>
            <p:ph type="title"/>
          </p:nvPr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HK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can tell you from these?</a:t>
            </a:r>
            <a:endParaRPr dirty="0"/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42CF70D7-CACF-BD43-A2D2-BCB7E4BA2CAD}"/>
              </a:ext>
            </a:extLst>
          </p:cNvPr>
          <p:cNvGrpSpPr/>
          <p:nvPr/>
        </p:nvGrpSpPr>
        <p:grpSpPr>
          <a:xfrm>
            <a:off x="1583236" y="3483750"/>
            <a:ext cx="7436860" cy="1399673"/>
            <a:chOff x="2040865" y="3474406"/>
            <a:chExt cx="7436860" cy="1399673"/>
          </a:xfrm>
        </p:grpSpPr>
        <p:sp>
          <p:nvSpPr>
            <p:cNvPr id="12" name="向下箭號 11">
              <a:extLst>
                <a:ext uri="{FF2B5EF4-FFF2-40B4-BE49-F238E27FC236}">
                  <a16:creationId xmlns:a16="http://schemas.microsoft.com/office/drawing/2014/main" id="{E3D4743B-74FC-8441-9889-BB1C27FE111D}"/>
                </a:ext>
              </a:extLst>
            </p:cNvPr>
            <p:cNvSpPr/>
            <p:nvPr/>
          </p:nvSpPr>
          <p:spPr>
            <a:xfrm rot="16200000">
              <a:off x="4355611" y="3192003"/>
              <a:ext cx="904017" cy="20613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 dirty="0"/>
            </a:p>
          </p:txBody>
        </p:sp>
        <p:sp>
          <p:nvSpPr>
            <p:cNvPr id="14" name="標題 1">
              <a:extLst>
                <a:ext uri="{FF2B5EF4-FFF2-40B4-BE49-F238E27FC236}">
                  <a16:creationId xmlns:a16="http://schemas.microsoft.com/office/drawing/2014/main" id="{F3C79B27-BF6C-9746-A160-3986C4874FE3}"/>
                </a:ext>
              </a:extLst>
            </p:cNvPr>
            <p:cNvSpPr txBox="1">
              <a:spLocks/>
            </p:cNvSpPr>
            <p:nvPr/>
          </p:nvSpPr>
          <p:spPr>
            <a:xfrm>
              <a:off x="2040865" y="3875947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Electrical energy</a:t>
              </a:r>
            </a:p>
          </p:txBody>
        </p:sp>
        <p:sp>
          <p:nvSpPr>
            <p:cNvPr id="15" name="標題 1">
              <a:extLst>
                <a:ext uri="{FF2B5EF4-FFF2-40B4-BE49-F238E27FC236}">
                  <a16:creationId xmlns:a16="http://schemas.microsoft.com/office/drawing/2014/main" id="{C1D2E20B-0974-D540-A82F-6CDAF2EFF1BC}"/>
                </a:ext>
              </a:extLst>
            </p:cNvPr>
            <p:cNvSpPr txBox="1">
              <a:spLocks/>
            </p:cNvSpPr>
            <p:nvPr/>
          </p:nvSpPr>
          <p:spPr>
            <a:xfrm>
              <a:off x="5612556" y="3871371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Light energy</a:t>
              </a:r>
            </a:p>
          </p:txBody>
        </p:sp>
        <p:pic>
          <p:nvPicPr>
            <p:cNvPr id="18" name="Picture 2" descr="Old-fashioned light bulbs could be set for comeback after 'light recycling'  breakthrough | The Independent | The Independent">
              <a:extLst>
                <a:ext uri="{FF2B5EF4-FFF2-40B4-BE49-F238E27FC236}">
                  <a16:creationId xmlns:a16="http://schemas.microsoft.com/office/drawing/2014/main" id="{53AF4A79-B0F8-6248-8456-B5A68595746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77" t="142" r="16561" b="10690"/>
            <a:stretch/>
          </p:blipFill>
          <p:spPr bwMode="auto">
            <a:xfrm>
              <a:off x="4016474" y="3474406"/>
              <a:ext cx="1311506" cy="13996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十字形 18">
              <a:extLst>
                <a:ext uri="{FF2B5EF4-FFF2-40B4-BE49-F238E27FC236}">
                  <a16:creationId xmlns:a16="http://schemas.microsoft.com/office/drawing/2014/main" id="{CE592C4E-7C83-F54C-AAD9-2C8F1CD5BDDA}"/>
                </a:ext>
              </a:extLst>
            </p:cNvPr>
            <p:cNvSpPr/>
            <p:nvPr/>
          </p:nvSpPr>
          <p:spPr>
            <a:xfrm>
              <a:off x="7150614" y="3917644"/>
              <a:ext cx="676657" cy="728662"/>
            </a:xfrm>
            <a:prstGeom prst="plus">
              <a:avLst>
                <a:gd name="adj" fmla="val 3978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20" name="標題 1">
              <a:extLst>
                <a:ext uri="{FF2B5EF4-FFF2-40B4-BE49-F238E27FC236}">
                  <a16:creationId xmlns:a16="http://schemas.microsoft.com/office/drawing/2014/main" id="{61FA0F1D-DFBB-F341-979D-94409C73BA38}"/>
                </a:ext>
              </a:extLst>
            </p:cNvPr>
            <p:cNvSpPr txBox="1">
              <a:spLocks/>
            </p:cNvSpPr>
            <p:nvPr/>
          </p:nvSpPr>
          <p:spPr>
            <a:xfrm>
              <a:off x="7714391" y="3878566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Thermal energy</a:t>
              </a:r>
            </a:p>
          </p:txBody>
        </p:sp>
      </p:grpSp>
      <p:grpSp>
        <p:nvGrpSpPr>
          <p:cNvPr id="10" name="群組 9">
            <a:extLst>
              <a:ext uri="{FF2B5EF4-FFF2-40B4-BE49-F238E27FC236}">
                <a16:creationId xmlns:a16="http://schemas.microsoft.com/office/drawing/2014/main" id="{7E1065D7-963F-5243-8BD6-7A828F80467F}"/>
              </a:ext>
            </a:extLst>
          </p:cNvPr>
          <p:cNvGrpSpPr/>
          <p:nvPr/>
        </p:nvGrpSpPr>
        <p:grpSpPr>
          <a:xfrm>
            <a:off x="2534912" y="5170364"/>
            <a:ext cx="9662608" cy="1656118"/>
            <a:chOff x="1842381" y="5141292"/>
            <a:chExt cx="9662608" cy="1656118"/>
          </a:xfrm>
        </p:grpSpPr>
        <p:sp>
          <p:nvSpPr>
            <p:cNvPr id="23" name="向下箭號 22">
              <a:extLst>
                <a:ext uri="{FF2B5EF4-FFF2-40B4-BE49-F238E27FC236}">
                  <a16:creationId xmlns:a16="http://schemas.microsoft.com/office/drawing/2014/main" id="{5E1BEA34-3A19-EB4C-B7D4-98E1E4F9363A}"/>
                </a:ext>
              </a:extLst>
            </p:cNvPr>
            <p:cNvSpPr/>
            <p:nvPr/>
          </p:nvSpPr>
          <p:spPr>
            <a:xfrm rot="16200000">
              <a:off x="4157127" y="4938654"/>
              <a:ext cx="904017" cy="20613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 dirty="0"/>
            </a:p>
          </p:txBody>
        </p:sp>
        <p:sp>
          <p:nvSpPr>
            <p:cNvPr id="24" name="標題 1">
              <a:extLst>
                <a:ext uri="{FF2B5EF4-FFF2-40B4-BE49-F238E27FC236}">
                  <a16:creationId xmlns:a16="http://schemas.microsoft.com/office/drawing/2014/main" id="{EE3AEF77-87FC-2540-8A1F-0414A3C648B7}"/>
                </a:ext>
              </a:extLst>
            </p:cNvPr>
            <p:cNvSpPr txBox="1">
              <a:spLocks/>
            </p:cNvSpPr>
            <p:nvPr/>
          </p:nvSpPr>
          <p:spPr>
            <a:xfrm>
              <a:off x="1842381" y="5622598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Electrical energy</a:t>
              </a:r>
            </a:p>
          </p:txBody>
        </p:sp>
        <p:sp>
          <p:nvSpPr>
            <p:cNvPr id="25" name="標題 1">
              <a:extLst>
                <a:ext uri="{FF2B5EF4-FFF2-40B4-BE49-F238E27FC236}">
                  <a16:creationId xmlns:a16="http://schemas.microsoft.com/office/drawing/2014/main" id="{A4050AAE-1B0C-F744-AB8A-D823DF64831B}"/>
                </a:ext>
              </a:extLst>
            </p:cNvPr>
            <p:cNvSpPr txBox="1">
              <a:spLocks/>
            </p:cNvSpPr>
            <p:nvPr/>
          </p:nvSpPr>
          <p:spPr>
            <a:xfrm>
              <a:off x="5414072" y="5618022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Kinetic energy</a:t>
              </a:r>
            </a:p>
          </p:txBody>
        </p:sp>
        <p:sp>
          <p:nvSpPr>
            <p:cNvPr id="27" name="十字形 26">
              <a:extLst>
                <a:ext uri="{FF2B5EF4-FFF2-40B4-BE49-F238E27FC236}">
                  <a16:creationId xmlns:a16="http://schemas.microsoft.com/office/drawing/2014/main" id="{799DEA75-EA58-7445-8CED-F03120096962}"/>
                </a:ext>
              </a:extLst>
            </p:cNvPr>
            <p:cNvSpPr/>
            <p:nvPr/>
          </p:nvSpPr>
          <p:spPr>
            <a:xfrm>
              <a:off x="6952130" y="5664295"/>
              <a:ext cx="676657" cy="728662"/>
            </a:xfrm>
            <a:prstGeom prst="plus">
              <a:avLst>
                <a:gd name="adj" fmla="val 3978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28" name="標題 1">
              <a:extLst>
                <a:ext uri="{FF2B5EF4-FFF2-40B4-BE49-F238E27FC236}">
                  <a16:creationId xmlns:a16="http://schemas.microsoft.com/office/drawing/2014/main" id="{791E3595-0CF6-6642-A6A8-45D9E23A5589}"/>
                </a:ext>
              </a:extLst>
            </p:cNvPr>
            <p:cNvSpPr txBox="1">
              <a:spLocks/>
            </p:cNvSpPr>
            <p:nvPr/>
          </p:nvSpPr>
          <p:spPr>
            <a:xfrm>
              <a:off x="7515907" y="5625217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Thermal energy</a:t>
              </a:r>
            </a:p>
          </p:txBody>
        </p:sp>
        <p:sp>
          <p:nvSpPr>
            <p:cNvPr id="29" name="十字形 28">
              <a:extLst>
                <a:ext uri="{FF2B5EF4-FFF2-40B4-BE49-F238E27FC236}">
                  <a16:creationId xmlns:a16="http://schemas.microsoft.com/office/drawing/2014/main" id="{E8903B93-C995-204B-9E8F-9AD7AD322FC8}"/>
                </a:ext>
              </a:extLst>
            </p:cNvPr>
            <p:cNvSpPr/>
            <p:nvPr/>
          </p:nvSpPr>
          <p:spPr>
            <a:xfrm>
              <a:off x="9177878" y="5637024"/>
              <a:ext cx="676657" cy="728662"/>
            </a:xfrm>
            <a:prstGeom prst="plus">
              <a:avLst>
                <a:gd name="adj" fmla="val 3978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30" name="標題 1">
              <a:extLst>
                <a:ext uri="{FF2B5EF4-FFF2-40B4-BE49-F238E27FC236}">
                  <a16:creationId xmlns:a16="http://schemas.microsoft.com/office/drawing/2014/main" id="{3497C891-8E08-F049-ACD4-EF299E68360B}"/>
                </a:ext>
              </a:extLst>
            </p:cNvPr>
            <p:cNvSpPr txBox="1">
              <a:spLocks/>
            </p:cNvSpPr>
            <p:nvPr/>
          </p:nvSpPr>
          <p:spPr>
            <a:xfrm>
              <a:off x="9741655" y="5597946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Sound energy</a:t>
              </a:r>
            </a:p>
          </p:txBody>
        </p:sp>
        <p:pic>
          <p:nvPicPr>
            <p:cNvPr id="31" name="Picture 2" descr="24,638 Hair Dryer Stock Photos, Pictures &amp; Royalty-Free Images - iStock">
              <a:extLst>
                <a:ext uri="{FF2B5EF4-FFF2-40B4-BE49-F238E27FC236}">
                  <a16:creationId xmlns:a16="http://schemas.microsoft.com/office/drawing/2014/main" id="{B66FB858-458C-5E49-A74F-50A08CCA06F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77" b="89877" l="9967" r="90196">
                          <a14:foregroundMark x1="90196" y1="35062" x2="90196" y2="35062"/>
                          <a14:foregroundMark x1="34314" y1="83951" x2="34314" y2="83951"/>
                          <a14:foregroundMark x1="32843" y1="86667" x2="32843" y2="86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54" t="1675" r="-9740" b="-1675"/>
            <a:stretch/>
          </p:blipFill>
          <p:spPr bwMode="auto">
            <a:xfrm>
              <a:off x="3776922" y="5141292"/>
              <a:ext cx="1924145" cy="1656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標題 1">
            <a:extLst>
              <a:ext uri="{FF2B5EF4-FFF2-40B4-BE49-F238E27FC236}">
                <a16:creationId xmlns:a16="http://schemas.microsoft.com/office/drawing/2014/main" id="{EAA461ED-0034-4D47-A918-5A58AA5B5B35}"/>
              </a:ext>
            </a:extLst>
          </p:cNvPr>
          <p:cNvSpPr txBox="1">
            <a:spLocks/>
          </p:cNvSpPr>
          <p:nvPr/>
        </p:nvSpPr>
        <p:spPr>
          <a:xfrm>
            <a:off x="147067" y="3379183"/>
            <a:ext cx="11897866" cy="11861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</a:rPr>
              <a:t>A form of energy can be converted 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</a:rPr>
              <a:t>to </a:t>
            </a:r>
            <a:r>
              <a:rPr kumimoji="1" lang="en-US" altLang="zh-HK" sz="3600" b="1" u="sng" kern="1200" dirty="0">
                <a:solidFill>
                  <a:srgbClr val="0070C0"/>
                </a:solidFill>
              </a:rPr>
              <a:t>one</a:t>
            </a:r>
            <a:r>
              <a:rPr kumimoji="1" lang="zh-TW" altLang="en-US" sz="3600" b="1" u="sng" kern="1200" dirty="0">
                <a:solidFill>
                  <a:srgbClr val="0070C0"/>
                </a:solidFill>
              </a:rPr>
              <a:t> </a:t>
            </a:r>
            <a:r>
              <a:rPr kumimoji="1" lang="en-US" altLang="zh-TW" sz="3600" b="1" u="sng" kern="1200" dirty="0">
                <a:solidFill>
                  <a:srgbClr val="0070C0"/>
                </a:solidFill>
              </a:rPr>
              <a:t>or many</a:t>
            </a:r>
            <a:r>
              <a:rPr kumimoji="1" lang="en-US" altLang="zh-TW" sz="3600" b="1" kern="1200" dirty="0">
                <a:solidFill>
                  <a:srgbClr val="FF0000"/>
                </a:solidFill>
              </a:rPr>
              <a:t> </a:t>
            </a:r>
            <a:r>
              <a:rPr kumimoji="1" lang="en-US" altLang="zh-HK" sz="3600" b="1" kern="1200" dirty="0">
                <a:solidFill>
                  <a:srgbClr val="FF0000"/>
                </a:solidFill>
              </a:rPr>
              <a:t>other forms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5E792284-10E3-F24B-A0C4-9940DAC83DF4}"/>
              </a:ext>
            </a:extLst>
          </p:cNvPr>
          <p:cNvGrpSpPr/>
          <p:nvPr/>
        </p:nvGrpSpPr>
        <p:grpSpPr>
          <a:xfrm>
            <a:off x="132210" y="1817564"/>
            <a:ext cx="5533509" cy="1249898"/>
            <a:chOff x="132210" y="1817564"/>
            <a:chExt cx="5533509" cy="1249898"/>
          </a:xfrm>
        </p:grpSpPr>
        <p:grpSp>
          <p:nvGrpSpPr>
            <p:cNvPr id="2" name="群組 1">
              <a:extLst>
                <a:ext uri="{FF2B5EF4-FFF2-40B4-BE49-F238E27FC236}">
                  <a16:creationId xmlns:a16="http://schemas.microsoft.com/office/drawing/2014/main" id="{202CB50E-717C-4F4D-B2CE-B998DCD29CD9}"/>
                </a:ext>
              </a:extLst>
            </p:cNvPr>
            <p:cNvGrpSpPr/>
            <p:nvPr/>
          </p:nvGrpSpPr>
          <p:grpSpPr>
            <a:xfrm>
              <a:off x="132210" y="2080839"/>
              <a:ext cx="5533509" cy="926464"/>
              <a:chOff x="206638" y="2200529"/>
              <a:chExt cx="5533509" cy="926464"/>
            </a:xfrm>
          </p:grpSpPr>
          <p:sp>
            <p:nvSpPr>
              <p:cNvPr id="4" name="向下箭號 3">
                <a:extLst>
                  <a:ext uri="{FF2B5EF4-FFF2-40B4-BE49-F238E27FC236}">
                    <a16:creationId xmlns:a16="http://schemas.microsoft.com/office/drawing/2014/main" id="{4927A601-A5D4-F04B-95A7-FF833E405755}"/>
                  </a:ext>
                </a:extLst>
              </p:cNvPr>
              <p:cNvSpPr/>
              <p:nvPr/>
            </p:nvSpPr>
            <p:spPr>
              <a:xfrm rot="16200000">
                <a:off x="2521384" y="1621841"/>
                <a:ext cx="904017" cy="206139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 dirty="0"/>
              </a:p>
            </p:txBody>
          </p:sp>
          <p:sp>
            <p:nvSpPr>
              <p:cNvPr id="8" name="標題 1">
                <a:extLst>
                  <a:ext uri="{FF2B5EF4-FFF2-40B4-BE49-F238E27FC236}">
                    <a16:creationId xmlns:a16="http://schemas.microsoft.com/office/drawing/2014/main" id="{96A81D26-671F-DA44-8F85-A205135FDCD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6638" y="2305785"/>
                <a:ext cx="1763334" cy="8212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vert="horz" wrap="square" lIns="91440" tIns="45720" rIns="91440" bIns="45720" rtlCol="0" anchor="b" anchorCtr="0">
                <a:normAutofit lnSpcReduction="1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  <a:defRPr sz="4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kumimoji="1" lang="en-US" altLang="zh-HK" sz="2800" kern="1200" dirty="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rPr>
                  <a:t>Kinetic energy</a:t>
                </a:r>
              </a:p>
            </p:txBody>
          </p:sp>
          <p:sp>
            <p:nvSpPr>
              <p:cNvPr id="9" name="標題 1">
                <a:extLst>
                  <a:ext uri="{FF2B5EF4-FFF2-40B4-BE49-F238E27FC236}">
                    <a16:creationId xmlns:a16="http://schemas.microsoft.com/office/drawing/2014/main" id="{F5557EA9-136B-CE41-9B0C-BF510BF69A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76813" y="2301209"/>
                <a:ext cx="1763334" cy="8212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vert="horz" wrap="square" lIns="91440" tIns="45720" rIns="91440" bIns="45720" rtlCol="0" anchor="b" anchorCtr="0">
                <a:normAutofit lnSpcReduction="1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  <a:defRPr sz="4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kumimoji="1" lang="en-US" altLang="zh-HK" sz="2800" kern="1200" dirty="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rPr>
                  <a:t>Sound energy</a:t>
                </a:r>
              </a:p>
            </p:txBody>
          </p:sp>
        </p:grpSp>
        <p:pic>
          <p:nvPicPr>
            <p:cNvPr id="34" name="Picture 4" descr="What are the various health benefits of clapping - lifealth">
              <a:extLst>
                <a:ext uri="{FF2B5EF4-FFF2-40B4-BE49-F238E27FC236}">
                  <a16:creationId xmlns:a16="http://schemas.microsoft.com/office/drawing/2014/main" id="{F6031BB1-FEE6-304A-BC7F-926DA6DF8B0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9667" b="96667" l="16375" r="98125">
                          <a14:foregroundMark x1="30500" y1="21833" x2="30500" y2="21833"/>
                          <a14:foregroundMark x1="90125" y1="62000" x2="90125" y2="62000"/>
                          <a14:foregroundMark x1="89000" y1="54500" x2="89000" y2="54500"/>
                          <a14:foregroundMark x1="87875" y1="54500" x2="87875" y2="54500"/>
                          <a14:foregroundMark x1="87250" y1="58167" x2="87250" y2="58167"/>
                          <a14:foregroundMark x1="80500" y1="67333" x2="80500" y2="67333"/>
                          <a14:foregroundMark x1="89000" y1="52833" x2="89000" y2="52833"/>
                          <a14:foregroundMark x1="89000" y1="52833" x2="89000" y2="52833"/>
                          <a14:foregroundMark x1="89000" y1="52833" x2="89000" y2="52833"/>
                          <a14:foregroundMark x1="90625" y1="62000" x2="90625" y2="62000"/>
                          <a14:foregroundMark x1="92375" y1="50667" x2="92375" y2="50667"/>
                          <a14:foregroundMark x1="92375" y1="49167" x2="92375" y2="49167"/>
                          <a14:foregroundMark x1="85625" y1="62833" x2="85625" y2="62833"/>
                          <a14:foregroundMark x1="85625" y1="67333" x2="85625" y2="67333"/>
                          <a14:foregroundMark x1="82125" y1="75667" x2="82125" y2="75667"/>
                          <a14:foregroundMark x1="71375" y1="75667" x2="71375" y2="75667"/>
                          <a14:foregroundMark x1="70250" y1="76333" x2="70250" y2="76333"/>
                          <a14:foregroundMark x1="65125" y1="76333" x2="65125" y2="76333"/>
                          <a14:foregroundMark x1="69125" y1="79333" x2="69125" y2="79333"/>
                          <a14:foregroundMark x1="76500" y1="79333" x2="76500" y2="79333"/>
                          <a14:foregroundMark x1="75875" y1="82500" x2="75875" y2="82500"/>
                          <a14:foregroundMark x1="70250" y1="82500" x2="70250" y2="82500"/>
                          <a14:foregroundMark x1="98125" y1="90000" x2="98125" y2="90000"/>
                          <a14:foregroundMark x1="91250" y1="89167" x2="91250" y2="89167"/>
                          <a14:foregroundMark x1="82750" y1="89167" x2="82750" y2="89167"/>
                          <a14:foregroundMark x1="68000" y1="89167" x2="68000" y2="89167"/>
                          <a14:foregroundMark x1="81625" y1="89167" x2="81625" y2="89167"/>
                          <a14:foregroundMark x1="91250" y1="96833" x2="91250" y2="96833"/>
                          <a14:foregroundMark x1="31625" y1="19667" x2="31625" y2="19667"/>
                          <a14:foregroundMark x1="16375" y1="32500" x2="16375" y2="32500"/>
                          <a14:foregroundMark x1="23750" y1="45333" x2="23750" y2="45333"/>
                          <a14:foregroundMark x1="21375" y1="40833" x2="21375" y2="40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56" t="11017"/>
            <a:stretch/>
          </p:blipFill>
          <p:spPr bwMode="auto">
            <a:xfrm>
              <a:off x="1742717" y="1817564"/>
              <a:ext cx="1680770" cy="124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9649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>
            <a:extLst>
              <a:ext uri="{FF2B5EF4-FFF2-40B4-BE49-F238E27FC236}">
                <a16:creationId xmlns:a16="http://schemas.microsoft.com/office/drawing/2014/main" id="{3603FB9D-BDDF-5F4D-AF30-65AF9A2A37DB}"/>
              </a:ext>
            </a:extLst>
          </p:cNvPr>
          <p:cNvSpPr txBox="1">
            <a:spLocks/>
          </p:cNvSpPr>
          <p:nvPr/>
        </p:nvSpPr>
        <p:spPr>
          <a:xfrm>
            <a:off x="7572375" y="4782422"/>
            <a:ext cx="3781425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4000" b="1" kern="1200" dirty="0">
                <a:solidFill>
                  <a:srgbClr val="FF0000"/>
                </a:solidFill>
              </a:rPr>
              <a:t>Electrical</a:t>
            </a:r>
            <a:r>
              <a:rPr kumimoji="1" lang="en-US" altLang="zh-HK" sz="3600" b="1" kern="1200" dirty="0">
                <a:solidFill>
                  <a:srgbClr val="FF0000"/>
                </a:solidFill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C5AD69A-31C3-BF44-8CF6-E232B9F9001D}"/>
              </a:ext>
            </a:extLst>
          </p:cNvPr>
          <p:cNvSpPr txBox="1">
            <a:spLocks/>
          </p:cNvSpPr>
          <p:nvPr/>
        </p:nvSpPr>
        <p:spPr>
          <a:xfrm>
            <a:off x="184959" y="4800411"/>
            <a:ext cx="4457711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4000" b="1" kern="1200" dirty="0">
                <a:solidFill>
                  <a:srgbClr val="FF0000"/>
                </a:solidFill>
              </a:rPr>
              <a:t>Chemical</a:t>
            </a:r>
            <a:r>
              <a:rPr kumimoji="1" lang="en-US" altLang="zh-HK" sz="3600" b="1" kern="1200" dirty="0">
                <a:solidFill>
                  <a:srgbClr val="FF0000"/>
                </a:solidFill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0" name="Google Shape;24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C2E6C765-00DB-1740-A76A-CA82E71C5D3E}"/>
              </a:ext>
            </a:extLst>
          </p:cNvPr>
          <p:cNvSpPr/>
          <p:nvPr/>
        </p:nvSpPr>
        <p:spPr>
          <a:xfrm rot="16200000">
            <a:off x="5453058" y="4098225"/>
            <a:ext cx="1057275" cy="24256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" name="Google Shape;268;p13">
            <a:extLst>
              <a:ext uri="{FF2B5EF4-FFF2-40B4-BE49-F238E27FC236}">
                <a16:creationId xmlns:a16="http://schemas.microsoft.com/office/drawing/2014/main" id="{A156B5F1-911C-3D45-BAA1-AB6EF2070213}"/>
              </a:ext>
            </a:extLst>
          </p:cNvPr>
          <p:cNvSpPr txBox="1"/>
          <p:nvPr/>
        </p:nvSpPr>
        <p:spPr>
          <a:xfrm>
            <a:off x="748455" y="6059811"/>
            <a:ext cx="10590079" cy="523220"/>
          </a:xfrm>
          <a:prstGeom prst="rect">
            <a:avLst/>
          </a:prstGeom>
          <a:gradFill>
            <a:gsLst>
              <a:gs pos="0">
                <a:srgbClr val="6E6E6E"/>
              </a:gs>
              <a:gs pos="48000">
                <a:srgbClr val="A7A7A7"/>
              </a:gs>
              <a:gs pos="100000">
                <a:srgbClr val="C9C9C9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HK" sz="2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will happen to the energies if </a:t>
            </a:r>
            <a:r>
              <a:rPr lang="en-HK" sz="28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battery is used up</a:t>
            </a:r>
            <a:r>
              <a:rPr lang="en-HK" sz="2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十字形 1">
            <a:extLst>
              <a:ext uri="{FF2B5EF4-FFF2-40B4-BE49-F238E27FC236}">
                <a16:creationId xmlns:a16="http://schemas.microsoft.com/office/drawing/2014/main" id="{3424AF1F-E232-BC46-AE3A-FE777F81DEE8}"/>
              </a:ext>
            </a:extLst>
          </p:cNvPr>
          <p:cNvSpPr/>
          <p:nvPr/>
        </p:nvSpPr>
        <p:spPr>
          <a:xfrm rot="2818478">
            <a:off x="1470910" y="4551339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6" name="十字形 15">
            <a:extLst>
              <a:ext uri="{FF2B5EF4-FFF2-40B4-BE49-F238E27FC236}">
                <a16:creationId xmlns:a16="http://schemas.microsoft.com/office/drawing/2014/main" id="{154F3332-7C35-9041-ADDC-27BE248CF865}"/>
              </a:ext>
            </a:extLst>
          </p:cNvPr>
          <p:cNvSpPr/>
          <p:nvPr/>
        </p:nvSpPr>
        <p:spPr>
          <a:xfrm rot="2818478">
            <a:off x="8261575" y="4563088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17" name="Google Shape;241;p11" descr="Diagram&#10;&#10;Description automatically generated">
            <a:extLst>
              <a:ext uri="{FF2B5EF4-FFF2-40B4-BE49-F238E27FC236}">
                <a16:creationId xmlns:a16="http://schemas.microsoft.com/office/drawing/2014/main" id="{18D8AEF6-D03B-0947-A14C-746992B1B92A}"/>
              </a:ext>
            </a:extLst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1" r="-21833"/>
          <a:stretch/>
        </p:blipFill>
        <p:spPr>
          <a:xfrm>
            <a:off x="4134993" y="216984"/>
            <a:ext cx="4194619" cy="4139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42;p11" descr="A picture containing text&#10;&#10;Description automatically generated">
            <a:extLst>
              <a:ext uri="{FF2B5EF4-FFF2-40B4-BE49-F238E27FC236}">
                <a16:creationId xmlns:a16="http://schemas.microsoft.com/office/drawing/2014/main" id="{197AA8DC-21C9-924F-961B-95C801110C8A}"/>
              </a:ext>
            </a:extLst>
          </p:cNvPr>
          <p:cNvPicPr preferRelativeResize="0"/>
          <p:nvPr/>
        </p:nvPicPr>
        <p:blipFill rotWithShape="1">
          <a:blip r:embed="rId4"/>
          <a:srcRect t="4106"/>
          <a:stretch/>
        </p:blipFill>
        <p:spPr>
          <a:xfrm>
            <a:off x="3903277" y="708887"/>
            <a:ext cx="2140218" cy="3439569"/>
          </a:xfrm>
          <a:prstGeom prst="rect">
            <a:avLst/>
          </a:prstGeom>
        </p:spPr>
      </p:pic>
      <p:sp>
        <p:nvSpPr>
          <p:cNvPr id="19" name="Google Shape;243;p11">
            <a:extLst>
              <a:ext uri="{FF2B5EF4-FFF2-40B4-BE49-F238E27FC236}">
                <a16:creationId xmlns:a16="http://schemas.microsoft.com/office/drawing/2014/main" id="{A40DB873-88A9-504C-BF04-EDC6CB2AA854}"/>
              </a:ext>
            </a:extLst>
          </p:cNvPr>
          <p:cNvSpPr txBox="1"/>
          <p:nvPr/>
        </p:nvSpPr>
        <p:spPr>
          <a:xfrm>
            <a:off x="1270388" y="1951637"/>
            <a:ext cx="3057886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HK" sz="28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The b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attery is </a:t>
            </a:r>
            <a:b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</a:b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discharging 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</a:t>
            </a:r>
            <a:r>
              <a:rPr lang="en-HK" sz="2000" b="0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放電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</a:t>
            </a:r>
            <a:r>
              <a:rPr lang="en-HK" sz="2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</a:t>
            </a:r>
            <a:endParaRPr sz="11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0" name="橢圓 19">
            <a:extLst>
              <a:ext uri="{FF2B5EF4-FFF2-40B4-BE49-F238E27FC236}">
                <a16:creationId xmlns:a16="http://schemas.microsoft.com/office/drawing/2014/main" id="{69168E91-EB84-9240-B9DE-A87CA94BE36F}"/>
              </a:ext>
            </a:extLst>
          </p:cNvPr>
          <p:cNvSpPr/>
          <p:nvPr/>
        </p:nvSpPr>
        <p:spPr>
          <a:xfrm>
            <a:off x="6726831" y="385763"/>
            <a:ext cx="763830" cy="1228725"/>
          </a:xfrm>
          <a:prstGeom prst="ellipse">
            <a:avLst/>
          </a:prstGeom>
          <a:solidFill>
            <a:srgbClr val="FFFF00">
              <a:alpha val="89804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06212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C5AD69A-31C3-BF44-8CF6-E232B9F9001D}"/>
              </a:ext>
            </a:extLst>
          </p:cNvPr>
          <p:cNvSpPr txBox="1">
            <a:spLocks/>
          </p:cNvSpPr>
          <p:nvPr/>
        </p:nvSpPr>
        <p:spPr>
          <a:xfrm>
            <a:off x="0" y="4529353"/>
            <a:ext cx="3943361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4000" b="1" kern="1200" dirty="0">
                <a:solidFill>
                  <a:srgbClr val="FF0000"/>
                </a:solidFill>
              </a:rPr>
              <a:t>Electrical</a:t>
            </a:r>
            <a:r>
              <a:rPr kumimoji="1" lang="en-US" altLang="zh-HK" sz="3600" b="1" kern="1200" dirty="0">
                <a:solidFill>
                  <a:srgbClr val="FF0000"/>
                </a:solidFill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C2E6C765-00DB-1740-A76A-CA82E71C5D3E}"/>
              </a:ext>
            </a:extLst>
          </p:cNvPr>
          <p:cNvSpPr/>
          <p:nvPr/>
        </p:nvSpPr>
        <p:spPr>
          <a:xfrm rot="16200000">
            <a:off x="4206334" y="3956422"/>
            <a:ext cx="904017" cy="20613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3603FB9D-BDDF-5F4D-AF30-65AF9A2A37DB}"/>
              </a:ext>
            </a:extLst>
          </p:cNvPr>
          <p:cNvSpPr txBox="1">
            <a:spLocks/>
          </p:cNvSpPr>
          <p:nvPr/>
        </p:nvSpPr>
        <p:spPr>
          <a:xfrm>
            <a:off x="5058750" y="4535110"/>
            <a:ext cx="3848526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4000" b="1" kern="1200" dirty="0">
                <a:solidFill>
                  <a:srgbClr val="FF0000"/>
                </a:solidFill>
              </a:rPr>
              <a:t>Light</a:t>
            </a:r>
            <a:r>
              <a:rPr kumimoji="1" lang="en-US" altLang="zh-HK" sz="3600" b="1" kern="1200" dirty="0">
                <a:solidFill>
                  <a:srgbClr val="FF0000"/>
                </a:solidFill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4CB90DA-45D3-1044-A631-584415F5A672}"/>
              </a:ext>
            </a:extLst>
          </p:cNvPr>
          <p:cNvSpPr txBox="1">
            <a:spLocks/>
          </p:cNvSpPr>
          <p:nvPr/>
        </p:nvSpPr>
        <p:spPr>
          <a:xfrm>
            <a:off x="8506703" y="4577036"/>
            <a:ext cx="4251215" cy="7948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4000" b="1" kern="1200" dirty="0">
                <a:solidFill>
                  <a:srgbClr val="FF0000"/>
                </a:solidFill>
              </a:rPr>
              <a:t>Thermal</a:t>
            </a:r>
            <a:r>
              <a:rPr kumimoji="1" lang="en-US" altLang="zh-HK" sz="3600" b="1" kern="1200" dirty="0">
                <a:solidFill>
                  <a:srgbClr val="FF0000"/>
                </a:solidFill>
              </a:rPr>
              <a:t> </a:t>
            </a:r>
            <a:r>
              <a: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energy</a:t>
            </a:r>
            <a:endParaRPr kumimoji="1" lang="en-US" altLang="zh-HK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26E6A2-7CDA-F54C-B279-F41B7AA4CC47}"/>
              </a:ext>
            </a:extLst>
          </p:cNvPr>
          <p:cNvSpPr/>
          <p:nvPr/>
        </p:nvSpPr>
        <p:spPr>
          <a:xfrm>
            <a:off x="5943554" y="3275112"/>
            <a:ext cx="304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TW" i="1" u="sng" kern="1200" dirty="0">
                <a:solidFill>
                  <a:srgbClr val="0070C0"/>
                </a:solidFill>
              </a:rPr>
              <a:t>A</a:t>
            </a:r>
            <a:endParaRPr lang="zh-HK" altLang="en-US" dirty="0"/>
          </a:p>
        </p:txBody>
      </p:sp>
      <p:sp>
        <p:nvSpPr>
          <p:cNvPr id="5" name="十字形 4">
            <a:extLst>
              <a:ext uri="{FF2B5EF4-FFF2-40B4-BE49-F238E27FC236}">
                <a16:creationId xmlns:a16="http://schemas.microsoft.com/office/drawing/2014/main" id="{CD20E339-C227-2140-AEA2-8652577F36F3}"/>
              </a:ext>
            </a:extLst>
          </p:cNvPr>
          <p:cNvSpPr/>
          <p:nvPr/>
        </p:nvSpPr>
        <p:spPr>
          <a:xfrm>
            <a:off x="8276986" y="4651031"/>
            <a:ext cx="676657" cy="728662"/>
          </a:xfrm>
          <a:prstGeom prst="plus">
            <a:avLst>
              <a:gd name="adj" fmla="val 397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16" name="Picture 2" descr="Old-fashioned light bulbs could be set for comeback after 'light recycling'  breakthrough | The Independent | The Independent">
            <a:extLst>
              <a:ext uri="{FF2B5EF4-FFF2-40B4-BE49-F238E27FC236}">
                <a16:creationId xmlns:a16="http://schemas.microsoft.com/office/drawing/2014/main" id="{AC5FA2C6-C201-E546-B101-132DF147D4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" b="5294"/>
          <a:stretch/>
        </p:blipFill>
        <p:spPr bwMode="auto">
          <a:xfrm>
            <a:off x="3456686" y="353398"/>
            <a:ext cx="5050017" cy="358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Google Shape;268;p13">
            <a:extLst>
              <a:ext uri="{FF2B5EF4-FFF2-40B4-BE49-F238E27FC236}">
                <a16:creationId xmlns:a16="http://schemas.microsoft.com/office/drawing/2014/main" id="{17BD1470-A54F-9445-BC47-F4BD43BB88E4}"/>
              </a:ext>
            </a:extLst>
          </p:cNvPr>
          <p:cNvSpPr txBox="1"/>
          <p:nvPr/>
        </p:nvSpPr>
        <p:spPr>
          <a:xfrm>
            <a:off x="748455" y="6059811"/>
            <a:ext cx="10590079" cy="523220"/>
          </a:xfrm>
          <a:prstGeom prst="rect">
            <a:avLst/>
          </a:prstGeom>
          <a:gradFill>
            <a:gsLst>
              <a:gs pos="0">
                <a:srgbClr val="6E6E6E"/>
              </a:gs>
              <a:gs pos="48000">
                <a:srgbClr val="A7A7A7"/>
              </a:gs>
              <a:gs pos="100000">
                <a:srgbClr val="C9C9C9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HK" sz="2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will happen to the energies if </a:t>
            </a:r>
            <a:r>
              <a:rPr lang="en-HK" sz="28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power station is shut down</a:t>
            </a:r>
            <a:r>
              <a:rPr lang="en-HK" sz="2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十字形 13">
            <a:extLst>
              <a:ext uri="{FF2B5EF4-FFF2-40B4-BE49-F238E27FC236}">
                <a16:creationId xmlns:a16="http://schemas.microsoft.com/office/drawing/2014/main" id="{F6EA0633-BEBE-6543-9799-CAF3EF9CB1E6}"/>
              </a:ext>
            </a:extLst>
          </p:cNvPr>
          <p:cNvSpPr/>
          <p:nvPr/>
        </p:nvSpPr>
        <p:spPr>
          <a:xfrm rot="2818478">
            <a:off x="676253" y="4317626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68C67C99-4E5C-5148-AE02-755462E11771}"/>
              </a:ext>
            </a:extLst>
          </p:cNvPr>
          <p:cNvGrpSpPr/>
          <p:nvPr/>
        </p:nvGrpSpPr>
        <p:grpSpPr>
          <a:xfrm>
            <a:off x="5656002" y="4348869"/>
            <a:ext cx="4937170" cy="1370234"/>
            <a:chOff x="5656002" y="4348869"/>
            <a:chExt cx="4937170" cy="1370234"/>
          </a:xfrm>
        </p:grpSpPr>
        <p:sp>
          <p:nvSpPr>
            <p:cNvPr id="20" name="十字形 19">
              <a:extLst>
                <a:ext uri="{FF2B5EF4-FFF2-40B4-BE49-F238E27FC236}">
                  <a16:creationId xmlns:a16="http://schemas.microsoft.com/office/drawing/2014/main" id="{630C7779-5996-6F4D-9D4E-D87ADCA253C9}"/>
                </a:ext>
              </a:extLst>
            </p:cNvPr>
            <p:cNvSpPr/>
            <p:nvPr/>
          </p:nvSpPr>
          <p:spPr>
            <a:xfrm rot="2818478">
              <a:off x="5641308" y="4363563"/>
              <a:ext cx="1343025" cy="1313638"/>
            </a:xfrm>
            <a:prstGeom prst="plus">
              <a:avLst>
                <a:gd name="adj" fmla="val 42402"/>
              </a:avLst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21" name="十字形 20">
              <a:extLst>
                <a:ext uri="{FF2B5EF4-FFF2-40B4-BE49-F238E27FC236}">
                  <a16:creationId xmlns:a16="http://schemas.microsoft.com/office/drawing/2014/main" id="{E4F13893-B90E-2545-A50A-7532ACC5CA41}"/>
                </a:ext>
              </a:extLst>
            </p:cNvPr>
            <p:cNvSpPr/>
            <p:nvPr/>
          </p:nvSpPr>
          <p:spPr>
            <a:xfrm rot="2818478">
              <a:off x="9264840" y="4390772"/>
              <a:ext cx="1343025" cy="1313638"/>
            </a:xfrm>
            <a:prstGeom prst="plus">
              <a:avLst>
                <a:gd name="adj" fmla="val 42402"/>
              </a:avLst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01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5A10E2-80A3-7145-BC0A-1F9FD34E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FD31F4E-B8DD-EC40-AB88-89CC3FB372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pic>
        <p:nvPicPr>
          <p:cNvPr id="25602" name="Picture 2" descr="Human body Royalty Free Vector Image - VectorStock">
            <a:extLst>
              <a:ext uri="{FF2B5EF4-FFF2-40B4-BE49-F238E27FC236}">
                <a16:creationId xmlns:a16="http://schemas.microsoft.com/office/drawing/2014/main" id="{5F7B5B1F-2790-5442-AC97-16336AD249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292"/>
          <a:stretch/>
        </p:blipFill>
        <p:spPr bwMode="auto">
          <a:xfrm>
            <a:off x="4610100" y="250031"/>
            <a:ext cx="2971800" cy="635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Why Nobody Can Copy Apple | cek.log">
            <a:extLst>
              <a:ext uri="{FF2B5EF4-FFF2-40B4-BE49-F238E27FC236}">
                <a16:creationId xmlns:a16="http://schemas.microsoft.com/office/drawing/2014/main" id="{50741BCE-B355-154A-891D-C287913AA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11" b="92233" l="9672" r="89860">
                        <a14:foregroundMark x1="70827" y1="14725" x2="70827" y2="14725"/>
                        <a14:foregroundMark x1="68487" y1="10194" x2="68487" y2="10194"/>
                        <a14:foregroundMark x1="60530" y1="11812" x2="60530" y2="11812"/>
                        <a14:foregroundMark x1="57878" y1="14725" x2="57878" y2="14725"/>
                        <a14:foregroundMark x1="55538" y1="13269" x2="55538" y2="13269"/>
                        <a14:foregroundMark x1="65679" y1="7282" x2="65679" y2="7282"/>
                        <a14:foregroundMark x1="66927" y1="6311" x2="66927" y2="6311"/>
                        <a14:foregroundMark x1="52106" y1="92233" x2="52106" y2="92233"/>
                        <a14:foregroundMark x1="40094" y1="89968" x2="40094" y2="89968"/>
                        <a14:foregroundMark x1="53354" y1="71197" x2="53354" y2="71197"/>
                        <a14:foregroundMark x1="60530" y1="34304" x2="60530" y2="34304"/>
                        <a14:foregroundMark x1="70359" y1="44337" x2="70359" y2="443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148" y="2417761"/>
            <a:ext cx="974824" cy="93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Breathing Muscles and Singing: Tips for Vocalists">
            <a:extLst>
              <a:ext uri="{FF2B5EF4-FFF2-40B4-BE49-F238E27FC236}">
                <a16:creationId xmlns:a16="http://schemas.microsoft.com/office/drawing/2014/main" id="{0C425AAD-D4FE-B343-96BA-135085B72D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7" r="14889"/>
          <a:stretch/>
        </p:blipFill>
        <p:spPr bwMode="auto">
          <a:xfrm>
            <a:off x="8799510" y="382589"/>
            <a:ext cx="2554289" cy="232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Body Heat | Body heat, Where is my mind, Body">
            <a:extLst>
              <a:ext uri="{FF2B5EF4-FFF2-40B4-BE49-F238E27FC236}">
                <a16:creationId xmlns:a16="http://schemas.microsoft.com/office/drawing/2014/main" id="{A58B3379-7082-1048-A31C-7E3474EA8A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5" r="24414"/>
          <a:stretch/>
        </p:blipFill>
        <p:spPr bwMode="auto">
          <a:xfrm>
            <a:off x="8799510" y="3848101"/>
            <a:ext cx="2554289" cy="232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How Fast Can A Human Run, Really?">
            <a:extLst>
              <a:ext uri="{FF2B5EF4-FFF2-40B4-BE49-F238E27FC236}">
                <a16:creationId xmlns:a16="http://schemas.microsoft.com/office/drawing/2014/main" id="{66C38A56-3320-4D44-B04C-6872DBD1F9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1" t="13422" r="14909" b="6967"/>
          <a:stretch/>
        </p:blipFill>
        <p:spPr bwMode="auto">
          <a:xfrm>
            <a:off x="838200" y="365125"/>
            <a:ext cx="2554289" cy="231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 descr="How High Can a Human Jump?">
            <a:extLst>
              <a:ext uri="{FF2B5EF4-FFF2-40B4-BE49-F238E27FC236}">
                <a16:creationId xmlns:a16="http://schemas.microsoft.com/office/drawing/2014/main" id="{079F7251-D092-2144-860A-5C58828E2E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1" r="7230"/>
          <a:stretch/>
        </p:blipFill>
        <p:spPr bwMode="auto">
          <a:xfrm>
            <a:off x="838200" y="3963194"/>
            <a:ext cx="2548210" cy="231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向下箭號 9">
            <a:extLst>
              <a:ext uri="{FF2B5EF4-FFF2-40B4-BE49-F238E27FC236}">
                <a16:creationId xmlns:a16="http://schemas.microsoft.com/office/drawing/2014/main" id="{F2B75272-70EC-8546-A4CD-5C166971CDEC}"/>
              </a:ext>
            </a:extLst>
          </p:cNvPr>
          <p:cNvSpPr/>
          <p:nvPr/>
        </p:nvSpPr>
        <p:spPr>
          <a:xfrm rot="14505656">
            <a:off x="7660795" y="1691154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9995BE0D-7E3D-BF4B-92C9-0E203CC4E3D1}"/>
              </a:ext>
            </a:extLst>
          </p:cNvPr>
          <p:cNvSpPr/>
          <p:nvPr/>
        </p:nvSpPr>
        <p:spPr>
          <a:xfrm rot="18167909">
            <a:off x="7734212" y="3772278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向下箭號 11">
            <a:extLst>
              <a:ext uri="{FF2B5EF4-FFF2-40B4-BE49-F238E27FC236}">
                <a16:creationId xmlns:a16="http://schemas.microsoft.com/office/drawing/2014/main" id="{28E9C8C8-66CB-934A-8579-6546E93D2121}"/>
              </a:ext>
            </a:extLst>
          </p:cNvPr>
          <p:cNvSpPr/>
          <p:nvPr/>
        </p:nvSpPr>
        <p:spPr>
          <a:xfrm rot="3707507">
            <a:off x="3618177" y="3763303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3" name="向下箭號 12">
            <a:extLst>
              <a:ext uri="{FF2B5EF4-FFF2-40B4-BE49-F238E27FC236}">
                <a16:creationId xmlns:a16="http://schemas.microsoft.com/office/drawing/2014/main" id="{82418F1C-42C3-1743-8300-369B78781388}"/>
              </a:ext>
            </a:extLst>
          </p:cNvPr>
          <p:cNvSpPr/>
          <p:nvPr/>
        </p:nvSpPr>
        <p:spPr>
          <a:xfrm rot="6753021">
            <a:off x="3684736" y="1745233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162703B4-3F55-A74B-99E9-169B00A54C20}"/>
              </a:ext>
            </a:extLst>
          </p:cNvPr>
          <p:cNvSpPr txBox="1">
            <a:spLocks/>
          </p:cNvSpPr>
          <p:nvPr/>
        </p:nvSpPr>
        <p:spPr>
          <a:xfrm>
            <a:off x="4721135" y="5473154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Chemical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85BDDF10-583B-7B43-A524-FBA00BD6523F}"/>
              </a:ext>
            </a:extLst>
          </p:cNvPr>
          <p:cNvSpPr txBox="1">
            <a:spLocks/>
          </p:cNvSpPr>
          <p:nvPr/>
        </p:nvSpPr>
        <p:spPr>
          <a:xfrm>
            <a:off x="893717" y="2537891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Kinetic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標題 1">
            <a:extLst>
              <a:ext uri="{FF2B5EF4-FFF2-40B4-BE49-F238E27FC236}">
                <a16:creationId xmlns:a16="http://schemas.microsoft.com/office/drawing/2014/main" id="{FBBF5660-6DFB-0340-BE29-5EBAA7F5BC20}"/>
              </a:ext>
            </a:extLst>
          </p:cNvPr>
          <p:cNvSpPr txBox="1">
            <a:spLocks/>
          </p:cNvSpPr>
          <p:nvPr/>
        </p:nvSpPr>
        <p:spPr>
          <a:xfrm>
            <a:off x="885143" y="6066688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Potential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標題 1">
            <a:extLst>
              <a:ext uri="{FF2B5EF4-FFF2-40B4-BE49-F238E27FC236}">
                <a16:creationId xmlns:a16="http://schemas.microsoft.com/office/drawing/2014/main" id="{35F6BC96-A08A-E44B-BA75-56C6B5E9A04A}"/>
              </a:ext>
            </a:extLst>
          </p:cNvPr>
          <p:cNvSpPr txBox="1">
            <a:spLocks/>
          </p:cNvSpPr>
          <p:nvPr/>
        </p:nvSpPr>
        <p:spPr>
          <a:xfrm>
            <a:off x="8916624" y="2533922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Sound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96839E24-01D0-254D-A433-D4ADAF62333D}"/>
              </a:ext>
            </a:extLst>
          </p:cNvPr>
          <p:cNvSpPr txBox="1">
            <a:spLocks/>
          </p:cNvSpPr>
          <p:nvPr/>
        </p:nvSpPr>
        <p:spPr>
          <a:xfrm>
            <a:off x="8869682" y="6089747"/>
            <a:ext cx="2437175" cy="5990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Thermal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Google Shape;268;p13">
            <a:extLst>
              <a:ext uri="{FF2B5EF4-FFF2-40B4-BE49-F238E27FC236}">
                <a16:creationId xmlns:a16="http://schemas.microsoft.com/office/drawing/2014/main" id="{FF567809-766A-1F48-A000-419D87149DEC}"/>
              </a:ext>
            </a:extLst>
          </p:cNvPr>
          <p:cNvSpPr txBox="1"/>
          <p:nvPr/>
        </p:nvSpPr>
        <p:spPr>
          <a:xfrm>
            <a:off x="885143" y="3556819"/>
            <a:ext cx="10590079" cy="523220"/>
          </a:xfrm>
          <a:prstGeom prst="rect">
            <a:avLst/>
          </a:prstGeom>
          <a:gradFill>
            <a:gsLst>
              <a:gs pos="0">
                <a:srgbClr val="6E6E6E"/>
              </a:gs>
              <a:gs pos="48000">
                <a:srgbClr val="A7A7A7"/>
              </a:gs>
              <a:gs pos="100000">
                <a:srgbClr val="C9C9C9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HK" sz="2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will happen to the energies if </a:t>
            </a:r>
            <a:r>
              <a:rPr lang="en-HK" sz="28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you are starving </a:t>
            </a:r>
            <a:r>
              <a:rPr lang="en-HK" sz="16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HK" sz="1600" b="0" i="0" u="sng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饑</a:t>
            </a:r>
            <a:r>
              <a:rPr lang="zh-TW" altLang="en-US" sz="16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餓</a:t>
            </a:r>
            <a:r>
              <a:rPr lang="en-HK" sz="16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zh-TW" altLang="en-US" sz="24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altLang="zh-TW" sz="24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zh-TW" altLang="en-US" sz="24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altLang="zh-TW" sz="2400" b="0" i="0" u="sng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 week</a:t>
            </a:r>
            <a:r>
              <a:rPr lang="en-HK" sz="2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十字形 19">
            <a:extLst>
              <a:ext uri="{FF2B5EF4-FFF2-40B4-BE49-F238E27FC236}">
                <a16:creationId xmlns:a16="http://schemas.microsoft.com/office/drawing/2014/main" id="{C3AEED52-0AC3-6840-84E6-F7BC4A86C376}"/>
              </a:ext>
            </a:extLst>
          </p:cNvPr>
          <p:cNvSpPr/>
          <p:nvPr/>
        </p:nvSpPr>
        <p:spPr>
          <a:xfrm rot="2818478">
            <a:off x="5218890" y="5121298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1" name="十字形 20">
            <a:extLst>
              <a:ext uri="{FF2B5EF4-FFF2-40B4-BE49-F238E27FC236}">
                <a16:creationId xmlns:a16="http://schemas.microsoft.com/office/drawing/2014/main" id="{67EF8B41-C24D-B04F-856D-06499CD3A497}"/>
              </a:ext>
            </a:extLst>
          </p:cNvPr>
          <p:cNvSpPr/>
          <p:nvPr/>
        </p:nvSpPr>
        <p:spPr>
          <a:xfrm rot="2818478">
            <a:off x="1424808" y="2172200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2" name="十字形 21">
            <a:extLst>
              <a:ext uri="{FF2B5EF4-FFF2-40B4-BE49-F238E27FC236}">
                <a16:creationId xmlns:a16="http://schemas.microsoft.com/office/drawing/2014/main" id="{E7E37E53-D06B-B74F-B667-E0AA2171D7D0}"/>
              </a:ext>
            </a:extLst>
          </p:cNvPr>
          <p:cNvSpPr/>
          <p:nvPr/>
        </p:nvSpPr>
        <p:spPr>
          <a:xfrm rot="2818478">
            <a:off x="1358046" y="5701856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3" name="十字形 22">
            <a:extLst>
              <a:ext uri="{FF2B5EF4-FFF2-40B4-BE49-F238E27FC236}">
                <a16:creationId xmlns:a16="http://schemas.microsoft.com/office/drawing/2014/main" id="{4357B621-B33E-6F48-9D20-EA609CFCF590}"/>
              </a:ext>
            </a:extLst>
          </p:cNvPr>
          <p:cNvSpPr/>
          <p:nvPr/>
        </p:nvSpPr>
        <p:spPr>
          <a:xfrm rot="2818478">
            <a:off x="9424167" y="2164019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4" name="十字形 23">
            <a:extLst>
              <a:ext uri="{FF2B5EF4-FFF2-40B4-BE49-F238E27FC236}">
                <a16:creationId xmlns:a16="http://schemas.microsoft.com/office/drawing/2014/main" id="{7EB2360A-C5EC-914E-93BB-1BD97473A082}"/>
              </a:ext>
            </a:extLst>
          </p:cNvPr>
          <p:cNvSpPr/>
          <p:nvPr/>
        </p:nvSpPr>
        <p:spPr>
          <a:xfrm rot="2818478">
            <a:off x="9431407" y="5701856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417877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6" name="Rectangle 255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SoundArtist SH10B Horn Speaker audiophile Bookshelf speakers Testing before  sending. - YouTube">
            <a:extLst>
              <a:ext uri="{FF2B5EF4-FFF2-40B4-BE49-F238E27FC236}">
                <a16:creationId xmlns:a16="http://schemas.microsoft.com/office/drawing/2014/main" id="{EFFC7BB3-6B03-FD40-9BCA-9F4D0E8CA0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9" r="9639"/>
          <a:stretch/>
        </p:blipFill>
        <p:spPr bwMode="auto">
          <a:xfrm>
            <a:off x="2522358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7" name="Rectangle 256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952229" y="4629234"/>
            <a:ext cx="3973386" cy="1485319"/>
          </a:xfrm>
          <a:prstGeom prst="rect">
            <a:avLst/>
          </a:prstGeom>
          <a:noFill/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0">
              <a:spcAft>
                <a:spcPts val="0"/>
              </a:spcAft>
              <a:buClr>
                <a:srgbClr val="FF0000"/>
              </a:buClr>
              <a:buSzPct val="100000"/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Energy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D7BF6CB-F100-6E4A-A0C7-EFFC4007D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14" name="Google Shape;111;p5">
            <a:extLst>
              <a:ext uri="{FF2B5EF4-FFF2-40B4-BE49-F238E27FC236}">
                <a16:creationId xmlns:a16="http://schemas.microsoft.com/office/drawing/2014/main" id="{AAA0354E-DFAB-F749-81BA-7D712EFAA122}"/>
              </a:ext>
            </a:extLst>
          </p:cNvPr>
          <p:cNvSpPr txBox="1">
            <a:spLocks/>
          </p:cNvSpPr>
          <p:nvPr/>
        </p:nvSpPr>
        <p:spPr>
          <a:xfrm>
            <a:off x="952228" y="743447"/>
            <a:ext cx="3973385" cy="369202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ct val="0"/>
              </a:spcBef>
              <a:buSzPct val="100000"/>
            </a:pPr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Which energy is related to this picture?</a:t>
            </a:r>
            <a:b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5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1375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5A10E2-80A3-7145-BC0A-1F9FD34E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sp>
        <p:nvSpPr>
          <p:cNvPr id="10" name="向下箭號 9">
            <a:extLst>
              <a:ext uri="{FF2B5EF4-FFF2-40B4-BE49-F238E27FC236}">
                <a16:creationId xmlns:a16="http://schemas.microsoft.com/office/drawing/2014/main" id="{F2B75272-70EC-8546-A4CD-5C166971CDEC}"/>
              </a:ext>
            </a:extLst>
          </p:cNvPr>
          <p:cNvSpPr/>
          <p:nvPr/>
        </p:nvSpPr>
        <p:spPr>
          <a:xfrm rot="14505656">
            <a:off x="7660795" y="1691154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" name="向下箭號 10">
            <a:extLst>
              <a:ext uri="{FF2B5EF4-FFF2-40B4-BE49-F238E27FC236}">
                <a16:creationId xmlns:a16="http://schemas.microsoft.com/office/drawing/2014/main" id="{9995BE0D-7E3D-BF4B-92C9-0E203CC4E3D1}"/>
              </a:ext>
            </a:extLst>
          </p:cNvPr>
          <p:cNvSpPr/>
          <p:nvPr/>
        </p:nvSpPr>
        <p:spPr>
          <a:xfrm rot="18167909">
            <a:off x="7734212" y="3772278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2" name="向下箭號 11">
            <a:extLst>
              <a:ext uri="{FF2B5EF4-FFF2-40B4-BE49-F238E27FC236}">
                <a16:creationId xmlns:a16="http://schemas.microsoft.com/office/drawing/2014/main" id="{28E9C8C8-66CB-934A-8579-6546E93D2121}"/>
              </a:ext>
            </a:extLst>
          </p:cNvPr>
          <p:cNvSpPr/>
          <p:nvPr/>
        </p:nvSpPr>
        <p:spPr>
          <a:xfrm rot="3707507">
            <a:off x="3618177" y="3763303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3" name="向下箭號 12">
            <a:extLst>
              <a:ext uri="{FF2B5EF4-FFF2-40B4-BE49-F238E27FC236}">
                <a16:creationId xmlns:a16="http://schemas.microsoft.com/office/drawing/2014/main" id="{82418F1C-42C3-1743-8300-369B78781388}"/>
              </a:ext>
            </a:extLst>
          </p:cNvPr>
          <p:cNvSpPr/>
          <p:nvPr/>
        </p:nvSpPr>
        <p:spPr>
          <a:xfrm rot="6753021">
            <a:off x="3684736" y="1745233"/>
            <a:ext cx="644040" cy="15120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85BDDF10-583B-7B43-A524-FBA00BD6523F}"/>
              </a:ext>
            </a:extLst>
          </p:cNvPr>
          <p:cNvSpPr txBox="1">
            <a:spLocks/>
          </p:cNvSpPr>
          <p:nvPr/>
        </p:nvSpPr>
        <p:spPr>
          <a:xfrm>
            <a:off x="1047617" y="2104218"/>
            <a:ext cx="2437175" cy="59909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kern="1200" dirty="0">
                <a:solidFill>
                  <a:sysClr val="windowText" lastClr="000000"/>
                </a:solidFill>
                <a:latin typeface="+mj-lt"/>
                <a:ea typeface="+mj-ea"/>
                <a:cs typeface="+mj-cs"/>
              </a:rPr>
              <a:t>Kinetic</a:t>
            </a:r>
            <a:endParaRPr kumimoji="1" lang="en-US" altLang="zh-HK" sz="3200" kern="1200" dirty="0">
              <a:solidFill>
                <a:sysClr val="windowText" lastClr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標題 1">
            <a:extLst>
              <a:ext uri="{FF2B5EF4-FFF2-40B4-BE49-F238E27FC236}">
                <a16:creationId xmlns:a16="http://schemas.microsoft.com/office/drawing/2014/main" id="{FBBF5660-6DFB-0340-BE29-5EBAA7F5BC20}"/>
              </a:ext>
            </a:extLst>
          </p:cNvPr>
          <p:cNvSpPr txBox="1">
            <a:spLocks/>
          </p:cNvSpPr>
          <p:nvPr/>
        </p:nvSpPr>
        <p:spPr>
          <a:xfrm>
            <a:off x="1047617" y="4820511"/>
            <a:ext cx="2437175" cy="59909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Potential</a:t>
            </a:r>
            <a:endParaRPr kumimoji="1" lang="en-US" altLang="zh-HK" sz="3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標題 1">
            <a:extLst>
              <a:ext uri="{FF2B5EF4-FFF2-40B4-BE49-F238E27FC236}">
                <a16:creationId xmlns:a16="http://schemas.microsoft.com/office/drawing/2014/main" id="{35F6BC96-A08A-E44B-BA75-56C6B5E9A04A}"/>
              </a:ext>
            </a:extLst>
          </p:cNvPr>
          <p:cNvSpPr txBox="1">
            <a:spLocks/>
          </p:cNvSpPr>
          <p:nvPr/>
        </p:nvSpPr>
        <p:spPr>
          <a:xfrm>
            <a:off x="8913663" y="2104218"/>
            <a:ext cx="2437175" cy="59909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Sound</a:t>
            </a:r>
            <a:endParaRPr kumimoji="1" lang="en-US" altLang="zh-HK" sz="3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96839E24-01D0-254D-A433-D4ADAF62333D}"/>
              </a:ext>
            </a:extLst>
          </p:cNvPr>
          <p:cNvSpPr txBox="1">
            <a:spLocks/>
          </p:cNvSpPr>
          <p:nvPr/>
        </p:nvSpPr>
        <p:spPr>
          <a:xfrm>
            <a:off x="8937474" y="4806848"/>
            <a:ext cx="2437175" cy="59909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Thermal</a:t>
            </a:r>
            <a:endParaRPr kumimoji="1" lang="en-US" altLang="zh-HK" sz="3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082E0832-CE09-F74D-B7AA-E0B7583DE8BB}"/>
              </a:ext>
            </a:extLst>
          </p:cNvPr>
          <p:cNvGrpSpPr/>
          <p:nvPr/>
        </p:nvGrpSpPr>
        <p:grpSpPr>
          <a:xfrm>
            <a:off x="4853711" y="2966902"/>
            <a:ext cx="2437175" cy="1343025"/>
            <a:chOff x="4721135" y="5106604"/>
            <a:chExt cx="2437175" cy="1343025"/>
          </a:xfrm>
        </p:grpSpPr>
        <p:sp>
          <p:nvSpPr>
            <p:cNvPr id="14" name="標題 1">
              <a:extLst>
                <a:ext uri="{FF2B5EF4-FFF2-40B4-BE49-F238E27FC236}">
                  <a16:creationId xmlns:a16="http://schemas.microsoft.com/office/drawing/2014/main" id="{162703B4-3F55-A74B-99E9-169B00A54C20}"/>
                </a:ext>
              </a:extLst>
            </p:cNvPr>
            <p:cNvSpPr txBox="1">
              <a:spLocks/>
            </p:cNvSpPr>
            <p:nvPr/>
          </p:nvSpPr>
          <p:spPr>
            <a:xfrm>
              <a:off x="4721135" y="5473154"/>
              <a:ext cx="2437175" cy="5990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36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Chemical</a:t>
              </a:r>
              <a:endParaRPr kumimoji="1" lang="en-US" altLang="zh-HK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0" name="十字形 19">
              <a:extLst>
                <a:ext uri="{FF2B5EF4-FFF2-40B4-BE49-F238E27FC236}">
                  <a16:creationId xmlns:a16="http://schemas.microsoft.com/office/drawing/2014/main" id="{C3AEED52-0AC3-6840-84E6-F7BC4A86C376}"/>
                </a:ext>
              </a:extLst>
            </p:cNvPr>
            <p:cNvSpPr/>
            <p:nvPr/>
          </p:nvSpPr>
          <p:spPr>
            <a:xfrm rot="2818478">
              <a:off x="5218890" y="5121298"/>
              <a:ext cx="1343025" cy="1313638"/>
            </a:xfrm>
            <a:prstGeom prst="plus">
              <a:avLst>
                <a:gd name="adj" fmla="val 42402"/>
              </a:avLst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21" name="十字形 20">
            <a:extLst>
              <a:ext uri="{FF2B5EF4-FFF2-40B4-BE49-F238E27FC236}">
                <a16:creationId xmlns:a16="http://schemas.microsoft.com/office/drawing/2014/main" id="{67EF8B41-C24D-B04F-856D-06499CD3A497}"/>
              </a:ext>
            </a:extLst>
          </p:cNvPr>
          <p:cNvSpPr/>
          <p:nvPr/>
        </p:nvSpPr>
        <p:spPr>
          <a:xfrm rot="2818478">
            <a:off x="1578708" y="1738527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2" name="十字形 21">
            <a:extLst>
              <a:ext uri="{FF2B5EF4-FFF2-40B4-BE49-F238E27FC236}">
                <a16:creationId xmlns:a16="http://schemas.microsoft.com/office/drawing/2014/main" id="{E7E37E53-D06B-B74F-B667-E0AA2171D7D0}"/>
              </a:ext>
            </a:extLst>
          </p:cNvPr>
          <p:cNvSpPr/>
          <p:nvPr/>
        </p:nvSpPr>
        <p:spPr>
          <a:xfrm rot="2818478">
            <a:off x="1520520" y="4455679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3" name="十字形 22">
            <a:extLst>
              <a:ext uri="{FF2B5EF4-FFF2-40B4-BE49-F238E27FC236}">
                <a16:creationId xmlns:a16="http://schemas.microsoft.com/office/drawing/2014/main" id="{4357B621-B33E-6F48-9D20-EA609CFCF590}"/>
              </a:ext>
            </a:extLst>
          </p:cNvPr>
          <p:cNvSpPr/>
          <p:nvPr/>
        </p:nvSpPr>
        <p:spPr>
          <a:xfrm rot="2818478">
            <a:off x="9421206" y="1734315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4" name="十字形 23">
            <a:extLst>
              <a:ext uri="{FF2B5EF4-FFF2-40B4-BE49-F238E27FC236}">
                <a16:creationId xmlns:a16="http://schemas.microsoft.com/office/drawing/2014/main" id="{7EB2360A-C5EC-914E-93BB-1BD97473A082}"/>
              </a:ext>
            </a:extLst>
          </p:cNvPr>
          <p:cNvSpPr/>
          <p:nvPr/>
        </p:nvSpPr>
        <p:spPr>
          <a:xfrm rot="2818478">
            <a:off x="9499199" y="4418957"/>
            <a:ext cx="1343025" cy="1313638"/>
          </a:xfrm>
          <a:prstGeom prst="plus">
            <a:avLst>
              <a:gd name="adj" fmla="val 42402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26" name="Google Shape;318;p17">
            <a:extLst>
              <a:ext uri="{FF2B5EF4-FFF2-40B4-BE49-F238E27FC236}">
                <a16:creationId xmlns:a16="http://schemas.microsoft.com/office/drawing/2014/main" id="{642E9872-B303-2C41-9CD8-2FAEB8E94B97}"/>
              </a:ext>
            </a:extLst>
          </p:cNvPr>
          <p:cNvSpPr txBox="1">
            <a:spLocks/>
          </p:cNvSpPr>
          <p:nvPr/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</a:pPr>
            <a:r>
              <a:rPr lang="en-HK" dirty="0">
                <a:solidFill>
                  <a:schemeClr val="lt1"/>
                </a:solidFill>
              </a:rPr>
              <a:t>What can tell you from this?</a:t>
            </a:r>
            <a:endParaRPr lang="en-HK" dirty="0"/>
          </a:p>
        </p:txBody>
      </p:sp>
      <p:sp>
        <p:nvSpPr>
          <p:cNvPr id="27" name="標題 1">
            <a:extLst>
              <a:ext uri="{FF2B5EF4-FFF2-40B4-BE49-F238E27FC236}">
                <a16:creationId xmlns:a16="http://schemas.microsoft.com/office/drawing/2014/main" id="{65F35047-7EF2-C747-98B0-8861359188FF}"/>
              </a:ext>
            </a:extLst>
          </p:cNvPr>
          <p:cNvSpPr txBox="1">
            <a:spLocks/>
          </p:cNvSpPr>
          <p:nvPr/>
        </p:nvSpPr>
        <p:spPr>
          <a:xfrm>
            <a:off x="74045" y="3034111"/>
            <a:ext cx="11897866" cy="108568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>
              <a:buClr>
                <a:srgbClr val="FF0000"/>
              </a:buClr>
              <a:buSzPts val="4000"/>
            </a:pPr>
            <a:r>
              <a:rPr lang="en-HK" altLang="zh-HK" sz="36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</a:t>
            </a:r>
            <a:r>
              <a:rPr lang="en-HK" altLang="zh-HK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energy consumed = </a:t>
            </a:r>
            <a:r>
              <a:rPr lang="en-HK" altLang="zh-HK" sz="36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</a:t>
            </a:r>
            <a:r>
              <a:rPr lang="en-HK" altLang="zh-HK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energy given out</a:t>
            </a:r>
          </a:p>
        </p:txBody>
      </p:sp>
    </p:spTree>
    <p:extLst>
      <p:ext uri="{BB962C8B-B14F-4D97-AF65-F5344CB8AC3E}">
        <p14:creationId xmlns:p14="http://schemas.microsoft.com/office/powerpoint/2010/main" val="125743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35FF014-6223-CB4C-B4BE-5B877C38C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7C64DB-F5C4-E540-BA93-AE7416A58D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4" name="Google Shape;334;p19">
            <a:extLst>
              <a:ext uri="{FF2B5EF4-FFF2-40B4-BE49-F238E27FC236}">
                <a16:creationId xmlns:a16="http://schemas.microsoft.com/office/drawing/2014/main" id="{A7706171-26F9-2242-BD5C-FA8448DF5411}"/>
              </a:ext>
            </a:extLst>
          </p:cNvPr>
          <p:cNvSpPr txBox="1">
            <a:spLocks/>
          </p:cNvSpPr>
          <p:nvPr/>
        </p:nvSpPr>
        <p:spPr>
          <a:xfrm>
            <a:off x="838200" y="267573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4400"/>
            </a:pPr>
            <a:r>
              <a:rPr lang="en-HK" sz="5400" b="1" dirty="0"/>
              <a:t>Time for Experiment</a:t>
            </a:r>
            <a:endParaRPr lang="en-HK" sz="5400" dirty="0"/>
          </a:p>
        </p:txBody>
      </p:sp>
    </p:spTree>
    <p:extLst>
      <p:ext uri="{BB962C8B-B14F-4D97-AF65-F5344CB8AC3E}">
        <p14:creationId xmlns:p14="http://schemas.microsoft.com/office/powerpoint/2010/main" val="42130008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b="1" dirty="0"/>
              <a:t>Station 1</a:t>
            </a:r>
            <a:endParaRPr dirty="0"/>
          </a:p>
        </p:txBody>
      </p:sp>
      <p:pic>
        <p:nvPicPr>
          <p:cNvPr id="335" name="Google Shape;33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690688"/>
            <a:ext cx="12192000" cy="34325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6" name="Google Shape;336;p19"/>
          <p:cNvGrpSpPr/>
          <p:nvPr/>
        </p:nvGrpSpPr>
        <p:grpSpPr>
          <a:xfrm>
            <a:off x="979715" y="3592285"/>
            <a:ext cx="6223725" cy="523221"/>
            <a:chOff x="979715" y="3592285"/>
            <a:chExt cx="6223725" cy="523221"/>
          </a:xfrm>
        </p:grpSpPr>
        <p:sp>
          <p:nvSpPr>
            <p:cNvPr id="337" name="Google Shape;337;p19"/>
            <p:cNvSpPr txBox="1"/>
            <p:nvPr/>
          </p:nvSpPr>
          <p:spPr>
            <a:xfrm>
              <a:off x="979715" y="3592286"/>
              <a:ext cx="2646815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HK" sz="28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 energy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9"/>
            <p:cNvSpPr txBox="1"/>
            <p:nvPr/>
          </p:nvSpPr>
          <p:spPr>
            <a:xfrm>
              <a:off x="4954555" y="3592285"/>
              <a:ext cx="2248885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HK" sz="28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35FF014-6223-CB4C-B4BE-5B877C38C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7C64DB-F5C4-E540-BA93-AE7416A58D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4" name="Google Shape;334;p19">
            <a:extLst>
              <a:ext uri="{FF2B5EF4-FFF2-40B4-BE49-F238E27FC236}">
                <a16:creationId xmlns:a16="http://schemas.microsoft.com/office/drawing/2014/main" id="{A7706171-26F9-2242-BD5C-FA8448DF5411}"/>
              </a:ext>
            </a:extLst>
          </p:cNvPr>
          <p:cNvSpPr txBox="1">
            <a:spLocks/>
          </p:cNvSpPr>
          <p:nvPr/>
        </p:nvSpPr>
        <p:spPr>
          <a:xfrm>
            <a:off x="838200" y="267573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4400"/>
            </a:pPr>
            <a:r>
              <a:rPr lang="en-HK" b="1" dirty="0"/>
              <a:t>Station 2 is skipped.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13777855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dirty="0"/>
              <a:t>Station 3 </a:t>
            </a:r>
            <a:endParaRPr dirty="0"/>
          </a:p>
        </p:txBody>
      </p:sp>
      <p:sp>
        <p:nvSpPr>
          <p:cNvPr id="357" name="Google Shape;35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58" name="Google Shape;358;p21"/>
          <p:cNvPicPr preferRelativeResize="0"/>
          <p:nvPr/>
        </p:nvPicPr>
        <p:blipFill rotWithShape="1">
          <a:blip r:embed="rId3">
            <a:alphaModFix/>
          </a:blip>
          <a:srcRect t="18682"/>
          <a:stretch/>
        </p:blipFill>
        <p:spPr>
          <a:xfrm>
            <a:off x="0" y="1825625"/>
            <a:ext cx="12192000" cy="273233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9" name="Google Shape;359;p21"/>
          <p:cNvGrpSpPr/>
          <p:nvPr/>
        </p:nvGrpSpPr>
        <p:grpSpPr>
          <a:xfrm>
            <a:off x="1175657" y="3097762"/>
            <a:ext cx="6412161" cy="584776"/>
            <a:chOff x="1175657" y="3097762"/>
            <a:chExt cx="6412161" cy="584776"/>
          </a:xfrm>
        </p:grpSpPr>
        <p:sp>
          <p:nvSpPr>
            <p:cNvPr id="360" name="Google Shape;360;p21"/>
            <p:cNvSpPr txBox="1"/>
            <p:nvPr/>
          </p:nvSpPr>
          <p:spPr>
            <a:xfrm>
              <a:off x="1175657" y="3097763"/>
              <a:ext cx="2230291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Light energy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21"/>
            <p:cNvSpPr txBox="1"/>
            <p:nvPr/>
          </p:nvSpPr>
          <p:spPr>
            <a:xfrm>
              <a:off x="5038530" y="3097762"/>
              <a:ext cx="2549288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67" name="Google Shape;367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68" name="Google Shape;368;p22"/>
          <p:cNvPicPr preferRelativeResize="0"/>
          <p:nvPr/>
        </p:nvPicPr>
        <p:blipFill rotWithShape="1">
          <a:blip r:embed="rId3">
            <a:alphaModFix/>
          </a:blip>
          <a:srcRect t="9466"/>
          <a:stretch/>
        </p:blipFill>
        <p:spPr>
          <a:xfrm>
            <a:off x="71718" y="857249"/>
            <a:ext cx="12192000" cy="47064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9" name="Google Shape;369;p22"/>
          <p:cNvGrpSpPr/>
          <p:nvPr/>
        </p:nvGrpSpPr>
        <p:grpSpPr>
          <a:xfrm>
            <a:off x="1231641" y="2222697"/>
            <a:ext cx="6552120" cy="620086"/>
            <a:chOff x="1231641" y="2222697"/>
            <a:chExt cx="6552120" cy="620086"/>
          </a:xfrm>
        </p:grpSpPr>
        <p:sp>
          <p:nvSpPr>
            <p:cNvPr id="370" name="Google Shape;370;p22"/>
            <p:cNvSpPr txBox="1"/>
            <p:nvPr/>
          </p:nvSpPr>
          <p:spPr>
            <a:xfrm>
              <a:off x="5234473" y="2258008"/>
              <a:ext cx="2549288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2"/>
            <p:cNvSpPr txBox="1"/>
            <p:nvPr/>
          </p:nvSpPr>
          <p:spPr>
            <a:xfrm>
              <a:off x="1231641" y="2222697"/>
              <a:ext cx="3004733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 energy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2" name="Google Shape;372;p22"/>
          <p:cNvGrpSpPr/>
          <p:nvPr/>
        </p:nvGrpSpPr>
        <p:grpSpPr>
          <a:xfrm>
            <a:off x="1147665" y="3900195"/>
            <a:ext cx="6922167" cy="685874"/>
            <a:chOff x="1147665" y="3900195"/>
            <a:chExt cx="6922167" cy="685874"/>
          </a:xfrm>
        </p:grpSpPr>
        <p:sp>
          <p:nvSpPr>
            <p:cNvPr id="373" name="Google Shape;373;p22"/>
            <p:cNvSpPr txBox="1"/>
            <p:nvPr/>
          </p:nvSpPr>
          <p:spPr>
            <a:xfrm>
              <a:off x="1147665" y="3900195"/>
              <a:ext cx="2549288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22"/>
            <p:cNvSpPr txBox="1"/>
            <p:nvPr/>
          </p:nvSpPr>
          <p:spPr>
            <a:xfrm>
              <a:off x="5065099" y="4001294"/>
              <a:ext cx="3004733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 energy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" name="Google Shape;356;p21">
            <a:extLst>
              <a:ext uri="{FF2B5EF4-FFF2-40B4-BE49-F238E27FC236}">
                <a16:creationId xmlns:a16="http://schemas.microsoft.com/office/drawing/2014/main" id="{34F70E05-BF39-8747-A514-42F2353F43CC}"/>
              </a:ext>
            </a:extLst>
          </p:cNvPr>
          <p:cNvSpPr txBox="1">
            <a:spLocks/>
          </p:cNvSpPr>
          <p:nvPr/>
        </p:nvSpPr>
        <p:spPr>
          <a:xfrm>
            <a:off x="604837" y="-4518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400"/>
            </a:pPr>
            <a:r>
              <a:rPr lang="en-HK" dirty="0"/>
              <a:t>Station 4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AE6B80-2868-C647-9D51-340D4032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1F2A47D-3504-C942-B2E4-FB8A951B96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pic>
        <p:nvPicPr>
          <p:cNvPr id="4" name="IMG_3212" descr="IMG_3212">
            <a:hlinkClick r:id="" action="ppaction://media"/>
            <a:extLst>
              <a:ext uri="{FF2B5EF4-FFF2-40B4-BE49-F238E27FC236}">
                <a16:creationId xmlns:a16="http://schemas.microsoft.com/office/drawing/2014/main" id="{FEB26592-4742-4544-9391-2C6C8C8EBDC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9375" y="-81758"/>
            <a:ext cx="4553249" cy="809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dirty="0"/>
              <a:t>Station 5</a:t>
            </a:r>
            <a:endParaRPr dirty="0"/>
          </a:p>
        </p:txBody>
      </p:sp>
      <p:pic>
        <p:nvPicPr>
          <p:cNvPr id="380" name="Google Shape;380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40995"/>
            <a:ext cx="12192000" cy="3331147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23"/>
          <p:cNvSpPr txBox="1"/>
          <p:nvPr/>
        </p:nvSpPr>
        <p:spPr>
          <a:xfrm>
            <a:off x="4646646" y="1911642"/>
            <a:ext cx="186352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HK" sz="36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Lights 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2" name="Google Shape;382;p23"/>
          <p:cNvGrpSpPr/>
          <p:nvPr/>
        </p:nvGrpSpPr>
        <p:grpSpPr>
          <a:xfrm>
            <a:off x="979715" y="3539629"/>
            <a:ext cx="6291126" cy="637432"/>
            <a:chOff x="979715" y="3539629"/>
            <a:chExt cx="6291126" cy="637432"/>
          </a:xfrm>
        </p:grpSpPr>
        <p:sp>
          <p:nvSpPr>
            <p:cNvPr id="383" name="Google Shape;383;p23"/>
            <p:cNvSpPr txBox="1"/>
            <p:nvPr/>
          </p:nvSpPr>
          <p:spPr>
            <a:xfrm>
              <a:off x="979715" y="3592286"/>
              <a:ext cx="3035383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23"/>
            <p:cNvSpPr txBox="1"/>
            <p:nvPr/>
          </p:nvSpPr>
          <p:spPr>
            <a:xfrm>
              <a:off x="4947576" y="3539629"/>
              <a:ext cx="23232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Light energy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dirty="0"/>
              <a:t>Station 6 </a:t>
            </a:r>
            <a:endParaRPr dirty="0"/>
          </a:p>
        </p:txBody>
      </p:sp>
      <p:pic>
        <p:nvPicPr>
          <p:cNvPr id="390" name="Google Shape;390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968062"/>
            <a:ext cx="12192000" cy="336811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24"/>
          <p:cNvSpPr txBox="1"/>
          <p:nvPr/>
        </p:nvSpPr>
        <p:spPr>
          <a:xfrm>
            <a:off x="5411756" y="2720808"/>
            <a:ext cx="252953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HK" sz="2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Gives out sound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2" name="Google Shape;392;p24"/>
          <p:cNvGrpSpPr/>
          <p:nvPr/>
        </p:nvGrpSpPr>
        <p:grpSpPr>
          <a:xfrm>
            <a:off x="1194319" y="4149887"/>
            <a:ext cx="6783332" cy="642991"/>
            <a:chOff x="1194319" y="3198167"/>
            <a:chExt cx="6783332" cy="642991"/>
          </a:xfrm>
        </p:grpSpPr>
        <p:sp>
          <p:nvSpPr>
            <p:cNvPr id="393" name="Google Shape;393;p24"/>
            <p:cNvSpPr txBox="1"/>
            <p:nvPr/>
          </p:nvSpPr>
          <p:spPr>
            <a:xfrm>
              <a:off x="5411756" y="3198167"/>
              <a:ext cx="2565895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Sound energy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24"/>
            <p:cNvSpPr txBox="1"/>
            <p:nvPr/>
          </p:nvSpPr>
          <p:spPr>
            <a:xfrm>
              <a:off x="1194319" y="3256383"/>
              <a:ext cx="3035383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35FF014-6223-CB4C-B4BE-5B877C38C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27C64DB-F5C4-E540-BA93-AE7416A58D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4" name="Google Shape;334;p19">
            <a:extLst>
              <a:ext uri="{FF2B5EF4-FFF2-40B4-BE49-F238E27FC236}">
                <a16:creationId xmlns:a16="http://schemas.microsoft.com/office/drawing/2014/main" id="{A7706171-26F9-2242-BD5C-FA8448DF5411}"/>
              </a:ext>
            </a:extLst>
          </p:cNvPr>
          <p:cNvSpPr txBox="1">
            <a:spLocks/>
          </p:cNvSpPr>
          <p:nvPr/>
        </p:nvSpPr>
        <p:spPr>
          <a:xfrm>
            <a:off x="838200" y="267573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4400"/>
            </a:pPr>
            <a:r>
              <a:rPr lang="en-HK" b="1" dirty="0"/>
              <a:t>Station 7 is skipped.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1951458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Get Xiaomi Mijia MDKXDE1ACM Mini Electric Oven at $95.99">
            <a:extLst>
              <a:ext uri="{FF2B5EF4-FFF2-40B4-BE49-F238E27FC236}">
                <a16:creationId xmlns:a16="http://schemas.microsoft.com/office/drawing/2014/main" id="{85F8143B-B10C-374B-8BE4-F23124D731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" r="28085" b="1"/>
          <a:stretch/>
        </p:blipFill>
        <p:spPr bwMode="auto">
          <a:xfrm>
            <a:off x="2522358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Rectangle 136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Google Shape;113;p5"/>
          <p:cNvSpPr txBox="1">
            <a:spLocks noGrp="1"/>
          </p:cNvSpPr>
          <p:nvPr>
            <p:ph type="body" idx="1"/>
          </p:nvPr>
        </p:nvSpPr>
        <p:spPr>
          <a:xfrm>
            <a:off x="952229" y="4629234"/>
            <a:ext cx="3973386" cy="1485319"/>
          </a:xfrm>
          <a:prstGeom prst="rect">
            <a:avLst/>
          </a:prstGeom>
          <a:noFill/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0">
              <a:spcAft>
                <a:spcPts val="0"/>
              </a:spcAft>
              <a:buClr>
                <a:srgbClr val="FF0000"/>
              </a:buClr>
              <a:buSzPct val="100000"/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Thermal Energy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F881EB2-85F6-2846-904A-F6FE06E0A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10" name="Google Shape;111;p5">
            <a:extLst>
              <a:ext uri="{FF2B5EF4-FFF2-40B4-BE49-F238E27FC236}">
                <a16:creationId xmlns:a16="http://schemas.microsoft.com/office/drawing/2014/main" id="{26146C0B-A1FB-5E4F-8124-A304EA4471FF}"/>
              </a:ext>
            </a:extLst>
          </p:cNvPr>
          <p:cNvSpPr txBox="1">
            <a:spLocks/>
          </p:cNvSpPr>
          <p:nvPr/>
        </p:nvSpPr>
        <p:spPr>
          <a:xfrm>
            <a:off x="952228" y="743447"/>
            <a:ext cx="3973385" cy="369202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ct val="0"/>
              </a:spcBef>
              <a:buSzPct val="100000"/>
            </a:pPr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Which energy is related to this picture?</a:t>
            </a:r>
            <a:b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5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dirty="0"/>
              <a:t>Station 8</a:t>
            </a:r>
            <a:endParaRPr dirty="0"/>
          </a:p>
        </p:txBody>
      </p:sp>
      <p:sp>
        <p:nvSpPr>
          <p:cNvPr id="406" name="Google Shape;406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407" name="Google Shape;407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02921"/>
            <a:ext cx="12192000" cy="519674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8" name="Google Shape;408;p26"/>
          <p:cNvGrpSpPr/>
          <p:nvPr/>
        </p:nvGrpSpPr>
        <p:grpSpPr>
          <a:xfrm>
            <a:off x="1007704" y="4861250"/>
            <a:ext cx="7404496" cy="461665"/>
            <a:chOff x="1007704" y="4861250"/>
            <a:chExt cx="7404496" cy="461665"/>
          </a:xfrm>
        </p:grpSpPr>
        <p:sp>
          <p:nvSpPr>
            <p:cNvPr id="409" name="Google Shape;409;p26"/>
            <p:cNvSpPr txBox="1"/>
            <p:nvPr/>
          </p:nvSpPr>
          <p:spPr>
            <a:xfrm>
              <a:off x="1007704" y="4861250"/>
              <a:ext cx="231948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HK" sz="24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26"/>
            <p:cNvSpPr txBox="1"/>
            <p:nvPr/>
          </p:nvSpPr>
          <p:spPr>
            <a:xfrm>
              <a:off x="4441369" y="4861250"/>
              <a:ext cx="39708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HK" sz="24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Light energy + Thermal energy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3"/>
          <p:cNvSpPr txBox="1">
            <a:spLocks noGrp="1"/>
          </p:cNvSpPr>
          <p:nvPr>
            <p:ph type="title"/>
          </p:nvPr>
        </p:nvSpPr>
        <p:spPr>
          <a:xfrm>
            <a:off x="539621" y="11319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dirty="0"/>
              <a:t>Station 9 </a:t>
            </a:r>
            <a:r>
              <a:rPr lang="en-HK" sz="2400" dirty="0"/>
              <a:t>(Worksheet P.4) </a:t>
            </a:r>
            <a:endParaRPr dirty="0"/>
          </a:p>
        </p:txBody>
      </p:sp>
      <p:sp>
        <p:nvSpPr>
          <p:cNvPr id="425" name="Google Shape;425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426" name="Google Shape;426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23618"/>
            <a:ext cx="12252535" cy="516925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7" name="Google Shape;427;p33"/>
          <p:cNvGrpSpPr/>
          <p:nvPr/>
        </p:nvGrpSpPr>
        <p:grpSpPr>
          <a:xfrm>
            <a:off x="1590158" y="2453285"/>
            <a:ext cx="5247950" cy="600251"/>
            <a:chOff x="1590158" y="2453285"/>
            <a:chExt cx="5247950" cy="600251"/>
          </a:xfrm>
        </p:grpSpPr>
        <p:sp>
          <p:nvSpPr>
            <p:cNvPr id="428" name="Google Shape;428;p33"/>
            <p:cNvSpPr txBox="1"/>
            <p:nvPr/>
          </p:nvSpPr>
          <p:spPr>
            <a:xfrm>
              <a:off x="5159828" y="2468761"/>
              <a:ext cx="1678280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33"/>
            <p:cNvSpPr txBox="1"/>
            <p:nvPr/>
          </p:nvSpPr>
          <p:spPr>
            <a:xfrm>
              <a:off x="1590158" y="2453285"/>
              <a:ext cx="131580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0" name="Google Shape;430;p33"/>
          <p:cNvGrpSpPr/>
          <p:nvPr/>
        </p:nvGrpSpPr>
        <p:grpSpPr>
          <a:xfrm>
            <a:off x="1408923" y="4742396"/>
            <a:ext cx="5247949" cy="677648"/>
            <a:chOff x="1408923" y="4742396"/>
            <a:chExt cx="5247949" cy="677648"/>
          </a:xfrm>
        </p:grpSpPr>
        <p:sp>
          <p:nvSpPr>
            <p:cNvPr id="431" name="Google Shape;431;p33"/>
            <p:cNvSpPr txBox="1"/>
            <p:nvPr/>
          </p:nvSpPr>
          <p:spPr>
            <a:xfrm>
              <a:off x="1408923" y="4835269"/>
              <a:ext cx="1678280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33"/>
            <p:cNvSpPr txBox="1"/>
            <p:nvPr/>
          </p:nvSpPr>
          <p:spPr>
            <a:xfrm>
              <a:off x="5341063" y="4742396"/>
              <a:ext cx="131580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-HK" sz="32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438" name="Google Shape;438;p3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20734"/>
            <a:ext cx="4352925" cy="5095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34" descr="A picture containing indoor, person, red, han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95886" y="365125"/>
            <a:ext cx="3957200" cy="39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34" descr="A picture containing projector, adapt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38816" y="3996450"/>
            <a:ext cx="3314367" cy="26772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446" name="Google Shape;446;p3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7144266" y="149482"/>
            <a:ext cx="3568026" cy="2806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35" descr="A picture containing gea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62675" y="2942661"/>
            <a:ext cx="2977513" cy="3869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35" descr="Diagram, engineering drawing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r="-2041"/>
          <a:stretch/>
        </p:blipFill>
        <p:spPr>
          <a:xfrm>
            <a:off x="1865067" y="195329"/>
            <a:ext cx="3790442" cy="2778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35" descr="A picture containing text, metalwar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8200" y="3189719"/>
            <a:ext cx="4768783" cy="3375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36"/>
          <p:cNvSpPr txBox="1">
            <a:spLocks noGrp="1"/>
          </p:cNvSpPr>
          <p:nvPr>
            <p:ph type="body" idx="1"/>
          </p:nvPr>
        </p:nvSpPr>
        <p:spPr>
          <a:xfrm>
            <a:off x="436983" y="705951"/>
            <a:ext cx="10515600" cy="2410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HK" sz="3200" dirty="0"/>
              <a:t>Step 1:  Wind up by hand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3200"/>
              <a:buNone/>
            </a:pPr>
            <a:r>
              <a:rPr lang="en-HK" sz="3200" dirty="0">
                <a:solidFill>
                  <a:srgbClr val="0070C0"/>
                </a:solidFill>
              </a:rPr>
              <a:t>Kinetic energy </a:t>
            </a:r>
            <a:r>
              <a:rPr lang="en-HK" sz="3200" dirty="0">
                <a:solidFill>
                  <a:schemeClr val="tx1"/>
                </a:solidFill>
                <a:sym typeface="Wingdings" pitchFamily="2" charset="2"/>
              </a:rPr>
              <a:t></a:t>
            </a:r>
            <a:r>
              <a:rPr lang="en-HK" sz="3200" dirty="0"/>
              <a:t> </a:t>
            </a:r>
            <a:r>
              <a:rPr lang="en-HK" sz="3200" dirty="0">
                <a:solidFill>
                  <a:srgbClr val="FF0000"/>
                </a:solidFill>
              </a:rPr>
              <a:t>Potential energy 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 dirty="0"/>
          </a:p>
        </p:txBody>
      </p:sp>
      <p:pic>
        <p:nvPicPr>
          <p:cNvPr id="455" name="Google Shape;455;p36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48322" y="411778"/>
            <a:ext cx="4318243" cy="3814989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36"/>
          <p:cNvSpPr/>
          <p:nvPr/>
        </p:nvSpPr>
        <p:spPr>
          <a:xfrm>
            <a:off x="6579060" y="540740"/>
            <a:ext cx="1089498" cy="2169268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7" name="Google Shape;457;p36"/>
          <p:cNvGrpSpPr/>
          <p:nvPr/>
        </p:nvGrpSpPr>
        <p:grpSpPr>
          <a:xfrm>
            <a:off x="625435" y="1804402"/>
            <a:ext cx="5198633" cy="1203923"/>
            <a:chOff x="625435" y="1804402"/>
            <a:chExt cx="5198633" cy="1203923"/>
          </a:xfrm>
        </p:grpSpPr>
        <p:sp>
          <p:nvSpPr>
            <p:cNvPr id="458" name="Google Shape;458;p36"/>
            <p:cNvSpPr txBox="1"/>
            <p:nvPr/>
          </p:nvSpPr>
          <p:spPr>
            <a:xfrm>
              <a:off x="3554397" y="1807996"/>
              <a:ext cx="2269671" cy="12003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3600"/>
                <a:buFont typeface="Calibri"/>
                <a:buNone/>
              </a:pPr>
              <a:r>
                <a:rPr lang="en-HK" sz="36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(Stored in the spring)</a:t>
              </a:r>
              <a:endParaRPr sz="36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59;p36"/>
            <p:cNvSpPr txBox="1"/>
            <p:nvPr/>
          </p:nvSpPr>
          <p:spPr>
            <a:xfrm>
              <a:off x="625435" y="1804402"/>
              <a:ext cx="2269671" cy="12003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ts val="3600"/>
                <a:buFont typeface="Calibri"/>
                <a:buNone/>
              </a:pPr>
              <a:r>
                <a:rPr lang="en-HK" sz="36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(From our hand)</a:t>
              </a:r>
              <a:endParaRPr sz="36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7"/>
          <p:cNvSpPr txBox="1">
            <a:spLocks noGrp="1"/>
          </p:cNvSpPr>
          <p:nvPr>
            <p:ph type="body" idx="1"/>
          </p:nvPr>
        </p:nvSpPr>
        <p:spPr>
          <a:xfrm>
            <a:off x="436983" y="705951"/>
            <a:ext cx="10515600" cy="2569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200"/>
              <a:buNone/>
            </a:pPr>
            <a:r>
              <a:rPr lang="en-HK" sz="3200" dirty="0">
                <a:solidFill>
                  <a:srgbClr val="7F7F7F"/>
                </a:solidFill>
              </a:rPr>
              <a:t>Step 1:  Wind up by hand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3200"/>
              <a:buNone/>
            </a:pPr>
            <a:r>
              <a:rPr lang="en-HK" sz="3200" dirty="0">
                <a:solidFill>
                  <a:srgbClr val="7F7F7F"/>
                </a:solidFill>
              </a:rPr>
              <a:t>Kinetic energy</a:t>
            </a:r>
            <a:r>
              <a:rPr lang="en-HK" sz="3200" dirty="0">
                <a:solidFill>
                  <a:srgbClr val="7F7F7F"/>
                </a:solidFill>
                <a:sym typeface="Wingdings" pitchFamily="2" charset="2"/>
              </a:rPr>
              <a:t></a:t>
            </a:r>
            <a:r>
              <a:rPr lang="en-HK" sz="3200" dirty="0">
                <a:solidFill>
                  <a:srgbClr val="7F7F7F"/>
                </a:solidFill>
              </a:rPr>
              <a:t> Potential energy 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 dirty="0">
              <a:solidFill>
                <a:srgbClr val="7F7F7F"/>
              </a:solidFill>
            </a:endParaRPr>
          </a:p>
        </p:txBody>
      </p:sp>
      <p:pic>
        <p:nvPicPr>
          <p:cNvPr id="465" name="Google Shape;465;p37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48322" y="411778"/>
            <a:ext cx="4318243" cy="3814989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p37"/>
          <p:cNvSpPr txBox="1"/>
          <p:nvPr/>
        </p:nvSpPr>
        <p:spPr>
          <a:xfrm>
            <a:off x="3554397" y="1807996"/>
            <a:ext cx="2269671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Calibri"/>
              <a:buNone/>
            </a:pPr>
            <a:r>
              <a:rPr lang="en-HK" sz="3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(Stored in the spring)</a:t>
            </a:r>
            <a:endParaRPr sz="36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37"/>
          <p:cNvSpPr txBox="1"/>
          <p:nvPr/>
        </p:nvSpPr>
        <p:spPr>
          <a:xfrm>
            <a:off x="625435" y="1804402"/>
            <a:ext cx="2269671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Calibri"/>
              <a:buNone/>
            </a:pPr>
            <a:r>
              <a:rPr lang="en-HK" sz="3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(From our hand)</a:t>
            </a:r>
            <a:endParaRPr sz="36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8" name="Google Shape;468;p37"/>
          <p:cNvGrpSpPr/>
          <p:nvPr/>
        </p:nvGrpSpPr>
        <p:grpSpPr>
          <a:xfrm>
            <a:off x="498046" y="3655462"/>
            <a:ext cx="7209040" cy="2867238"/>
            <a:chOff x="498046" y="3655462"/>
            <a:chExt cx="7209040" cy="2867238"/>
          </a:xfrm>
        </p:grpSpPr>
        <p:sp>
          <p:nvSpPr>
            <p:cNvPr id="469" name="Google Shape;469;p37"/>
            <p:cNvSpPr txBox="1"/>
            <p:nvPr/>
          </p:nvSpPr>
          <p:spPr>
            <a:xfrm>
              <a:off x="498046" y="3655462"/>
              <a:ext cx="7209040" cy="28672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</a:pPr>
              <a:r>
                <a:rPr lang="en-HK" sz="36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Step 2:  Release </a:t>
              </a:r>
              <a:r>
                <a:rPr lang="en-HK" sz="24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(</a:t>
              </a:r>
              <a:r>
                <a:rPr lang="en-HK" sz="2400" b="0" i="0" u="none" strike="noStrike" cap="none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放鬆</a:t>
              </a:r>
              <a:r>
                <a:rPr lang="en-HK" sz="24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)</a:t>
              </a:r>
              <a:r>
                <a:rPr lang="en-HK" sz="36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the spring 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FF0000"/>
                </a:buClr>
                <a:buSzPts val="3600"/>
                <a:buFont typeface="Arial"/>
                <a:buNone/>
              </a:pPr>
              <a:r>
                <a:rPr lang="en-HK" sz="3600" b="0" i="0" u="none" strike="noStrike" cap="none" dirty="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 energy </a:t>
              </a:r>
              <a:r>
                <a:rPr lang="en-HK" sz="3600" b="0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Wingdings" pitchFamily="2" charset="2"/>
                </a:rPr>
                <a:t></a:t>
              </a:r>
              <a:r>
                <a:rPr lang="en-HK" sz="36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HK" sz="3600" b="0" i="0" u="none" strike="noStrike" cap="none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sz="36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</a:pPr>
              <a:endParaRPr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70;p37"/>
            <p:cNvSpPr txBox="1"/>
            <p:nvPr/>
          </p:nvSpPr>
          <p:spPr>
            <a:xfrm>
              <a:off x="728014" y="4705499"/>
              <a:ext cx="3103700" cy="1446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4400"/>
                <a:buFont typeface="Calibri"/>
                <a:buNone/>
              </a:pPr>
              <a:r>
                <a:rPr lang="en-HK" sz="44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(stored in the spring)</a:t>
              </a:r>
              <a:endParaRPr sz="44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37"/>
            <p:cNvSpPr txBox="1"/>
            <p:nvPr/>
          </p:nvSpPr>
          <p:spPr>
            <a:xfrm>
              <a:off x="4380738" y="4705499"/>
              <a:ext cx="3103700" cy="1446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ts val="4400"/>
                <a:buFont typeface="Calibri"/>
                <a:buNone/>
              </a:pPr>
              <a:r>
                <a:rPr lang="en-HK" sz="4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(toy move forward)</a:t>
              </a:r>
              <a:endParaRPr sz="4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2" name="Google Shape;472;p37"/>
          <p:cNvGrpSpPr/>
          <p:nvPr/>
        </p:nvGrpSpPr>
        <p:grpSpPr>
          <a:xfrm>
            <a:off x="9019933" y="3132169"/>
            <a:ext cx="2861121" cy="2255758"/>
            <a:chOff x="9019933" y="3132169"/>
            <a:chExt cx="2861121" cy="2255758"/>
          </a:xfrm>
        </p:grpSpPr>
        <p:sp>
          <p:nvSpPr>
            <p:cNvPr id="473" name="Google Shape;473;p37"/>
            <p:cNvSpPr/>
            <p:nvPr/>
          </p:nvSpPr>
          <p:spPr>
            <a:xfrm rot="-2942196">
              <a:off x="10304388" y="3020090"/>
              <a:ext cx="803913" cy="2413354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127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74;p37"/>
            <p:cNvSpPr txBox="1"/>
            <p:nvPr/>
          </p:nvSpPr>
          <p:spPr>
            <a:xfrm>
              <a:off x="9019933" y="4433627"/>
              <a:ext cx="1993800" cy="95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ts val="2800"/>
                <a:buFont typeface="Calibri"/>
                <a:buNone/>
              </a:pPr>
              <a:r>
                <a:rPr lang="en-HK" sz="28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(toy moves forward)</a:t>
              </a:r>
              <a:endParaRPr sz="28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dirty="0"/>
              <a:t>Station 10 </a:t>
            </a:r>
            <a:r>
              <a:rPr lang="en-HK" sz="2400" dirty="0"/>
              <a:t>(worksheet P.5)</a:t>
            </a:r>
            <a:endParaRPr dirty="0"/>
          </a:p>
        </p:txBody>
      </p:sp>
      <p:sp>
        <p:nvSpPr>
          <p:cNvPr id="480" name="Google Shape;480;p3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481" name="Google Shape;481;p38"/>
          <p:cNvPicPr preferRelativeResize="0"/>
          <p:nvPr/>
        </p:nvPicPr>
        <p:blipFill rotWithShape="1">
          <a:blip r:embed="rId3">
            <a:alphaModFix/>
          </a:blip>
          <a:srcRect r="32395"/>
          <a:stretch/>
        </p:blipFill>
        <p:spPr>
          <a:xfrm>
            <a:off x="554654" y="1337198"/>
            <a:ext cx="9997880" cy="51323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501" name="Google Shape;501;p39" descr="Chart, bubble chart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45887" y="274480"/>
            <a:ext cx="7856582" cy="3697105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39"/>
          <p:cNvSpPr txBox="1"/>
          <p:nvPr/>
        </p:nvSpPr>
        <p:spPr>
          <a:xfrm>
            <a:off x="266919" y="4048530"/>
            <a:ext cx="11858017" cy="224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HK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Size becomes bigger, more expanded of the balloon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HK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HK" sz="28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   more potential energy stores</a:t>
            </a:r>
            <a:endParaRPr sz="28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3" name="Google Shape;503;p39" descr="A picture containing needle, tool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02469" y="3154159"/>
            <a:ext cx="3622612" cy="1738854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39"/>
          <p:cNvSpPr/>
          <p:nvPr/>
        </p:nvSpPr>
        <p:spPr>
          <a:xfrm>
            <a:off x="3645113" y="4738777"/>
            <a:ext cx="541176" cy="78933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dirty="0"/>
              <a:t>Station 10 </a:t>
            </a:r>
            <a:r>
              <a:rPr lang="en-HK" sz="2400" dirty="0"/>
              <a:t>(worksheet P.5)</a:t>
            </a:r>
            <a:endParaRPr dirty="0"/>
          </a:p>
        </p:txBody>
      </p:sp>
      <p:sp>
        <p:nvSpPr>
          <p:cNvPr id="510" name="Google Shape;510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11" name="Google Shape;511;p40"/>
          <p:cNvPicPr preferRelativeResize="0"/>
          <p:nvPr/>
        </p:nvPicPr>
        <p:blipFill rotWithShape="1">
          <a:blip r:embed="rId3">
            <a:alphaModFix/>
          </a:blip>
          <a:srcRect r="32395"/>
          <a:stretch/>
        </p:blipFill>
        <p:spPr>
          <a:xfrm>
            <a:off x="573704" y="1365773"/>
            <a:ext cx="9997880" cy="5132305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Google Shape;512;p40"/>
          <p:cNvSpPr txBox="1"/>
          <p:nvPr/>
        </p:nvSpPr>
        <p:spPr>
          <a:xfrm>
            <a:off x="6992583" y="5364436"/>
            <a:ext cx="131580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HK"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Kinetic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40"/>
          <p:cNvSpPr txBox="1"/>
          <p:nvPr/>
        </p:nvSpPr>
        <p:spPr>
          <a:xfrm>
            <a:off x="2569872" y="5364436"/>
            <a:ext cx="167828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HK"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Potential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5A10E2-80A3-7145-BC0A-1F9FD34E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sp>
        <p:nvSpPr>
          <p:cNvPr id="19" name="Google Shape;318;p17">
            <a:extLst>
              <a:ext uri="{FF2B5EF4-FFF2-40B4-BE49-F238E27FC236}">
                <a16:creationId xmlns:a16="http://schemas.microsoft.com/office/drawing/2014/main" id="{B70218A9-1836-F242-B0EA-D902EF2E8DDD}"/>
              </a:ext>
            </a:extLst>
          </p:cNvPr>
          <p:cNvSpPr txBox="1">
            <a:spLocks/>
          </p:cNvSpPr>
          <p:nvPr/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</a:pPr>
            <a:r>
              <a:rPr lang="en-HK" dirty="0">
                <a:solidFill>
                  <a:schemeClr val="lt1"/>
                </a:solidFill>
              </a:rPr>
              <a:t>SUMMARY</a:t>
            </a:r>
            <a:endParaRPr lang="en-HK" dirty="0"/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E99DE206-5503-DF48-9E96-86CC4620DB48}"/>
              </a:ext>
            </a:extLst>
          </p:cNvPr>
          <p:cNvSpPr txBox="1">
            <a:spLocks/>
          </p:cNvSpPr>
          <p:nvPr/>
        </p:nvSpPr>
        <p:spPr>
          <a:xfrm>
            <a:off x="147067" y="2578727"/>
            <a:ext cx="11897866" cy="11861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</a:rPr>
              <a:t>A form of energy can be converted 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</a:rPr>
              <a:t>to </a:t>
            </a:r>
            <a:r>
              <a:rPr kumimoji="1" lang="en-US" altLang="zh-HK" sz="3600" b="1" u="sng" kern="1200" dirty="0">
                <a:solidFill>
                  <a:srgbClr val="FF0000"/>
                </a:solidFill>
              </a:rPr>
              <a:t>one</a:t>
            </a:r>
            <a:r>
              <a:rPr kumimoji="1" lang="zh-TW" altLang="en-US" sz="3600" b="1" u="sng" kern="1200" dirty="0">
                <a:solidFill>
                  <a:srgbClr val="FF0000"/>
                </a:solidFill>
              </a:rPr>
              <a:t> </a:t>
            </a:r>
            <a:r>
              <a:rPr kumimoji="1" lang="en-US" altLang="zh-TW" sz="3600" b="1" u="sng" kern="1200" dirty="0">
                <a:solidFill>
                  <a:srgbClr val="FF0000"/>
                </a:solidFill>
              </a:rPr>
              <a:t>or many</a:t>
            </a:r>
            <a:r>
              <a:rPr kumimoji="1" lang="en-US" altLang="zh-TW" sz="3600" b="1" kern="1200" dirty="0">
                <a:solidFill>
                  <a:srgbClr val="FF0000"/>
                </a:solidFill>
              </a:rPr>
              <a:t> </a:t>
            </a:r>
            <a:r>
              <a:rPr kumimoji="1" lang="en-US" altLang="zh-HK" sz="3600" b="1" kern="1200" dirty="0">
                <a:solidFill>
                  <a:srgbClr val="FF0000"/>
                </a:solidFill>
              </a:rPr>
              <a:t>other forms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37D0948B-6DB4-6042-ACC7-57E5346DEBC7}"/>
              </a:ext>
            </a:extLst>
          </p:cNvPr>
          <p:cNvSpPr txBox="1">
            <a:spLocks/>
          </p:cNvSpPr>
          <p:nvPr/>
        </p:nvSpPr>
        <p:spPr>
          <a:xfrm>
            <a:off x="147067" y="4308180"/>
            <a:ext cx="11897866" cy="108568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>
              <a:buClr>
                <a:srgbClr val="FF0000"/>
              </a:buClr>
              <a:buSzPts val="4000"/>
            </a:pPr>
            <a:r>
              <a:rPr lang="en-HK" altLang="zh-HK" sz="36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</a:t>
            </a:r>
            <a:r>
              <a:rPr lang="en-HK" altLang="zh-HK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energy consumed = </a:t>
            </a:r>
            <a:r>
              <a:rPr lang="en-HK" altLang="zh-HK" sz="36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</a:t>
            </a:r>
            <a:r>
              <a:rPr lang="en-HK" altLang="zh-HK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energy given out</a:t>
            </a:r>
          </a:p>
        </p:txBody>
      </p:sp>
    </p:spTree>
    <p:extLst>
      <p:ext uri="{BB962C8B-B14F-4D97-AF65-F5344CB8AC3E}">
        <p14:creationId xmlns:p14="http://schemas.microsoft.com/office/powerpoint/2010/main" val="21017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Geepas 16-Inch Wall Fan 60W | 3 Speed Settings with Timer | Oscillating and  Static Feature | Electric Wall Mount Cooling Fan for Home, Green House,  Work Room or Office Use | 2 Year Warranty">
            <a:extLst>
              <a:ext uri="{FF2B5EF4-FFF2-40B4-BE49-F238E27FC236}">
                <a16:creationId xmlns:a16="http://schemas.microsoft.com/office/drawing/2014/main" id="{6A188D62-E571-DE4F-9946-C8047D582C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6" b="19891"/>
          <a:stretch/>
        </p:blipFill>
        <p:spPr bwMode="auto">
          <a:xfrm>
            <a:off x="2522358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Rectangle 136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Google Shape;111;p5"/>
          <p:cNvSpPr txBox="1">
            <a:spLocks noGrp="1"/>
          </p:cNvSpPr>
          <p:nvPr>
            <p:ph type="title"/>
          </p:nvPr>
        </p:nvSpPr>
        <p:spPr>
          <a:xfrm>
            <a:off x="952228" y="743447"/>
            <a:ext cx="3973385" cy="3692028"/>
          </a:xfrm>
          <a:prstGeom prst="rect">
            <a:avLst/>
          </a:prstGeom>
          <a:noFill/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>
              <a:spcBef>
                <a:spcPct val="0"/>
              </a:spcBef>
              <a:spcAft>
                <a:spcPts val="0"/>
              </a:spcAft>
              <a:buClr>
                <a:schemeClr val="dk1"/>
              </a:buClr>
              <a:buSzPct val="100000"/>
            </a:pPr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Which energy is related to this picture?</a:t>
            </a:r>
            <a:b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5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3" name="Google Shape;113;p5"/>
          <p:cNvSpPr txBox="1">
            <a:spLocks noGrp="1"/>
          </p:cNvSpPr>
          <p:nvPr>
            <p:ph type="body" idx="1"/>
          </p:nvPr>
        </p:nvSpPr>
        <p:spPr>
          <a:xfrm>
            <a:off x="952229" y="4629234"/>
            <a:ext cx="3973386" cy="1485319"/>
          </a:xfrm>
          <a:prstGeom prst="rect">
            <a:avLst/>
          </a:prstGeom>
          <a:noFill/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0">
              <a:spcAft>
                <a:spcPts val="0"/>
              </a:spcAft>
              <a:buClr>
                <a:srgbClr val="FF0000"/>
              </a:buClr>
              <a:buSzPct val="100000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Kinetic energy</a:t>
            </a:r>
          </a:p>
        </p:txBody>
      </p:sp>
    </p:spTree>
    <p:extLst>
      <p:ext uri="{BB962C8B-B14F-4D97-AF65-F5344CB8AC3E}">
        <p14:creationId xmlns:p14="http://schemas.microsoft.com/office/powerpoint/2010/main" val="51811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53D061-9571-B44F-AAC3-64119FED6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C651E3E-2AE6-1147-A28C-448324020A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pic>
        <p:nvPicPr>
          <p:cNvPr id="15362" name="Picture 2" descr="How to Build Simple Circuits for Fourth Grade Electricity Unit">
            <a:extLst>
              <a:ext uri="{FF2B5EF4-FFF2-40B4-BE49-F238E27FC236}">
                <a16:creationId xmlns:a16="http://schemas.microsoft.com/office/drawing/2014/main" id="{A6F1E022-4E2A-B548-BEC7-44D751254D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t="28542" r="4097" b="21250"/>
          <a:stretch/>
        </p:blipFill>
        <p:spPr bwMode="auto">
          <a:xfrm flipH="1">
            <a:off x="0" y="57152"/>
            <a:ext cx="12301538" cy="674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486;p41">
            <a:extLst>
              <a:ext uri="{FF2B5EF4-FFF2-40B4-BE49-F238E27FC236}">
                <a16:creationId xmlns:a16="http://schemas.microsoft.com/office/drawing/2014/main" id="{357190D9-0F9C-5C42-8A28-6C1121A12050}"/>
              </a:ext>
            </a:extLst>
          </p:cNvPr>
          <p:cNvSpPr txBox="1">
            <a:spLocks/>
          </p:cNvSpPr>
          <p:nvPr/>
        </p:nvSpPr>
        <p:spPr>
          <a:xfrm>
            <a:off x="459532" y="224333"/>
            <a:ext cx="5041156" cy="8186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6000"/>
            </a:pPr>
            <a:r>
              <a:rPr lang="en-HK" sz="4800" b="1" dirty="0">
                <a:solidFill>
                  <a:srgbClr val="0070C0"/>
                </a:solidFill>
              </a:rPr>
              <a:t>Final Challenge (1):</a:t>
            </a:r>
            <a:endParaRPr lang="en-HK" sz="3600" dirty="0">
              <a:solidFill>
                <a:srgbClr val="0070C0"/>
              </a:solidFill>
            </a:endParaRPr>
          </a:p>
        </p:txBody>
      </p:sp>
      <p:sp>
        <p:nvSpPr>
          <p:cNvPr id="6" name="Google Shape;486;p41">
            <a:extLst>
              <a:ext uri="{FF2B5EF4-FFF2-40B4-BE49-F238E27FC236}">
                <a16:creationId xmlns:a16="http://schemas.microsoft.com/office/drawing/2014/main" id="{D6366132-CCBC-E546-83B4-5AB1F3CBE992}"/>
              </a:ext>
            </a:extLst>
          </p:cNvPr>
          <p:cNvSpPr txBox="1">
            <a:spLocks/>
          </p:cNvSpPr>
          <p:nvPr/>
        </p:nvSpPr>
        <p:spPr>
          <a:xfrm>
            <a:off x="1785937" y="5693570"/>
            <a:ext cx="8974882" cy="86151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000"/>
            </a:pPr>
            <a:r>
              <a:rPr lang="en-HK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the energy conversion.</a:t>
            </a:r>
            <a:endParaRPr lang="en-HK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4530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文字, 室內, 牆, 廚房電器 的圖片&#10;&#10;自動產生的描述">
            <a:extLst>
              <a:ext uri="{FF2B5EF4-FFF2-40B4-BE49-F238E27FC236}">
                <a16:creationId xmlns:a16="http://schemas.microsoft.com/office/drawing/2014/main" id="{A14EA204-0874-5E42-8598-BE0E3ACED0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314" b="9350"/>
          <a:stretch/>
        </p:blipFill>
        <p:spPr>
          <a:xfrm rot="16200000">
            <a:off x="2671608" y="-2662392"/>
            <a:ext cx="6848784" cy="12192000"/>
          </a:xfrm>
          <a:prstGeom prst="rect">
            <a:avLst/>
          </a:prstGeom>
        </p:spPr>
      </p:pic>
      <p:sp>
        <p:nvSpPr>
          <p:cNvPr id="5" name="Google Shape;486;p41">
            <a:extLst>
              <a:ext uri="{FF2B5EF4-FFF2-40B4-BE49-F238E27FC236}">
                <a16:creationId xmlns:a16="http://schemas.microsoft.com/office/drawing/2014/main" id="{357190D9-0F9C-5C42-8A28-6C1121A12050}"/>
              </a:ext>
            </a:extLst>
          </p:cNvPr>
          <p:cNvSpPr txBox="1">
            <a:spLocks/>
          </p:cNvSpPr>
          <p:nvPr/>
        </p:nvSpPr>
        <p:spPr>
          <a:xfrm>
            <a:off x="459532" y="224333"/>
            <a:ext cx="5084018" cy="9186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6000"/>
            </a:pPr>
            <a:r>
              <a:rPr lang="en-HK" sz="4800" b="1" dirty="0">
                <a:solidFill>
                  <a:srgbClr val="0070C0"/>
                </a:solidFill>
              </a:rPr>
              <a:t>Final Challenge (2):</a:t>
            </a:r>
            <a:endParaRPr lang="en-HK" sz="3600" dirty="0">
              <a:solidFill>
                <a:srgbClr val="0070C0"/>
              </a:solidFill>
            </a:endParaRPr>
          </a:p>
        </p:txBody>
      </p:sp>
      <p:sp>
        <p:nvSpPr>
          <p:cNvPr id="6" name="Google Shape;486;p41">
            <a:extLst>
              <a:ext uri="{FF2B5EF4-FFF2-40B4-BE49-F238E27FC236}">
                <a16:creationId xmlns:a16="http://schemas.microsoft.com/office/drawing/2014/main" id="{D6366132-CCBC-E546-83B4-5AB1F3CBE992}"/>
              </a:ext>
            </a:extLst>
          </p:cNvPr>
          <p:cNvSpPr txBox="1">
            <a:spLocks/>
          </p:cNvSpPr>
          <p:nvPr/>
        </p:nvSpPr>
        <p:spPr>
          <a:xfrm>
            <a:off x="1608558" y="5014913"/>
            <a:ext cx="8974882" cy="14687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000"/>
            </a:pPr>
            <a:r>
              <a:rPr lang="en-HK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energy consumed? </a:t>
            </a:r>
          </a:p>
          <a:p>
            <a:pPr algn="ctr">
              <a:buSzPts val="6000"/>
            </a:pPr>
            <a:r>
              <a:rPr lang="en-HK" sz="4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energy given out?</a:t>
            </a:r>
          </a:p>
        </p:txBody>
      </p:sp>
    </p:spTree>
    <p:extLst>
      <p:ext uri="{BB962C8B-B14F-4D97-AF65-F5344CB8AC3E}">
        <p14:creationId xmlns:p14="http://schemas.microsoft.com/office/powerpoint/2010/main" val="32644596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F5A1213-5B1C-4B4A-9D61-9FFAD3158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HK" b="1" dirty="0"/>
              <a:t>Lesson Review</a:t>
            </a:r>
            <a:endParaRPr kumimoji="1" lang="zh-HK" altLang="en-US" b="1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261C5D3-0AC3-104F-9BCC-DDFB5E15B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7711" y="1825625"/>
            <a:ext cx="11461897" cy="4351338"/>
          </a:xfrm>
        </p:spPr>
        <p:txBody>
          <a:bodyPr>
            <a:normAutofit/>
          </a:bodyPr>
          <a:lstStyle/>
          <a:p>
            <a:pPr algn="just"/>
            <a:r>
              <a:rPr kumimoji="1" lang="en-US" altLang="zh-HK" sz="4800" dirty="0"/>
              <a:t>What have you</a:t>
            </a:r>
            <a:r>
              <a:rPr kumimoji="1" lang="en-US" altLang="zh-HK" sz="5400" dirty="0"/>
              <a:t> </a:t>
            </a:r>
            <a:r>
              <a:rPr kumimoji="1" lang="en-US" altLang="zh-HK" sz="6600" u="sng" dirty="0"/>
              <a:t>LEARNT</a:t>
            </a:r>
            <a:r>
              <a:rPr kumimoji="1" lang="en-US" altLang="zh-HK" sz="5400" dirty="0"/>
              <a:t> in this lesson?</a:t>
            </a:r>
          </a:p>
          <a:p>
            <a:pPr algn="just"/>
            <a:endParaRPr kumimoji="1" lang="en-US" altLang="zh-HK" sz="5400" dirty="0"/>
          </a:p>
          <a:p>
            <a:pPr algn="just"/>
            <a:r>
              <a:rPr kumimoji="1" lang="en-US" altLang="zh-HK" sz="5400" dirty="0"/>
              <a:t>What do you </a:t>
            </a:r>
            <a:r>
              <a:rPr kumimoji="1" lang="en-US" altLang="zh-HK" sz="6600" u="sng" dirty="0"/>
              <a:t>STILL WANT</a:t>
            </a:r>
            <a:r>
              <a:rPr kumimoji="1" lang="en-US" altLang="zh-HK" sz="5400" dirty="0"/>
              <a:t> to learn after this lesson?</a:t>
            </a:r>
            <a:endParaRPr kumimoji="1" lang="zh-HK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379004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b="1" dirty="0"/>
              <a:t>Homework</a:t>
            </a:r>
            <a:r>
              <a:rPr lang="en-HK" dirty="0"/>
              <a:t> </a:t>
            </a:r>
            <a:endParaRPr dirty="0"/>
          </a:p>
        </p:txBody>
      </p:sp>
      <p:sp>
        <p:nvSpPr>
          <p:cNvPr id="495" name="Google Shape;495;p42"/>
          <p:cNvSpPr txBox="1">
            <a:spLocks noGrp="1"/>
          </p:cNvSpPr>
          <p:nvPr>
            <p:ph type="body" idx="1"/>
          </p:nvPr>
        </p:nvSpPr>
        <p:spPr>
          <a:xfrm>
            <a:off x="428629" y="2046750"/>
            <a:ext cx="12034839" cy="27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300"/>
              <a:buNone/>
            </a:pPr>
            <a:r>
              <a:rPr lang="en-HK" sz="5400" dirty="0">
                <a:solidFill>
                  <a:schemeClr val="tx1"/>
                </a:solidFill>
              </a:rPr>
              <a:t>1. </a:t>
            </a:r>
            <a:r>
              <a:rPr lang="en-HK" sz="5400" b="1" dirty="0">
                <a:solidFill>
                  <a:srgbClr val="FF0000"/>
                </a:solidFill>
              </a:rPr>
              <a:t>Post-lesson test before 4 pm TODAY</a:t>
            </a:r>
            <a:endParaRPr sz="4800" dirty="0"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HK" sz="4800" dirty="0"/>
              <a:t> (Link on Microsoft TEAMS)</a:t>
            </a:r>
            <a:endParaRPr sz="48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HK" sz="48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HK" sz="4800" dirty="0"/>
              <a:t>2.   Others instructions from Mr. LAW……</a:t>
            </a:r>
            <a:endParaRPr sz="48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47280C-59DE-E347-A32A-DFE5AD2C6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F99CC2-BD4E-994F-BB48-023614D91B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19976738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41"/>
          <p:cNvSpPr txBox="1"/>
          <p:nvPr/>
        </p:nvSpPr>
        <p:spPr>
          <a:xfrm>
            <a:off x="412879" y="3183536"/>
            <a:ext cx="1127293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</a:pPr>
            <a:r>
              <a:rPr lang="en-HK" sz="320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HK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</a:t>
            </a:r>
            <a:r>
              <a:rPr lang="en-HK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energy input 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HK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輸入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HK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 </a:t>
            </a:r>
            <a:r>
              <a:rPr lang="en-HK" sz="32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</a:t>
            </a:r>
            <a:r>
              <a:rPr lang="en-HK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energy produced 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HK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產生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HK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 output 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HK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輸出</a:t>
            </a:r>
            <a:r>
              <a:rPr lang="en-HK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HK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lvl="0">
              <a:lnSpc>
                <a:spcPct val="90000"/>
              </a:lnSpc>
              <a:buClr>
                <a:srgbClr val="FF0000"/>
              </a:buClr>
              <a:buSzPts val="4000"/>
            </a:pPr>
            <a:r>
              <a:rPr lang="en-HK" altLang="zh-HK" sz="3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YES</a:t>
            </a:r>
            <a:r>
              <a:rPr lang="en-HK" altLang="zh-HK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energy produced </a:t>
            </a:r>
            <a:r>
              <a:rPr lang="en-HK" altLang="zh-HK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HK" altLang="zh-HK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產生</a:t>
            </a:r>
            <a:r>
              <a:rPr lang="en-HK" altLang="zh-HK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HK" altLang="zh-HK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 output </a:t>
            </a:r>
            <a:r>
              <a:rPr lang="en-HK" altLang="zh-HK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HK" altLang="zh-HK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輸出</a:t>
            </a:r>
            <a:r>
              <a:rPr lang="en-HK" altLang="zh-HK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HK" altLang="zh-HK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= </a:t>
            </a:r>
            <a:r>
              <a:rPr lang="en-HK" altLang="zh-HK" sz="3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YES</a:t>
            </a:r>
            <a:r>
              <a:rPr lang="en-HK" altLang="zh-HK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energy input </a:t>
            </a:r>
            <a:r>
              <a:rPr lang="en-HK" altLang="zh-HK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HK" altLang="zh-HK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輸入</a:t>
            </a:r>
            <a:r>
              <a:rPr lang="en-HK" altLang="zh-HK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HK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260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41"/>
          <p:cNvSpPr txBox="1"/>
          <p:nvPr/>
        </p:nvSpPr>
        <p:spPr>
          <a:xfrm>
            <a:off x="412879" y="1434388"/>
            <a:ext cx="8527306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HK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Identify the form of energy clearly</a:t>
            </a:r>
            <a:r>
              <a:rPr lang="en-HK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HK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E.g.: </a:t>
            </a:r>
            <a:r>
              <a:rPr lang="en-HK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 </a:t>
            </a:r>
            <a:r>
              <a:rPr lang="en-HK" sz="2400" b="0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consumes chemical energy</a:t>
            </a:r>
            <a:r>
              <a:rPr lang="en-HK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HK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E.g.: </a:t>
            </a:r>
            <a:r>
              <a:rPr lang="en-HK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 </a:t>
            </a:r>
            <a:r>
              <a:rPr lang="en-HK" sz="2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gives out</a:t>
            </a:r>
            <a:r>
              <a:rPr lang="en-HK" sz="24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electrical energy</a:t>
            </a:r>
            <a:r>
              <a:rPr lang="en-HK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41"/>
          <p:cNvSpPr/>
          <p:nvPr/>
        </p:nvSpPr>
        <p:spPr>
          <a:xfrm>
            <a:off x="412879" y="4623399"/>
            <a:ext cx="1102800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HK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Energy is </a:t>
            </a:r>
            <a:r>
              <a:rPr lang="en-HK" sz="36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converted</a:t>
            </a:r>
            <a:r>
              <a:rPr lang="en-HK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HK" sz="36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轉換</a:t>
            </a:r>
            <a:r>
              <a:rPr lang="en-HK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from </a:t>
            </a:r>
            <a:r>
              <a:rPr lang="en-HK" sz="36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ONE form to ONE or OTHER FORMS</a:t>
            </a:r>
            <a:r>
              <a:rPr lang="en-HK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most operating device / process.</a:t>
            </a:r>
            <a:endParaRPr sz="3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318;p17">
            <a:extLst>
              <a:ext uri="{FF2B5EF4-FFF2-40B4-BE49-F238E27FC236}">
                <a16:creationId xmlns:a16="http://schemas.microsoft.com/office/drawing/2014/main" id="{BA7BFC7E-5A10-EE42-A692-738C979FAB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2879" y="51675"/>
            <a:ext cx="10515600" cy="1325563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HK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SUMMARY: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187;p28" descr="A hand holding a black rock&#10;&#10;Description automatically generated with low confidence">
            <a:extLst>
              <a:ext uri="{FF2B5EF4-FFF2-40B4-BE49-F238E27FC236}">
                <a16:creationId xmlns:a16="http://schemas.microsoft.com/office/drawing/2014/main" id="{D1F6D433-BD8E-B94D-87DD-A01A0443CD9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34889" b="10980"/>
          <a:stretch/>
        </p:blipFill>
        <p:spPr>
          <a:xfrm>
            <a:off x="1933489" y="5041076"/>
            <a:ext cx="2061395" cy="152936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向下箭號 15">
            <a:extLst>
              <a:ext uri="{FF2B5EF4-FFF2-40B4-BE49-F238E27FC236}">
                <a16:creationId xmlns:a16="http://schemas.microsoft.com/office/drawing/2014/main" id="{D6B9734F-A70B-8146-98B3-4AA01E47183C}"/>
              </a:ext>
            </a:extLst>
          </p:cNvPr>
          <p:cNvSpPr/>
          <p:nvPr/>
        </p:nvSpPr>
        <p:spPr>
          <a:xfrm rot="16200000">
            <a:off x="2537363" y="4883713"/>
            <a:ext cx="904017" cy="20613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7" name="向下箭號 16">
            <a:extLst>
              <a:ext uri="{FF2B5EF4-FFF2-40B4-BE49-F238E27FC236}">
                <a16:creationId xmlns:a16="http://schemas.microsoft.com/office/drawing/2014/main" id="{FECF9C11-EDB0-EE4D-8D68-D9AA97BD7F5E}"/>
              </a:ext>
            </a:extLst>
          </p:cNvPr>
          <p:cNvSpPr/>
          <p:nvPr/>
        </p:nvSpPr>
        <p:spPr>
          <a:xfrm rot="16200000">
            <a:off x="8507268" y="4783034"/>
            <a:ext cx="904017" cy="20613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318" name="Google Shape;318;p17"/>
          <p:cNvSpPr txBox="1">
            <a:spLocks noGrp="1"/>
          </p:cNvSpPr>
          <p:nvPr>
            <p:ph type="title"/>
          </p:nvPr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HK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can tell you from these?</a:t>
            </a:r>
            <a:endParaRPr dirty="0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40147DE7-E858-7343-966D-75AC920D3EC5}"/>
              </a:ext>
            </a:extLst>
          </p:cNvPr>
          <p:cNvGrpSpPr/>
          <p:nvPr/>
        </p:nvGrpSpPr>
        <p:grpSpPr>
          <a:xfrm>
            <a:off x="8154340" y="4658673"/>
            <a:ext cx="1343618" cy="1840590"/>
            <a:chOff x="3903277" y="216984"/>
            <a:chExt cx="2910281" cy="4139519"/>
          </a:xfrm>
        </p:grpSpPr>
        <p:pic>
          <p:nvPicPr>
            <p:cNvPr id="12" name="Google Shape;241;p11" descr="Diagram&#10;&#10;Description automatically generated">
              <a:extLst>
                <a:ext uri="{FF2B5EF4-FFF2-40B4-BE49-F238E27FC236}">
                  <a16:creationId xmlns:a16="http://schemas.microsoft.com/office/drawing/2014/main" id="{D681A5A4-8145-8A4B-8882-C4E3581E8C7A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alphaModFix/>
            </a:blip>
            <a:srcRect r="22201"/>
            <a:stretch/>
          </p:blipFill>
          <p:spPr>
            <a:xfrm>
              <a:off x="4134994" y="216984"/>
              <a:ext cx="2678564" cy="4139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242;p1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6E1F781-39F6-CE45-A319-33369EBB28CD}"/>
                </a:ext>
              </a:extLst>
            </p:cNvPr>
            <p:cNvPicPr preferRelativeResize="0"/>
            <p:nvPr/>
          </p:nvPicPr>
          <p:blipFill rotWithShape="1">
            <a:blip r:embed="rId5"/>
            <a:srcRect t="4106"/>
            <a:stretch/>
          </p:blipFill>
          <p:spPr>
            <a:xfrm>
              <a:off x="3903277" y="708887"/>
              <a:ext cx="2140218" cy="3439569"/>
            </a:xfrm>
            <a:prstGeom prst="rect">
              <a:avLst/>
            </a:prstGeom>
          </p:spPr>
        </p:pic>
      </p:grpSp>
      <p:sp>
        <p:nvSpPr>
          <p:cNvPr id="22" name="標題 1">
            <a:extLst>
              <a:ext uri="{FF2B5EF4-FFF2-40B4-BE49-F238E27FC236}">
                <a16:creationId xmlns:a16="http://schemas.microsoft.com/office/drawing/2014/main" id="{BDB39164-8C12-044B-B9E6-A038F898A752}"/>
              </a:ext>
            </a:extLst>
          </p:cNvPr>
          <p:cNvSpPr txBox="1">
            <a:spLocks/>
          </p:cNvSpPr>
          <p:nvPr/>
        </p:nvSpPr>
        <p:spPr>
          <a:xfrm>
            <a:off x="144971" y="5454430"/>
            <a:ext cx="1763334" cy="82120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Chemical energy</a:t>
            </a:r>
          </a:p>
        </p:txBody>
      </p:sp>
      <p:sp>
        <p:nvSpPr>
          <p:cNvPr id="23" name="標題 1">
            <a:extLst>
              <a:ext uri="{FF2B5EF4-FFF2-40B4-BE49-F238E27FC236}">
                <a16:creationId xmlns:a16="http://schemas.microsoft.com/office/drawing/2014/main" id="{EDDFA72B-8757-A044-BED5-4B3A3F0C82DA}"/>
              </a:ext>
            </a:extLst>
          </p:cNvPr>
          <p:cNvSpPr txBox="1">
            <a:spLocks/>
          </p:cNvSpPr>
          <p:nvPr/>
        </p:nvSpPr>
        <p:spPr>
          <a:xfrm>
            <a:off x="3875273" y="5462402"/>
            <a:ext cx="1763334" cy="82120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Thermal energy</a:t>
            </a:r>
          </a:p>
        </p:txBody>
      </p:sp>
      <p:sp>
        <p:nvSpPr>
          <p:cNvPr id="24" name="標題 1">
            <a:extLst>
              <a:ext uri="{FF2B5EF4-FFF2-40B4-BE49-F238E27FC236}">
                <a16:creationId xmlns:a16="http://schemas.microsoft.com/office/drawing/2014/main" id="{88110DF9-D772-4446-B560-2FE4CFA36815}"/>
              </a:ext>
            </a:extLst>
          </p:cNvPr>
          <p:cNvSpPr txBox="1">
            <a:spLocks/>
          </p:cNvSpPr>
          <p:nvPr/>
        </p:nvSpPr>
        <p:spPr>
          <a:xfrm>
            <a:off x="6192522" y="5466978"/>
            <a:ext cx="1763334" cy="82120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Chemical energy</a:t>
            </a:r>
          </a:p>
        </p:txBody>
      </p:sp>
      <p:sp>
        <p:nvSpPr>
          <p:cNvPr id="25" name="標題 1">
            <a:extLst>
              <a:ext uri="{FF2B5EF4-FFF2-40B4-BE49-F238E27FC236}">
                <a16:creationId xmlns:a16="http://schemas.microsoft.com/office/drawing/2014/main" id="{44E20B18-F3A3-8B4F-B484-F7C211EB6CB9}"/>
              </a:ext>
            </a:extLst>
          </p:cNvPr>
          <p:cNvSpPr txBox="1">
            <a:spLocks/>
          </p:cNvSpPr>
          <p:nvPr/>
        </p:nvSpPr>
        <p:spPr>
          <a:xfrm>
            <a:off x="9962697" y="5462402"/>
            <a:ext cx="1763334" cy="82120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Electrical energy</a:t>
            </a:r>
          </a:p>
        </p:txBody>
      </p:sp>
      <p:pic>
        <p:nvPicPr>
          <p:cNvPr id="32" name="Google Shape;242;p11" descr="A picture containing text&#10;&#10;Description automatically generated">
            <a:extLst>
              <a:ext uri="{FF2B5EF4-FFF2-40B4-BE49-F238E27FC236}">
                <a16:creationId xmlns:a16="http://schemas.microsoft.com/office/drawing/2014/main" id="{9A538B45-E2C0-4845-8814-9661923A4E78}"/>
              </a:ext>
            </a:extLst>
          </p:cNvPr>
          <p:cNvPicPr preferRelativeResize="0"/>
          <p:nvPr/>
        </p:nvPicPr>
        <p:blipFill rotWithShape="1">
          <a:blip r:embed="rId5"/>
          <a:srcRect t="4106"/>
          <a:stretch/>
        </p:blipFill>
        <p:spPr>
          <a:xfrm>
            <a:off x="8197117" y="1990851"/>
            <a:ext cx="988095" cy="1529365"/>
          </a:xfrm>
          <a:prstGeom prst="rect">
            <a:avLst/>
          </a:prstGeom>
        </p:spPr>
      </p:pic>
      <p:sp>
        <p:nvSpPr>
          <p:cNvPr id="33" name="標題 1">
            <a:extLst>
              <a:ext uri="{FF2B5EF4-FFF2-40B4-BE49-F238E27FC236}">
                <a16:creationId xmlns:a16="http://schemas.microsoft.com/office/drawing/2014/main" id="{1EF5EA05-2C33-F547-A3E5-B4F2F56229C2}"/>
              </a:ext>
            </a:extLst>
          </p:cNvPr>
          <p:cNvSpPr txBox="1">
            <a:spLocks/>
          </p:cNvSpPr>
          <p:nvPr/>
        </p:nvSpPr>
        <p:spPr>
          <a:xfrm>
            <a:off x="144971" y="2440117"/>
            <a:ext cx="1763334" cy="82120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Chemical energy</a:t>
            </a:r>
          </a:p>
        </p:txBody>
      </p:sp>
      <p:sp>
        <p:nvSpPr>
          <p:cNvPr id="35" name="標題 1">
            <a:extLst>
              <a:ext uri="{FF2B5EF4-FFF2-40B4-BE49-F238E27FC236}">
                <a16:creationId xmlns:a16="http://schemas.microsoft.com/office/drawing/2014/main" id="{A717D3CB-F433-564E-989E-8CD685DD2C95}"/>
              </a:ext>
            </a:extLst>
          </p:cNvPr>
          <p:cNvSpPr txBox="1">
            <a:spLocks/>
          </p:cNvSpPr>
          <p:nvPr/>
        </p:nvSpPr>
        <p:spPr>
          <a:xfrm>
            <a:off x="6391006" y="2483482"/>
            <a:ext cx="1763334" cy="82120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Chemical energy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29EA376F-BA50-504A-8351-964DCAC3C6C0}"/>
              </a:ext>
            </a:extLst>
          </p:cNvPr>
          <p:cNvSpPr txBox="1"/>
          <p:nvPr/>
        </p:nvSpPr>
        <p:spPr>
          <a:xfrm>
            <a:off x="2348785" y="3575701"/>
            <a:ext cx="1180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HK" sz="4400" dirty="0">
                <a:solidFill>
                  <a:srgbClr val="FF0000"/>
                </a:solidFill>
              </a:rPr>
              <a:t>VS</a:t>
            </a:r>
            <a:endParaRPr kumimoji="1" lang="zh-HK" altLang="en-US" sz="4400" dirty="0">
              <a:solidFill>
                <a:srgbClr val="FF0000"/>
              </a:solidFill>
            </a:endParaRP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7C9B6A0B-52A4-5F4C-8EE4-C061556439A9}"/>
              </a:ext>
            </a:extLst>
          </p:cNvPr>
          <p:cNvSpPr txBox="1"/>
          <p:nvPr/>
        </p:nvSpPr>
        <p:spPr>
          <a:xfrm>
            <a:off x="8261319" y="3520216"/>
            <a:ext cx="1180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HK" sz="4400" dirty="0">
                <a:solidFill>
                  <a:srgbClr val="FF0000"/>
                </a:solidFill>
              </a:rPr>
              <a:t>VS</a:t>
            </a:r>
            <a:endParaRPr kumimoji="1" lang="zh-HK" altLang="en-US" sz="4400" dirty="0">
              <a:solidFill>
                <a:srgbClr val="FF0000"/>
              </a:solidFill>
            </a:endParaRPr>
          </a:p>
        </p:txBody>
      </p:sp>
      <p:pic>
        <p:nvPicPr>
          <p:cNvPr id="39" name="Google Shape;187;p28" descr="A hand holding a black rock&#10;&#10;Description automatically generated with low confidence">
            <a:extLst>
              <a:ext uri="{FF2B5EF4-FFF2-40B4-BE49-F238E27FC236}">
                <a16:creationId xmlns:a16="http://schemas.microsoft.com/office/drawing/2014/main" id="{538C230F-FD3A-C042-A05B-25838AAF2DA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34889" b="10980"/>
          <a:stretch/>
        </p:blipFill>
        <p:spPr>
          <a:xfrm>
            <a:off x="1908304" y="2030120"/>
            <a:ext cx="2061395" cy="1529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Combustion - Wikipedia">
            <a:extLst>
              <a:ext uri="{FF2B5EF4-FFF2-40B4-BE49-F238E27FC236}">
                <a16:creationId xmlns:a16="http://schemas.microsoft.com/office/drawing/2014/main" id="{CFDE5409-8A54-A445-AA62-73A3C7ED8F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93" t="17042" r="19801"/>
          <a:stretch/>
        </p:blipFill>
        <p:spPr bwMode="auto">
          <a:xfrm>
            <a:off x="2504997" y="4219087"/>
            <a:ext cx="1065873" cy="206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標題 1">
            <a:extLst>
              <a:ext uri="{FF2B5EF4-FFF2-40B4-BE49-F238E27FC236}">
                <a16:creationId xmlns:a16="http://schemas.microsoft.com/office/drawing/2014/main" id="{A2686A6A-DE28-D748-9EBB-EA48FCC04E0D}"/>
              </a:ext>
            </a:extLst>
          </p:cNvPr>
          <p:cNvSpPr txBox="1">
            <a:spLocks/>
          </p:cNvSpPr>
          <p:nvPr/>
        </p:nvSpPr>
        <p:spPr>
          <a:xfrm>
            <a:off x="144971" y="3763242"/>
            <a:ext cx="11897866" cy="67615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Some energy conversions need triggering.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6941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2" grpId="0"/>
      <p:bldP spid="23" grpId="0"/>
      <p:bldP spid="24" grpId="0"/>
      <p:bldP spid="25" grpId="0"/>
      <p:bldP spid="33" grpId="0"/>
      <p:bldP spid="35" grpId="0"/>
      <p:bldP spid="2" grpId="0"/>
      <p:bldP spid="37" grpId="0"/>
      <p:bldP spid="4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7"/>
          <p:cNvSpPr txBox="1">
            <a:spLocks noGrp="1"/>
          </p:cNvSpPr>
          <p:nvPr>
            <p:ph type="title"/>
          </p:nvPr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HK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can tell you from these?</a:t>
            </a:r>
            <a:endParaRPr dirty="0"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06F30FBB-C5D5-FC42-ADEA-76C7A714C1BD}"/>
              </a:ext>
            </a:extLst>
          </p:cNvPr>
          <p:cNvGrpSpPr/>
          <p:nvPr/>
        </p:nvGrpSpPr>
        <p:grpSpPr>
          <a:xfrm>
            <a:off x="81186" y="2066837"/>
            <a:ext cx="5337213" cy="1616623"/>
            <a:chOff x="81186" y="2066837"/>
            <a:chExt cx="5337213" cy="1616623"/>
          </a:xfrm>
        </p:grpSpPr>
        <p:sp>
          <p:nvSpPr>
            <p:cNvPr id="14" name="向下箭號 13">
              <a:extLst>
                <a:ext uri="{FF2B5EF4-FFF2-40B4-BE49-F238E27FC236}">
                  <a16:creationId xmlns:a16="http://schemas.microsoft.com/office/drawing/2014/main" id="{6FE3E194-C274-5A4E-A5D4-F8BB2E018435}"/>
                </a:ext>
              </a:extLst>
            </p:cNvPr>
            <p:cNvSpPr/>
            <p:nvPr/>
          </p:nvSpPr>
          <p:spPr>
            <a:xfrm rot="16200000">
              <a:off x="2423209" y="2197726"/>
              <a:ext cx="904017" cy="20613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 dirty="0"/>
            </a:p>
          </p:txBody>
        </p:sp>
        <p:pic>
          <p:nvPicPr>
            <p:cNvPr id="7" name="Picture 2" descr="SoundArtist SH10B Horn Speaker audiophile Bookshelf speakers Testing before  sending. - YouTube">
              <a:extLst>
                <a:ext uri="{FF2B5EF4-FFF2-40B4-BE49-F238E27FC236}">
                  <a16:creationId xmlns:a16="http://schemas.microsoft.com/office/drawing/2014/main" id="{156C927D-AA09-E640-A1FA-A86BA7DCAA0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3" r="10416" b="3"/>
            <a:stretch/>
          </p:blipFill>
          <p:spPr bwMode="auto">
            <a:xfrm>
              <a:off x="2036807" y="2066837"/>
              <a:ext cx="1547897" cy="11196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標題 1">
              <a:extLst>
                <a:ext uri="{FF2B5EF4-FFF2-40B4-BE49-F238E27FC236}">
                  <a16:creationId xmlns:a16="http://schemas.microsoft.com/office/drawing/2014/main" id="{7166A1DF-E139-7C47-9C17-C61969993260}"/>
                </a:ext>
              </a:extLst>
            </p:cNvPr>
            <p:cNvSpPr txBox="1">
              <a:spLocks/>
            </p:cNvSpPr>
            <p:nvPr/>
          </p:nvSpPr>
          <p:spPr>
            <a:xfrm>
              <a:off x="81186" y="2859224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Electrical energy</a:t>
              </a:r>
            </a:p>
          </p:txBody>
        </p:sp>
        <p:sp>
          <p:nvSpPr>
            <p:cNvPr id="19" name="標題 1">
              <a:extLst>
                <a:ext uri="{FF2B5EF4-FFF2-40B4-BE49-F238E27FC236}">
                  <a16:creationId xmlns:a16="http://schemas.microsoft.com/office/drawing/2014/main" id="{CA747FB7-4705-2544-A1DA-A03D27549402}"/>
                </a:ext>
              </a:extLst>
            </p:cNvPr>
            <p:cNvSpPr txBox="1">
              <a:spLocks/>
            </p:cNvSpPr>
            <p:nvPr/>
          </p:nvSpPr>
          <p:spPr>
            <a:xfrm>
              <a:off x="3655065" y="2862252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Sound energy</a:t>
              </a:r>
            </a:p>
          </p:txBody>
        </p:sp>
      </p:grpSp>
      <p:grpSp>
        <p:nvGrpSpPr>
          <p:cNvPr id="5" name="群組 4">
            <a:extLst>
              <a:ext uri="{FF2B5EF4-FFF2-40B4-BE49-F238E27FC236}">
                <a16:creationId xmlns:a16="http://schemas.microsoft.com/office/drawing/2014/main" id="{BDBEC5CC-E825-384B-90E4-8AA90357D696}"/>
              </a:ext>
            </a:extLst>
          </p:cNvPr>
          <p:cNvGrpSpPr/>
          <p:nvPr/>
        </p:nvGrpSpPr>
        <p:grpSpPr>
          <a:xfrm>
            <a:off x="81186" y="4698534"/>
            <a:ext cx="5430725" cy="1655510"/>
            <a:chOff x="81186" y="4698534"/>
            <a:chExt cx="5430725" cy="1655510"/>
          </a:xfrm>
        </p:grpSpPr>
        <p:sp>
          <p:nvSpPr>
            <p:cNvPr id="15" name="向下箭號 14">
              <a:extLst>
                <a:ext uri="{FF2B5EF4-FFF2-40B4-BE49-F238E27FC236}">
                  <a16:creationId xmlns:a16="http://schemas.microsoft.com/office/drawing/2014/main" id="{C08E7E1F-4A3B-3048-8161-388B8C120710}"/>
                </a:ext>
              </a:extLst>
            </p:cNvPr>
            <p:cNvSpPr/>
            <p:nvPr/>
          </p:nvSpPr>
          <p:spPr>
            <a:xfrm rot="16200000">
              <a:off x="2477754" y="4822550"/>
              <a:ext cx="904017" cy="20613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 dirty="0"/>
            </a:p>
          </p:txBody>
        </p:sp>
        <p:pic>
          <p:nvPicPr>
            <p:cNvPr id="8" name="Picture 2" descr="Geepas 16-Inch Wall Fan 60W | 3 Speed Settings with Timer | Oscillating and  Static Feature | Electric Wall Mount Cooling Fan for Home, Green House,  Work Room or Office Use | 2 Year Warranty">
              <a:extLst>
                <a:ext uri="{FF2B5EF4-FFF2-40B4-BE49-F238E27FC236}">
                  <a16:creationId xmlns:a16="http://schemas.microsoft.com/office/drawing/2014/main" id="{03B45208-356C-4D4B-9598-4A982414698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62" r="-6" b="14762"/>
            <a:stretch/>
          </p:blipFill>
          <p:spPr bwMode="auto">
            <a:xfrm>
              <a:off x="2093366" y="4698534"/>
              <a:ext cx="1529401" cy="12414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標題 1">
              <a:extLst>
                <a:ext uri="{FF2B5EF4-FFF2-40B4-BE49-F238E27FC236}">
                  <a16:creationId xmlns:a16="http://schemas.microsoft.com/office/drawing/2014/main" id="{AD529805-AFFE-024D-96C5-8ADFDBAB74D8}"/>
                </a:ext>
              </a:extLst>
            </p:cNvPr>
            <p:cNvSpPr txBox="1">
              <a:spLocks/>
            </p:cNvSpPr>
            <p:nvPr/>
          </p:nvSpPr>
          <p:spPr>
            <a:xfrm>
              <a:off x="81186" y="5532836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Electrical energy</a:t>
              </a:r>
            </a:p>
          </p:txBody>
        </p:sp>
        <p:sp>
          <p:nvSpPr>
            <p:cNvPr id="21" name="標題 1">
              <a:extLst>
                <a:ext uri="{FF2B5EF4-FFF2-40B4-BE49-F238E27FC236}">
                  <a16:creationId xmlns:a16="http://schemas.microsoft.com/office/drawing/2014/main" id="{60C86C38-6E63-474F-AE29-077E90BABA05}"/>
                </a:ext>
              </a:extLst>
            </p:cNvPr>
            <p:cNvSpPr txBox="1">
              <a:spLocks/>
            </p:cNvSpPr>
            <p:nvPr/>
          </p:nvSpPr>
          <p:spPr>
            <a:xfrm>
              <a:off x="3748577" y="5532836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Kinetic energy</a:t>
              </a:r>
            </a:p>
          </p:txBody>
        </p:sp>
      </p:grpSp>
      <p:grpSp>
        <p:nvGrpSpPr>
          <p:cNvPr id="2" name="群組 1">
            <a:extLst>
              <a:ext uri="{FF2B5EF4-FFF2-40B4-BE49-F238E27FC236}">
                <a16:creationId xmlns:a16="http://schemas.microsoft.com/office/drawing/2014/main" id="{3085677B-C799-0A40-B861-50B116F5AEA4}"/>
              </a:ext>
            </a:extLst>
          </p:cNvPr>
          <p:cNvGrpSpPr/>
          <p:nvPr/>
        </p:nvGrpSpPr>
        <p:grpSpPr>
          <a:xfrm>
            <a:off x="6070978" y="2072478"/>
            <a:ext cx="5493636" cy="2064523"/>
            <a:chOff x="4173906" y="785206"/>
            <a:chExt cx="5493636" cy="2064523"/>
          </a:xfrm>
        </p:grpSpPr>
        <p:sp>
          <p:nvSpPr>
            <p:cNvPr id="16" name="向下箭號 15">
              <a:extLst>
                <a:ext uri="{FF2B5EF4-FFF2-40B4-BE49-F238E27FC236}">
                  <a16:creationId xmlns:a16="http://schemas.microsoft.com/office/drawing/2014/main" id="{D6B9734F-A70B-8146-98B3-4AA01E47183C}"/>
                </a:ext>
              </a:extLst>
            </p:cNvPr>
            <p:cNvSpPr/>
            <p:nvPr/>
          </p:nvSpPr>
          <p:spPr>
            <a:xfrm rot="16200000">
              <a:off x="6515929" y="844472"/>
              <a:ext cx="904017" cy="20613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 dirty="0"/>
            </a:p>
          </p:txBody>
        </p:sp>
        <p:pic>
          <p:nvPicPr>
            <p:cNvPr id="10" name="Picture 2" descr="Combustion - Wikipedia">
              <a:extLst>
                <a:ext uri="{FF2B5EF4-FFF2-40B4-BE49-F238E27FC236}">
                  <a16:creationId xmlns:a16="http://schemas.microsoft.com/office/drawing/2014/main" id="{CFDE5409-8A54-A445-AA62-73A3C7ED8F6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93" t="17042" r="19801"/>
            <a:stretch/>
          </p:blipFill>
          <p:spPr bwMode="auto">
            <a:xfrm>
              <a:off x="6268921" y="785206"/>
              <a:ext cx="1065873" cy="2064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標題 1">
              <a:extLst>
                <a:ext uri="{FF2B5EF4-FFF2-40B4-BE49-F238E27FC236}">
                  <a16:creationId xmlns:a16="http://schemas.microsoft.com/office/drawing/2014/main" id="{BDB39164-8C12-044B-B9E6-A038F898A752}"/>
                </a:ext>
              </a:extLst>
            </p:cNvPr>
            <p:cNvSpPr txBox="1">
              <a:spLocks/>
            </p:cNvSpPr>
            <p:nvPr/>
          </p:nvSpPr>
          <p:spPr>
            <a:xfrm>
              <a:off x="4173906" y="1505970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Chemical energy</a:t>
              </a:r>
            </a:p>
          </p:txBody>
        </p:sp>
        <p:sp>
          <p:nvSpPr>
            <p:cNvPr id="23" name="標題 1">
              <a:extLst>
                <a:ext uri="{FF2B5EF4-FFF2-40B4-BE49-F238E27FC236}">
                  <a16:creationId xmlns:a16="http://schemas.microsoft.com/office/drawing/2014/main" id="{EDDFA72B-8757-A044-BED5-4B3A3F0C82DA}"/>
                </a:ext>
              </a:extLst>
            </p:cNvPr>
            <p:cNvSpPr txBox="1">
              <a:spLocks/>
            </p:cNvSpPr>
            <p:nvPr/>
          </p:nvSpPr>
          <p:spPr>
            <a:xfrm>
              <a:off x="7904208" y="1513942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Thermal energy</a:t>
              </a:r>
            </a:p>
          </p:txBody>
        </p:sp>
      </p:grpSp>
      <p:grpSp>
        <p:nvGrpSpPr>
          <p:cNvPr id="3" name="群組 2">
            <a:extLst>
              <a:ext uri="{FF2B5EF4-FFF2-40B4-BE49-F238E27FC236}">
                <a16:creationId xmlns:a16="http://schemas.microsoft.com/office/drawing/2014/main" id="{47CE0554-5260-D34A-B14B-0E98E42AAE2B}"/>
              </a:ext>
            </a:extLst>
          </p:cNvPr>
          <p:cNvGrpSpPr/>
          <p:nvPr/>
        </p:nvGrpSpPr>
        <p:grpSpPr>
          <a:xfrm>
            <a:off x="6096000" y="4689607"/>
            <a:ext cx="5533509" cy="1840590"/>
            <a:chOff x="6096000" y="4689607"/>
            <a:chExt cx="5533509" cy="1840590"/>
          </a:xfrm>
        </p:grpSpPr>
        <p:sp>
          <p:nvSpPr>
            <p:cNvPr id="17" name="向下箭號 16">
              <a:extLst>
                <a:ext uri="{FF2B5EF4-FFF2-40B4-BE49-F238E27FC236}">
                  <a16:creationId xmlns:a16="http://schemas.microsoft.com/office/drawing/2014/main" id="{FECF9C11-EDB0-EE4D-8D68-D9AA97BD7F5E}"/>
                </a:ext>
              </a:extLst>
            </p:cNvPr>
            <p:cNvSpPr/>
            <p:nvPr/>
          </p:nvSpPr>
          <p:spPr>
            <a:xfrm rot="16200000">
              <a:off x="8410746" y="4813968"/>
              <a:ext cx="904017" cy="20613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 dirty="0"/>
            </a:p>
          </p:txBody>
        </p:sp>
        <p:grpSp>
          <p:nvGrpSpPr>
            <p:cNvPr id="11" name="群組 10">
              <a:extLst>
                <a:ext uri="{FF2B5EF4-FFF2-40B4-BE49-F238E27FC236}">
                  <a16:creationId xmlns:a16="http://schemas.microsoft.com/office/drawing/2014/main" id="{40147DE7-E858-7343-966D-75AC920D3EC5}"/>
                </a:ext>
              </a:extLst>
            </p:cNvPr>
            <p:cNvGrpSpPr/>
            <p:nvPr/>
          </p:nvGrpSpPr>
          <p:grpSpPr>
            <a:xfrm>
              <a:off x="8057818" y="4689607"/>
              <a:ext cx="1343618" cy="1840590"/>
              <a:chOff x="3903277" y="216984"/>
              <a:chExt cx="2910281" cy="4139519"/>
            </a:xfrm>
          </p:grpSpPr>
          <p:pic>
            <p:nvPicPr>
              <p:cNvPr id="12" name="Google Shape;241;p11" descr="Diagram&#10;&#10;Description automatically generated">
                <a:extLst>
                  <a:ext uri="{FF2B5EF4-FFF2-40B4-BE49-F238E27FC236}">
                    <a16:creationId xmlns:a16="http://schemas.microsoft.com/office/drawing/2014/main" id="{D681A5A4-8145-8A4B-8882-C4E3581E8C7A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7">
                <a:alphaModFix/>
              </a:blip>
              <a:srcRect r="22201"/>
              <a:stretch/>
            </p:blipFill>
            <p:spPr>
              <a:xfrm>
                <a:off x="4134994" y="216984"/>
                <a:ext cx="2678564" cy="413951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" name="Google Shape;242;p11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id="{56E1F781-39F6-CE45-A319-33369EBB28CD}"/>
                  </a:ext>
                </a:extLst>
              </p:cNvPr>
              <p:cNvPicPr preferRelativeResize="0"/>
              <p:nvPr/>
            </p:nvPicPr>
            <p:blipFill rotWithShape="1">
              <a:blip r:embed="rId8"/>
              <a:srcRect t="4106"/>
              <a:stretch/>
            </p:blipFill>
            <p:spPr>
              <a:xfrm>
                <a:off x="3903277" y="708887"/>
                <a:ext cx="2140218" cy="3439569"/>
              </a:xfrm>
              <a:prstGeom prst="rect">
                <a:avLst/>
              </a:prstGeom>
            </p:spPr>
          </p:pic>
        </p:grpSp>
        <p:sp>
          <p:nvSpPr>
            <p:cNvPr id="24" name="標題 1">
              <a:extLst>
                <a:ext uri="{FF2B5EF4-FFF2-40B4-BE49-F238E27FC236}">
                  <a16:creationId xmlns:a16="http://schemas.microsoft.com/office/drawing/2014/main" id="{88110DF9-D772-4446-B560-2FE4CFA36815}"/>
                </a:ext>
              </a:extLst>
            </p:cNvPr>
            <p:cNvSpPr txBox="1">
              <a:spLocks/>
            </p:cNvSpPr>
            <p:nvPr/>
          </p:nvSpPr>
          <p:spPr>
            <a:xfrm>
              <a:off x="6096000" y="5497912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Chemical energy</a:t>
              </a:r>
            </a:p>
          </p:txBody>
        </p:sp>
        <p:sp>
          <p:nvSpPr>
            <p:cNvPr id="25" name="標題 1">
              <a:extLst>
                <a:ext uri="{FF2B5EF4-FFF2-40B4-BE49-F238E27FC236}">
                  <a16:creationId xmlns:a16="http://schemas.microsoft.com/office/drawing/2014/main" id="{44E20B18-F3A3-8B4F-B484-F7C211EB6CB9}"/>
                </a:ext>
              </a:extLst>
            </p:cNvPr>
            <p:cNvSpPr txBox="1">
              <a:spLocks/>
            </p:cNvSpPr>
            <p:nvPr/>
          </p:nvSpPr>
          <p:spPr>
            <a:xfrm>
              <a:off x="9866175" y="5493336"/>
              <a:ext cx="1763334" cy="8212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40" tIns="45720" rIns="91440" bIns="45720" rtlCol="0" anchor="b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kumimoji="1" lang="en-US" altLang="zh-HK" sz="2800" kern="12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Electrical energy</a:t>
              </a:r>
            </a:p>
          </p:txBody>
        </p:sp>
      </p:grpSp>
      <p:sp>
        <p:nvSpPr>
          <p:cNvPr id="26" name="標題 1">
            <a:extLst>
              <a:ext uri="{FF2B5EF4-FFF2-40B4-BE49-F238E27FC236}">
                <a16:creationId xmlns:a16="http://schemas.microsoft.com/office/drawing/2014/main" id="{440A88CA-F0CF-C24F-926F-91DD815C0618}"/>
              </a:ext>
            </a:extLst>
          </p:cNvPr>
          <p:cNvSpPr txBox="1">
            <a:spLocks/>
          </p:cNvSpPr>
          <p:nvPr/>
        </p:nvSpPr>
        <p:spPr>
          <a:xfrm>
            <a:off x="144971" y="3763242"/>
            <a:ext cx="11897866" cy="67615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Energy is </a:t>
            </a:r>
            <a:r>
              <a:rPr kumimoji="1" lang="en-US" altLang="zh-HK" sz="3600" b="1" u="sng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converted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HK" altLang="zh-HK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HK" altLang="zh-HK" sz="24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轉換</a:t>
            </a:r>
            <a:r>
              <a:rPr lang="en-HK" altLang="zh-HK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kumimoji="1" lang="en-US" altLang="zh-HK" sz="2400" b="1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from one form to another .</a:t>
            </a:r>
            <a:endParaRPr kumimoji="1" lang="en-US" altLang="zh-HK" sz="32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uman body Royalty Free Vector Image - VectorStock">
            <a:extLst>
              <a:ext uri="{FF2B5EF4-FFF2-40B4-BE49-F238E27FC236}">
                <a16:creationId xmlns:a16="http://schemas.microsoft.com/office/drawing/2014/main" id="{50F024BB-5A71-7641-AFCE-5608FCEF29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292"/>
          <a:stretch/>
        </p:blipFill>
        <p:spPr bwMode="auto">
          <a:xfrm>
            <a:off x="66675" y="1107281"/>
            <a:ext cx="2687976" cy="575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A5A10E2-80A3-7145-BC0A-1F9FD34E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 dirty="0"/>
          </a:p>
        </p:txBody>
      </p:sp>
      <p:sp>
        <p:nvSpPr>
          <p:cNvPr id="19" name="Google Shape;318;p17">
            <a:extLst>
              <a:ext uri="{FF2B5EF4-FFF2-40B4-BE49-F238E27FC236}">
                <a16:creationId xmlns:a16="http://schemas.microsoft.com/office/drawing/2014/main" id="{B70218A9-1836-F242-B0EA-D902EF2E8DDD}"/>
              </a:ext>
            </a:extLst>
          </p:cNvPr>
          <p:cNvSpPr txBox="1">
            <a:spLocks/>
          </p:cNvSpPr>
          <p:nvPr/>
        </p:nvSpPr>
        <p:spPr>
          <a:xfrm>
            <a:off x="609599" y="327803"/>
            <a:ext cx="10515600" cy="1025111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</a:pPr>
            <a:r>
              <a:rPr lang="en-HK" dirty="0">
                <a:solidFill>
                  <a:schemeClr val="lt1"/>
                </a:solidFill>
              </a:rPr>
              <a:t>What can tell you from this?</a:t>
            </a:r>
            <a:endParaRPr lang="en-HK" dirty="0"/>
          </a:p>
        </p:txBody>
      </p:sp>
      <p:sp>
        <p:nvSpPr>
          <p:cNvPr id="20" name="標題 1">
            <a:extLst>
              <a:ext uri="{FF2B5EF4-FFF2-40B4-BE49-F238E27FC236}">
                <a16:creationId xmlns:a16="http://schemas.microsoft.com/office/drawing/2014/main" id="{C3A3BD68-68B1-664C-A059-009CFEFA6F03}"/>
              </a:ext>
            </a:extLst>
          </p:cNvPr>
          <p:cNvSpPr txBox="1">
            <a:spLocks/>
          </p:cNvSpPr>
          <p:nvPr/>
        </p:nvSpPr>
        <p:spPr>
          <a:xfrm>
            <a:off x="147067" y="1725609"/>
            <a:ext cx="11897866" cy="11861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Electrical </a:t>
            </a:r>
            <a:r>
              <a:rPr kumimoji="1" lang="en-US" altLang="zh-HK" sz="3600" b="1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and chemical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energy can be converted 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to other forms of energy. </a:t>
            </a:r>
            <a:endParaRPr kumimoji="1" lang="en-US" altLang="zh-HK" sz="3200" b="1" u="sng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10756515-41B1-124C-811C-2F1647108950}"/>
              </a:ext>
            </a:extLst>
          </p:cNvPr>
          <p:cNvSpPr txBox="1"/>
          <p:nvPr/>
        </p:nvSpPr>
        <p:spPr>
          <a:xfrm>
            <a:off x="3014813" y="3059310"/>
            <a:ext cx="6162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HK" sz="5400" dirty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endParaRPr kumimoji="1" lang="zh-HK" altLang="en-US" sz="5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FD40B57D-5FB2-4946-A2DD-7230BC2C07AB}"/>
              </a:ext>
            </a:extLst>
          </p:cNvPr>
          <p:cNvSpPr txBox="1">
            <a:spLocks/>
          </p:cNvSpPr>
          <p:nvPr/>
        </p:nvSpPr>
        <p:spPr>
          <a:xfrm>
            <a:off x="147066" y="4103795"/>
            <a:ext cx="11897866" cy="11861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 form of energy</a:t>
            </a: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can be converted </a:t>
            </a:r>
          </a:p>
          <a:p>
            <a:pPr algn="ctr">
              <a:spcBef>
                <a:spcPct val="0"/>
              </a:spcBef>
            </a:pPr>
            <a:r>
              <a:rPr kumimoji="1" lang="en-US" altLang="zh-HK" sz="36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to other forms. </a:t>
            </a:r>
            <a:endParaRPr kumimoji="1" lang="en-US" altLang="zh-HK" sz="3200" b="1" u="sng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7" name="Picture 2" descr="Thinking Face Emoji (U+1F914)">
            <a:extLst>
              <a:ext uri="{FF2B5EF4-FFF2-40B4-BE49-F238E27FC236}">
                <a16:creationId xmlns:a16="http://schemas.microsoft.com/office/drawing/2014/main" id="{5E89F6AA-8407-5A45-B99F-DE5FDE626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41" b="94141" l="4688" r="92188">
                        <a14:foregroundMark x1="22656" y1="14844" x2="22656" y2="14844"/>
                        <a14:foregroundMark x1="43359" y1="9375" x2="43359" y2="9375"/>
                        <a14:foregroundMark x1="49219" y1="8984" x2="49219" y2="8984"/>
                        <a14:foregroundMark x1="71094" y1="14844" x2="71094" y2="14844"/>
                        <a14:foregroundMark x1="32813" y1="94141" x2="32813" y2="94141"/>
                        <a14:foregroundMark x1="89453" y1="43750" x2="89453" y2="43750"/>
                        <a14:foregroundMark x1="86719" y1="28516" x2="86719" y2="28516"/>
                        <a14:foregroundMark x1="84375" y1="24609" x2="84375" y2="24609"/>
                        <a14:foregroundMark x1="84375" y1="24609" x2="84375" y2="24609"/>
                        <a14:foregroundMark x1="42188" y1="7031" x2="42188" y2="7031"/>
                        <a14:foregroundMark x1="37109" y1="7422" x2="37109" y2="7422"/>
                        <a14:foregroundMark x1="18359" y1="19922" x2="18359" y2="19922"/>
                        <a14:foregroundMark x1="14453" y1="26563" x2="14453" y2="26563"/>
                        <a14:foregroundMark x1="10547" y1="34766" x2="10547" y2="34766"/>
                        <a14:foregroundMark x1="8984" y1="36328" x2="8984" y2="36328"/>
                        <a14:foregroundMark x1="92578" y1="49219" x2="92578" y2="49219"/>
                        <a14:foregroundMark x1="4688" y1="51172" x2="4688" y2="511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2680" y="4138680"/>
            <a:ext cx="2719320" cy="271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12165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ED693E-28E4-B744-A247-9F79ED686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C9DE958-2477-A148-8B45-3A10668FA3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/>
          </a:p>
        </p:txBody>
      </p:sp>
      <p:pic>
        <p:nvPicPr>
          <p:cNvPr id="24578" name="Picture 2" descr="pikachu stole my credit card and called me a bitch on Twitter: &quot;He happy  with Apple… &quot;">
            <a:extLst>
              <a:ext uri="{FF2B5EF4-FFF2-40B4-BE49-F238E27FC236}">
                <a16:creationId xmlns:a16="http://schemas.microsoft.com/office/drawing/2014/main" id="{779D25AB-3C1D-4E46-A1EA-30B66FD1E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2293541"/>
            <a:ext cx="2880320" cy="227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pikachu running clip - YouTube">
            <a:extLst>
              <a:ext uri="{FF2B5EF4-FFF2-40B4-BE49-F238E27FC236}">
                <a16:creationId xmlns:a16="http://schemas.microsoft.com/office/drawing/2014/main" id="{E1ADBB5A-1F8A-1A45-AD75-3756893032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9" t="11979" b="15000"/>
          <a:stretch/>
        </p:blipFill>
        <p:spPr bwMode="auto">
          <a:xfrm>
            <a:off x="811214" y="4235252"/>
            <a:ext cx="2880320" cy="227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zzzzzz...electrical pokemon. | Pokémon Amino">
            <a:extLst>
              <a:ext uri="{FF2B5EF4-FFF2-40B4-BE49-F238E27FC236}">
                <a16:creationId xmlns:a16="http://schemas.microsoft.com/office/drawing/2014/main" id="{D02614CE-4014-5441-8E21-6FEFD8441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480" y="4235252"/>
            <a:ext cx="2880320" cy="227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6" name="Picture 10" descr="buttberry, Ash's Pikachu has been training for 16 years and... | Pikachu  art, Pokemon snorlax, Pichu pikachu raichu">
            <a:extLst>
              <a:ext uri="{FF2B5EF4-FFF2-40B4-BE49-F238E27FC236}">
                <a16:creationId xmlns:a16="http://schemas.microsoft.com/office/drawing/2014/main" id="{22B97A9A-515F-874D-9396-8B35EB966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4" y="365125"/>
            <a:ext cx="2849693" cy="227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8" name="Picture 12" descr="Singing Pikachu | Pokémon | Know Your Meme">
            <a:extLst>
              <a:ext uri="{FF2B5EF4-FFF2-40B4-BE49-F238E27FC236}">
                <a16:creationId xmlns:a16="http://schemas.microsoft.com/office/drawing/2014/main" id="{99A0A8E1-1EA4-564A-9DE0-6300EA697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197" y="36116"/>
            <a:ext cx="2704603" cy="271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519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8" name="Rectangle 147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8" name="Picture 4" descr="Gulf Elevators Passenger Home Elevator, Max Persons: 4 Persons, | ID:  6326220355">
            <a:extLst>
              <a:ext uri="{FF2B5EF4-FFF2-40B4-BE49-F238E27FC236}">
                <a16:creationId xmlns:a16="http://schemas.microsoft.com/office/drawing/2014/main" id="{732FD618-A2C5-464A-9EB0-71D2189E1F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2"/>
          <a:stretch/>
        </p:blipFill>
        <p:spPr bwMode="auto">
          <a:xfrm>
            <a:off x="2522356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" name="Rectangle 149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Google Shape;111;p5">
            <a:extLst>
              <a:ext uri="{FF2B5EF4-FFF2-40B4-BE49-F238E27FC236}">
                <a16:creationId xmlns:a16="http://schemas.microsoft.com/office/drawing/2014/main" id="{201D0B6E-5858-7242-90F2-AF100DE1852B}"/>
              </a:ext>
            </a:extLst>
          </p:cNvPr>
          <p:cNvSpPr txBox="1">
            <a:spLocks/>
          </p:cNvSpPr>
          <p:nvPr/>
        </p:nvSpPr>
        <p:spPr>
          <a:xfrm>
            <a:off x="952228" y="743447"/>
            <a:ext cx="3973385" cy="369202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ct val="0"/>
              </a:spcBef>
              <a:buSzPct val="100000"/>
            </a:pPr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Which energy is related to this picture?</a:t>
            </a:r>
            <a:b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5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Google Shape;113;p5">
            <a:extLst>
              <a:ext uri="{FF2B5EF4-FFF2-40B4-BE49-F238E27FC236}">
                <a16:creationId xmlns:a16="http://schemas.microsoft.com/office/drawing/2014/main" id="{D1B71EEA-3F65-3B40-BBCE-323DE5FF8D4D}"/>
              </a:ext>
            </a:extLst>
          </p:cNvPr>
          <p:cNvSpPr txBox="1">
            <a:spLocks/>
          </p:cNvSpPr>
          <p:nvPr/>
        </p:nvSpPr>
        <p:spPr>
          <a:xfrm>
            <a:off x="952229" y="4629234"/>
            <a:ext cx="3973386" cy="148531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FF0000"/>
              </a:buClr>
              <a:buSzPct val="100000"/>
              <a:buFont typeface="Arial"/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Potential energy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155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Clr>
                <a:srgbClr val="FF0000"/>
              </a:buClr>
              <a:buSzPct val="100000"/>
            </a:pPr>
            <a:r>
              <a:rPr lang="en-HK" altLang="zh-HK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 Energy</a:t>
            </a:r>
            <a:r>
              <a:rPr lang="en-HK" altLang="zh-HK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      </a:t>
            </a:r>
            <a:r>
              <a:rPr lang="en-HK" altLang="zh-HK" sz="2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(Stored)</a:t>
            </a:r>
            <a:br>
              <a:rPr lang="en-HK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4" name="Google Shape;13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331" y="4066609"/>
            <a:ext cx="7867620" cy="269808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7"/>
          <p:cNvSpPr txBox="1"/>
          <p:nvPr/>
        </p:nvSpPr>
        <p:spPr>
          <a:xfrm>
            <a:off x="390331" y="1756003"/>
            <a:ext cx="5682702" cy="1806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None/>
            </a:pPr>
            <a:r>
              <a:rPr lang="en-HK" sz="4800" b="0" i="0" u="none" strike="noStrike" cap="none" dirty="0">
                <a:solidFill>
                  <a:sysClr val="windowText" lastClr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2 different forms: </a:t>
            </a:r>
            <a:endParaRPr sz="1400" b="0" i="0" u="none" strike="noStrike" cap="none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914400" marR="0" lvl="0" indent="-914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AutoNum type="arabicParenBoth"/>
            </a:pPr>
            <a:r>
              <a:rPr lang="en-HK" sz="4500" b="0" i="0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High position vs low position</a:t>
            </a:r>
            <a:endParaRPr sz="13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ct val="100000"/>
            </a:pPr>
            <a:r>
              <a:rPr lang="en-HK" sz="4500" b="0" i="0" u="none" strike="noStrike" cap="none" dirty="0">
                <a:solidFill>
                  <a:srgbClr val="00B05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(2)	Shape of an elastic object 	changed</a:t>
            </a:r>
            <a:endParaRPr sz="1300" b="0" i="0" u="none" strike="noStrike" cap="none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CBBCE9-6066-E446-B14B-C8D5B19FD364}"/>
              </a:ext>
            </a:extLst>
          </p:cNvPr>
          <p:cNvSpPr/>
          <p:nvPr/>
        </p:nvSpPr>
        <p:spPr>
          <a:xfrm>
            <a:off x="409828" y="4001294"/>
            <a:ext cx="7867620" cy="2856706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pic>
        <p:nvPicPr>
          <p:cNvPr id="133" name="Google Shape;133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18969" y="1282713"/>
            <a:ext cx="5813331" cy="30173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9E8D78F-9DD2-7045-A811-19476C9EE48D}"/>
              </a:ext>
            </a:extLst>
          </p:cNvPr>
          <p:cNvSpPr/>
          <p:nvPr/>
        </p:nvSpPr>
        <p:spPr>
          <a:xfrm>
            <a:off x="6118969" y="1337354"/>
            <a:ext cx="5813331" cy="303870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3E440866-7E32-A745-A416-F3DAAB8EEC79}"/>
              </a:ext>
            </a:extLst>
          </p:cNvPr>
          <p:cNvGrpSpPr/>
          <p:nvPr/>
        </p:nvGrpSpPr>
        <p:grpSpPr>
          <a:xfrm>
            <a:off x="7624950" y="3948998"/>
            <a:ext cx="4920854" cy="3386245"/>
            <a:chOff x="7624950" y="3948998"/>
            <a:chExt cx="4920854" cy="3386245"/>
          </a:xfrm>
        </p:grpSpPr>
        <p:sp>
          <p:nvSpPr>
            <p:cNvPr id="3" name="爆炸 2 2">
              <a:extLst>
                <a:ext uri="{FF2B5EF4-FFF2-40B4-BE49-F238E27FC236}">
                  <a16:creationId xmlns:a16="http://schemas.microsoft.com/office/drawing/2014/main" id="{B499820D-B519-4148-B9B5-74BA447D8BD0}"/>
                </a:ext>
              </a:extLst>
            </p:cNvPr>
            <p:cNvSpPr/>
            <p:nvPr/>
          </p:nvSpPr>
          <p:spPr>
            <a:xfrm rot="771645">
              <a:off x="7624950" y="3948998"/>
              <a:ext cx="4920854" cy="3386245"/>
            </a:xfrm>
            <a:prstGeom prst="irregularSeal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4" name="文字方塊 3">
              <a:extLst>
                <a:ext uri="{FF2B5EF4-FFF2-40B4-BE49-F238E27FC236}">
                  <a16:creationId xmlns:a16="http://schemas.microsoft.com/office/drawing/2014/main" id="{CD7F8399-6941-0D47-A5A0-6FEBB4885B1B}"/>
                </a:ext>
              </a:extLst>
            </p:cNvPr>
            <p:cNvSpPr txBox="1"/>
            <p:nvPr/>
          </p:nvSpPr>
          <p:spPr>
            <a:xfrm>
              <a:off x="8303561" y="4831850"/>
              <a:ext cx="3126437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HK" sz="2800" dirty="0"/>
                <a:t>Potential energy </a:t>
              </a:r>
              <a:br>
                <a:rPr kumimoji="1" lang="en-US" altLang="zh-HK" sz="2800" dirty="0"/>
              </a:br>
              <a:r>
                <a:rPr kumimoji="1" lang="en-US" altLang="zh-HK" sz="2800" dirty="0"/>
                <a:t>is </a:t>
              </a:r>
              <a:r>
                <a:rPr kumimoji="1" lang="en-US" altLang="zh-HK" sz="2800" b="1" u="sng" dirty="0"/>
                <a:t>released</a:t>
              </a:r>
              <a:r>
                <a:rPr kumimoji="1" lang="en-US" altLang="zh-HK" sz="2800" dirty="0"/>
                <a:t> when we release</a:t>
              </a:r>
              <a:r>
                <a:rPr kumimoji="1" lang="zh-TW" altLang="en-US" sz="2800" dirty="0"/>
                <a:t> </a:t>
              </a:r>
              <a:r>
                <a:rPr kumimoji="1" lang="en-US" altLang="zh-HK" sz="1800" dirty="0"/>
                <a:t>(</a:t>
              </a:r>
              <a:r>
                <a:rPr kumimoji="1" lang="zh-HK" altLang="en-US" sz="1800" dirty="0"/>
                <a:t>放手</a:t>
              </a:r>
              <a:r>
                <a:rPr kumimoji="1" lang="en-US" altLang="zh-HK" sz="1800" dirty="0"/>
                <a:t>) </a:t>
              </a:r>
              <a:r>
                <a:rPr kumimoji="1" lang="en-US" altLang="zh-HK" sz="2800" dirty="0"/>
                <a:t>the objects!</a:t>
              </a:r>
              <a:endParaRPr kumimoji="1" lang="zh-HK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E73BBE33-B533-4661-8A6A-6BD8D05EB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3987166-BD81-1F42-BEA6-2560100D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120" y="557189"/>
            <a:ext cx="3357159" cy="27859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HK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Which energy is </a:t>
            </a:r>
            <a:r>
              <a:rPr lang="en-US" altLang="zh-HK" sz="4000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commonly</a:t>
            </a:r>
            <a:r>
              <a:rPr lang="en-US" altLang="zh-HK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related to these pictures?</a:t>
            </a:r>
            <a:endParaRPr kumimoji="1" lang="en-US" altLang="zh-HK" sz="4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Google Shape;113;p5">
            <a:extLst>
              <a:ext uri="{FF2B5EF4-FFF2-40B4-BE49-F238E27FC236}">
                <a16:creationId xmlns:a16="http://schemas.microsoft.com/office/drawing/2014/main" id="{2207866D-F996-5B48-8CD0-BD20AC4C65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3120" y="3514851"/>
            <a:ext cx="3357159" cy="2614236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0">
              <a:spcAft>
                <a:spcPts val="0"/>
              </a:spcAft>
              <a:buClr>
                <a:srgbClr val="FF0000"/>
              </a:buClr>
              <a:buSzPct val="100000"/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Electrical energy</a:t>
            </a:r>
          </a:p>
        </p:txBody>
      </p:sp>
      <p:pic>
        <p:nvPicPr>
          <p:cNvPr id="7170" name="Picture 2" descr="Gulf Elevators Passenger Home Elevator, Max Persons: 4 Persons, | ID:  6326220355">
            <a:extLst>
              <a:ext uri="{FF2B5EF4-FFF2-40B4-BE49-F238E27FC236}">
                <a16:creationId xmlns:a16="http://schemas.microsoft.com/office/drawing/2014/main" id="{DB7A9304-E489-2D44-8564-6E0A1B2AE8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" r="5429" b="1"/>
          <a:stretch/>
        </p:blipFill>
        <p:spPr bwMode="auto">
          <a:xfrm>
            <a:off x="4657343" y="-2"/>
            <a:ext cx="2745766" cy="222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Old-fashioned light bulbs could be set for comeback after 'light recycling'  breakthrough | The Independent | The Independent">
            <a:extLst>
              <a:ext uri="{FF2B5EF4-FFF2-40B4-BE49-F238E27FC236}">
                <a16:creationId xmlns:a16="http://schemas.microsoft.com/office/drawing/2014/main" id="{357CCE78-CC67-F841-B89F-A347F1D90C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" b="3"/>
          <a:stretch/>
        </p:blipFill>
        <p:spPr bwMode="auto">
          <a:xfrm>
            <a:off x="4657343" y="2400474"/>
            <a:ext cx="2742158" cy="205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oundArtist SH10B Horn Speaker audiophile Bookshelf speakers Testing before  sending. - YouTube">
            <a:extLst>
              <a:ext uri="{FF2B5EF4-FFF2-40B4-BE49-F238E27FC236}">
                <a16:creationId xmlns:a16="http://schemas.microsoft.com/office/drawing/2014/main" id="{A1B91038-AA10-3E4C-BB2F-21C39BAEAA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3" r="10416" b="3"/>
          <a:stretch/>
        </p:blipFill>
        <p:spPr bwMode="auto">
          <a:xfrm>
            <a:off x="7570565" y="10"/>
            <a:ext cx="4614002" cy="3337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eepas 16-Inch Wall Fan 60W | 3 Speed Settings with Timer | Oscillating and  Static Feature | Electric Wall Mount Cooling Fan for Home, Green House,  Work Room or Office Use | 2 Year Warranty">
            <a:extLst>
              <a:ext uri="{FF2B5EF4-FFF2-40B4-BE49-F238E27FC236}">
                <a16:creationId xmlns:a16="http://schemas.microsoft.com/office/drawing/2014/main" id="{D230D905-C2EF-6546-A903-AB70A2C856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r="-6" b="14762"/>
          <a:stretch/>
        </p:blipFill>
        <p:spPr bwMode="auto">
          <a:xfrm>
            <a:off x="4653627" y="4629236"/>
            <a:ext cx="2745764" cy="222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et Xiaomi Mijia MDKXDE1ACM Mini Electric Oven at $95.99">
            <a:extLst>
              <a:ext uri="{FF2B5EF4-FFF2-40B4-BE49-F238E27FC236}">
                <a16:creationId xmlns:a16="http://schemas.microsoft.com/office/drawing/2014/main" id="{ED8020A1-25EE-8A44-B518-DA04C6C8E4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7" r="28853" b="2"/>
          <a:stretch/>
        </p:blipFill>
        <p:spPr bwMode="auto">
          <a:xfrm>
            <a:off x="7570565" y="3509264"/>
            <a:ext cx="4614002" cy="334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99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</TotalTime>
  <Words>1260</Words>
  <Application>Microsoft Macintosh PowerPoint</Application>
  <PresentationFormat>寬螢幕</PresentationFormat>
  <Paragraphs>318</Paragraphs>
  <Slides>69</Slides>
  <Notes>40</Notes>
  <HiddenSlides>0</HiddenSlides>
  <MMClips>1</MMClips>
  <ScaleCrop>false</ScaleCrop>
  <HeadingPairs>
    <vt:vector size="6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69</vt:i4>
      </vt:variant>
    </vt:vector>
  </HeadingPairs>
  <TitlesOfParts>
    <vt:vector size="72" baseType="lpstr">
      <vt:lpstr>Arial</vt:lpstr>
      <vt:lpstr>Calibri</vt:lpstr>
      <vt:lpstr>Office Theme</vt:lpstr>
      <vt:lpstr>PowerPoint 簡報</vt:lpstr>
      <vt:lpstr>Difference forms of energy</vt:lpstr>
      <vt:lpstr>PowerPoint 簡報</vt:lpstr>
      <vt:lpstr>PowerPoint 簡報</vt:lpstr>
      <vt:lpstr>PowerPoint 簡報</vt:lpstr>
      <vt:lpstr>Which energy is related to this picture? </vt:lpstr>
      <vt:lpstr>PowerPoint 簡報</vt:lpstr>
      <vt:lpstr>Potential Energy       (Stored) </vt:lpstr>
      <vt:lpstr>Which energy is commonly related to these pictures?</vt:lpstr>
      <vt:lpstr>Light energy</vt:lpstr>
      <vt:lpstr>Another form of energy</vt:lpstr>
      <vt:lpstr>Light energy</vt:lpstr>
      <vt:lpstr>Light energy</vt:lpstr>
      <vt:lpstr>Chemical energy</vt:lpstr>
      <vt:lpstr>Food </vt:lpstr>
      <vt:lpstr>Fuel (燃料) – Coal (煤)、Petroleum (石油)、Natural gas (天然氣) 、Wood (木材) 、 Things can be burnt (能燃燒的)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Another form of energy</vt:lpstr>
      <vt:lpstr>Another form of energy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What can tell you from these?</vt:lpstr>
      <vt:lpstr>PowerPoint 簡報</vt:lpstr>
      <vt:lpstr>PowerPoint 簡報</vt:lpstr>
      <vt:lpstr>PowerPoint 簡報</vt:lpstr>
      <vt:lpstr>PowerPoint 簡報</vt:lpstr>
      <vt:lpstr>PowerPoint 簡報</vt:lpstr>
      <vt:lpstr>Station 1</vt:lpstr>
      <vt:lpstr>PowerPoint 簡報</vt:lpstr>
      <vt:lpstr>Station 3 </vt:lpstr>
      <vt:lpstr>PowerPoint 簡報</vt:lpstr>
      <vt:lpstr>PowerPoint 簡報</vt:lpstr>
      <vt:lpstr>Station 5</vt:lpstr>
      <vt:lpstr>Station 6 </vt:lpstr>
      <vt:lpstr>PowerPoint 簡報</vt:lpstr>
      <vt:lpstr>Station 8</vt:lpstr>
      <vt:lpstr>Station 9 (Worksheet P.4) </vt:lpstr>
      <vt:lpstr>PowerPoint 簡報</vt:lpstr>
      <vt:lpstr>PowerPoint 簡報</vt:lpstr>
      <vt:lpstr>PowerPoint 簡報</vt:lpstr>
      <vt:lpstr>PowerPoint 簡報</vt:lpstr>
      <vt:lpstr>Station 10 (worksheet P.5)</vt:lpstr>
      <vt:lpstr>PowerPoint 簡報</vt:lpstr>
      <vt:lpstr>Station 10 (worksheet P.5)</vt:lpstr>
      <vt:lpstr>PowerPoint 簡報</vt:lpstr>
      <vt:lpstr>PowerPoint 簡報</vt:lpstr>
      <vt:lpstr>PowerPoint 簡報</vt:lpstr>
      <vt:lpstr>Lesson Review</vt:lpstr>
      <vt:lpstr>Homework </vt:lpstr>
      <vt:lpstr>PowerPoint 簡報</vt:lpstr>
      <vt:lpstr>SUMMARY:</vt:lpstr>
      <vt:lpstr>What can tell you from these?</vt:lpstr>
      <vt:lpstr>What can tell you from these?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LAW KA LUN</dc:creator>
  <cp:lastModifiedBy>CHAN WAI SHING</cp:lastModifiedBy>
  <cp:revision>103</cp:revision>
  <dcterms:created xsi:type="dcterms:W3CDTF">2021-05-06T13:13:12Z</dcterms:created>
  <dcterms:modified xsi:type="dcterms:W3CDTF">2021-05-12T14:46:52Z</dcterms:modified>
</cp:coreProperties>
</file>