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50" roundtripDataSignature="AMtx7mg7nlPGaEg9LTj/Nmn/+UF3Utqf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5E44A7B-44F9-4978-9530-DC4F139D0A5B}">
  <a:tblStyle styleId="{F5E44A7B-44F9-4978-9530-DC4F139D0A5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3" name="Google Shape;153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1" name="Google Shape;181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0" name="Google Shape;190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6" name="Google Shape;196;p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2" name="Google Shape;20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0" name="Google Shape;210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0" name="Google Shape;220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8" name="Google Shape;23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6" name="Google Shape;24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d8a34f79d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d8a34f79d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6" name="Google Shape;25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1" name="Google Shape;271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3" name="Google Shape;283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8" name="Google Shape;29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6" name="Google Shape;316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5" name="Google Shape;325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2" name="Google Shape;33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1" name="Google Shape;341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4" name="Google Shape;35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64" name="Google Shape;364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7" name="Google Shape;377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87" name="Google Shape;38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97" name="Google Shape;397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3" name="Google Shape;403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3" name="Google Shape;413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22" name="Google Shape;422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35" name="Google Shape;435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3" name="Google Shape;443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2" name="Google Shape;452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2" name="Google Shape;462;p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7" name="Google Shape;477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84" name="Google Shape;484;p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92" name="Google Shape;492;p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98" name="Google Shape;498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07" name="Google Shape;507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9" name="Google Shape;10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6" name="Google Shape;11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8" name="Google Shape;13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5" name="Google Shape;145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4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4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4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4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5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5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5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4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4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4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4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4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5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5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4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4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4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HK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Relationship Id="rId4" Type="http://schemas.openxmlformats.org/officeDocument/2006/relationships/image" Target="../media/image7.jpg"/><Relationship Id="rId5" Type="http://schemas.openxmlformats.org/officeDocument/2006/relationships/image" Target="../media/image15.jpg"/><Relationship Id="rId6" Type="http://schemas.openxmlformats.org/officeDocument/2006/relationships/image" Target="../media/image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27.png"/><Relationship Id="rId5" Type="http://schemas.openxmlformats.org/officeDocument/2006/relationships/image" Target="../media/image2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Relationship Id="rId4" Type="http://schemas.openxmlformats.org/officeDocument/2006/relationships/image" Target="../media/image26.gif"/><Relationship Id="rId5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jpg"/><Relationship Id="rId4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png"/><Relationship Id="rId4" Type="http://schemas.openxmlformats.org/officeDocument/2006/relationships/image" Target="../media/image27.png"/><Relationship Id="rId5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0.png"/><Relationship Id="rId4" Type="http://schemas.openxmlformats.org/officeDocument/2006/relationships/image" Target="../media/image35.png"/><Relationship Id="rId5" Type="http://schemas.openxmlformats.org/officeDocument/2006/relationships/image" Target="../media/image4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5.jpg"/><Relationship Id="rId4" Type="http://schemas.openxmlformats.org/officeDocument/2006/relationships/image" Target="../media/image37.jpg"/><Relationship Id="rId5" Type="http://schemas.openxmlformats.org/officeDocument/2006/relationships/image" Target="../media/image53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6.jpg"/><Relationship Id="rId4" Type="http://schemas.openxmlformats.org/officeDocument/2006/relationships/image" Target="../media/image50.jpg"/><Relationship Id="rId5" Type="http://schemas.openxmlformats.org/officeDocument/2006/relationships/image" Target="../media/image49.jpg"/><Relationship Id="rId6" Type="http://schemas.openxmlformats.org/officeDocument/2006/relationships/image" Target="../media/image51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2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4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5.jpg"/><Relationship Id="rId4" Type="http://schemas.openxmlformats.org/officeDocument/2006/relationships/image" Target="../media/image56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85256" y="223390"/>
            <a:ext cx="9221487" cy="6411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 txBox="1"/>
          <p:nvPr>
            <p:ph type="title"/>
          </p:nvPr>
        </p:nvSpPr>
        <p:spPr>
          <a:xfrm>
            <a:off x="6764694" y="365125"/>
            <a:ext cx="4589106" cy="2023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9600"/>
              <a:buFont typeface="Calibri"/>
              <a:buNone/>
            </a:pPr>
            <a:r>
              <a:rPr b="1" lang="en-HK" sz="9600">
                <a:solidFill>
                  <a:srgbClr val="FF0000"/>
                </a:solidFill>
              </a:rPr>
              <a:t>Food </a:t>
            </a:r>
            <a:endParaRPr/>
          </a:p>
        </p:txBody>
      </p:sp>
      <p:pic>
        <p:nvPicPr>
          <p:cNvPr id="156" name="Google Shape;156;p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82052" y="2705878"/>
            <a:ext cx="5236108" cy="39422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board, food, piece, slice&#10;&#10;Description automatically generated" id="157" name="Google Shape;15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3840" y="365125"/>
            <a:ext cx="6007147" cy="3530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475" y="431735"/>
            <a:ext cx="5048250" cy="5695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2"/>
          <p:cNvSpPr/>
          <p:nvPr/>
        </p:nvSpPr>
        <p:spPr>
          <a:xfrm>
            <a:off x="4085617" y="2169268"/>
            <a:ext cx="233464" cy="26264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0000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2"/>
          <p:cNvSpPr/>
          <p:nvPr/>
        </p:nvSpPr>
        <p:spPr>
          <a:xfrm>
            <a:off x="3351609" y="3590631"/>
            <a:ext cx="233464" cy="26264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0000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2"/>
          <p:cNvSpPr/>
          <p:nvPr/>
        </p:nvSpPr>
        <p:spPr>
          <a:xfrm>
            <a:off x="4085617" y="4543048"/>
            <a:ext cx="233464" cy="26264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0000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2"/>
          <p:cNvSpPr/>
          <p:nvPr/>
        </p:nvSpPr>
        <p:spPr>
          <a:xfrm>
            <a:off x="3391711" y="2169267"/>
            <a:ext cx="233464" cy="26264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0000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2"/>
          <p:cNvSpPr/>
          <p:nvPr/>
        </p:nvSpPr>
        <p:spPr>
          <a:xfrm>
            <a:off x="2259927" y="1211325"/>
            <a:ext cx="233464" cy="26264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0000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2"/>
          <p:cNvSpPr/>
          <p:nvPr/>
        </p:nvSpPr>
        <p:spPr>
          <a:xfrm>
            <a:off x="1756074" y="4159799"/>
            <a:ext cx="233464" cy="262647"/>
          </a:xfrm>
          <a:prstGeom prst="pentagon">
            <a:avLst>
              <a:gd fmla="val 105146" name="hf"/>
              <a:gd fmla="val 110557" name="vf"/>
            </a:avLst>
          </a:prstGeom>
          <a:solidFill>
            <a:srgbClr val="FF0000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2"/>
          <p:cNvSpPr txBox="1"/>
          <p:nvPr/>
        </p:nvSpPr>
        <p:spPr>
          <a:xfrm>
            <a:off x="2259927" y="5941707"/>
            <a:ext cx="159691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Cell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0" name="Google Shape;170;p32"/>
          <p:cNvGrpSpPr/>
          <p:nvPr/>
        </p:nvGrpSpPr>
        <p:grpSpPr>
          <a:xfrm>
            <a:off x="2726855" y="573207"/>
            <a:ext cx="9011054" cy="4015205"/>
            <a:chOff x="2726855" y="573207"/>
            <a:chExt cx="9011054" cy="4015205"/>
          </a:xfrm>
        </p:grpSpPr>
        <p:cxnSp>
          <p:nvCxnSpPr>
            <p:cNvPr id="171" name="Google Shape;171;p32"/>
            <p:cNvCxnSpPr>
              <a:stCxn id="163" idx="5"/>
            </p:cNvCxnSpPr>
            <p:nvPr/>
          </p:nvCxnSpPr>
          <p:spPr>
            <a:xfrm flipH="1" rot="10800000">
              <a:off x="4319081" y="1169190"/>
              <a:ext cx="2520300" cy="11004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lgDashDot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2" name="Google Shape;172;p32"/>
            <p:cNvCxnSpPr/>
            <p:nvPr/>
          </p:nvCxnSpPr>
          <p:spPr>
            <a:xfrm flipH="1" rot="10800000">
              <a:off x="2726855" y="1169178"/>
              <a:ext cx="4112484" cy="1524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lgDashDot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3" name="Google Shape;173;p32"/>
            <p:cNvCxnSpPr/>
            <p:nvPr/>
          </p:nvCxnSpPr>
          <p:spPr>
            <a:xfrm flipH="1" rot="10800000">
              <a:off x="3625175" y="1255917"/>
              <a:ext cx="3214164" cy="2466037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lgDashDot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4" name="Google Shape;174;p32"/>
            <p:cNvCxnSpPr/>
            <p:nvPr/>
          </p:nvCxnSpPr>
          <p:spPr>
            <a:xfrm flipH="1" rot="10800000">
              <a:off x="4389817" y="1211325"/>
              <a:ext cx="2448956" cy="3377087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lgDashDot"/>
              <a:miter lim="800000"/>
              <a:headEnd len="sm" w="sm" type="none"/>
              <a:tailEnd len="sm" w="sm" type="none"/>
            </a:ln>
          </p:spPr>
        </p:cxnSp>
        <p:sp>
          <p:nvSpPr>
            <p:cNvPr id="175" name="Google Shape;175;p32"/>
            <p:cNvSpPr txBox="1"/>
            <p:nvPr/>
          </p:nvSpPr>
          <p:spPr>
            <a:xfrm>
              <a:off x="6931610" y="573207"/>
              <a:ext cx="4806299" cy="12618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b="1" i="0" lang="en-HK" sz="4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Sugar (food)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stored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6" name="Google Shape;176;p32"/>
          <p:cNvSpPr/>
          <p:nvPr/>
        </p:nvSpPr>
        <p:spPr>
          <a:xfrm>
            <a:off x="7850193" y="1906885"/>
            <a:ext cx="360746" cy="289881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hart, bubble chart&#10;&#10;Description automatically generated" id="177" name="Google Shape;17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66032" y="2023180"/>
            <a:ext cx="3371877" cy="1753376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352"/>
              </a:srgbClr>
            </a:outerShdw>
          </a:effectLst>
        </p:spPr>
      </p:pic>
      <p:sp>
        <p:nvSpPr>
          <p:cNvPr id="178" name="Google Shape;178;p32"/>
          <p:cNvSpPr txBox="1"/>
          <p:nvPr/>
        </p:nvSpPr>
        <p:spPr>
          <a:xfrm>
            <a:off x="6017679" y="4913458"/>
            <a:ext cx="4511941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HK" sz="32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Give out energy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HK" sz="3200" u="none" cap="none" strike="noStrik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for living thing to survive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/>
          <p:nvPr>
            <p:ph type="title"/>
          </p:nvPr>
        </p:nvSpPr>
        <p:spPr>
          <a:xfrm>
            <a:off x="419878" y="365125"/>
            <a:ext cx="113833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alibri"/>
              <a:buNone/>
            </a:pPr>
            <a:r>
              <a:rPr lang="en-HK" sz="5400">
                <a:solidFill>
                  <a:srgbClr val="FF0000"/>
                </a:solidFill>
              </a:rPr>
              <a:t>Fuel (燃料) – </a:t>
            </a:r>
            <a:r>
              <a:rPr lang="en-HK" sz="3600"/>
              <a:t>Coal </a:t>
            </a:r>
            <a:r>
              <a:rPr lang="en-HK" sz="2400"/>
              <a:t>(煤)</a:t>
            </a:r>
            <a:r>
              <a:rPr lang="en-HK" sz="3600"/>
              <a:t>、Petroleum </a:t>
            </a:r>
            <a:r>
              <a:rPr lang="en-HK" sz="2400"/>
              <a:t>(石油)</a:t>
            </a:r>
            <a:r>
              <a:rPr lang="en-HK" sz="3600"/>
              <a:t>、Natural gas </a:t>
            </a:r>
            <a:r>
              <a:rPr lang="en-HK" sz="2400"/>
              <a:t>(天然氣) </a:t>
            </a:r>
            <a:r>
              <a:rPr lang="en-HK" sz="3600"/>
              <a:t>、Wood </a:t>
            </a:r>
            <a:r>
              <a:rPr lang="en-HK" sz="2400"/>
              <a:t>(木材) </a:t>
            </a:r>
            <a:r>
              <a:rPr lang="en-HK" sz="3600"/>
              <a:t>、 Things can be burnt </a:t>
            </a:r>
            <a:r>
              <a:rPr lang="en-HK" sz="2400"/>
              <a:t>(能燃燒的)</a:t>
            </a:r>
            <a:endParaRPr sz="3600"/>
          </a:p>
        </p:txBody>
      </p:sp>
      <p:pic>
        <p:nvPicPr>
          <p:cNvPr descr="Map&#10;&#10;Description automatically generated" id="184" name="Google Shape;184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5778" y="2122952"/>
            <a:ext cx="3085890" cy="20572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pice, food&#10;&#10;Description automatically generated" id="185" name="Google Shape;18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55778" y="4166216"/>
            <a:ext cx="3173439" cy="2737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factory, smoke&#10;&#10;Description automatically generated" id="186" name="Google Shape;18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26136" y="4298819"/>
            <a:ext cx="3715197" cy="24722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hand holding a black rock&#10;&#10;Description automatically generated with low confidence" id="187" name="Google Shape;187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10112" y="1911566"/>
            <a:ext cx="3715197" cy="2089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9"/>
          <p:cNvSpPr txBox="1"/>
          <p:nvPr>
            <p:ph type="title"/>
          </p:nvPr>
        </p:nvSpPr>
        <p:spPr>
          <a:xfrm>
            <a:off x="838200" y="365125"/>
            <a:ext cx="808186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 sz="4400"/>
              <a:t>Petroleum (石油的一種 ：汽油)</a:t>
            </a:r>
            <a:endParaRPr/>
          </a:p>
        </p:txBody>
      </p:sp>
      <p:pic>
        <p:nvPicPr>
          <p:cNvPr descr="A picture containing indoor, plastic, light&#10;&#10;Description automatically generated" id="193" name="Google Shape;193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34840" y="1484211"/>
            <a:ext cx="6652831" cy="4914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descr="Diagram&#10;&#10;Description automatically generated" id="199" name="Google Shape;199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771" l="0" r="0" t="0"/>
          <a:stretch/>
        </p:blipFill>
        <p:spPr>
          <a:xfrm>
            <a:off x="1550538" y="182562"/>
            <a:ext cx="9078133" cy="6675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HK"/>
              <a:t>Which energy related to the following picture(s)?</a:t>
            </a:r>
            <a:br>
              <a:rPr lang="en-HK"/>
            </a:br>
            <a:endParaRPr/>
          </a:p>
        </p:txBody>
      </p:sp>
      <p:pic>
        <p:nvPicPr>
          <p:cNvPr id="205" name="Google Shape;205;p8"/>
          <p:cNvPicPr preferRelativeResize="0"/>
          <p:nvPr/>
        </p:nvPicPr>
        <p:blipFill rotWithShape="1">
          <a:blip r:embed="rId3">
            <a:alphaModFix/>
          </a:blip>
          <a:srcRect b="4194" l="4705" r="4816" t="11227"/>
          <a:stretch/>
        </p:blipFill>
        <p:spPr>
          <a:xfrm>
            <a:off x="8230035" y="1472411"/>
            <a:ext cx="3694487" cy="2613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132" y="1407578"/>
            <a:ext cx="7935432" cy="274358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8"/>
          <p:cNvSpPr txBox="1"/>
          <p:nvPr>
            <p:ph idx="1" type="body"/>
          </p:nvPr>
        </p:nvSpPr>
        <p:spPr>
          <a:xfrm>
            <a:off x="838200" y="5193613"/>
            <a:ext cx="10515600" cy="983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None/>
            </a:pPr>
            <a:r>
              <a:rPr lang="en-HK" sz="4800">
                <a:solidFill>
                  <a:srgbClr val="FF0000"/>
                </a:solidFill>
              </a:rPr>
              <a:t>Electrical Energy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3673" y="1125894"/>
            <a:ext cx="5442327" cy="4036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9"/>
          <p:cNvPicPr preferRelativeResize="0"/>
          <p:nvPr/>
        </p:nvPicPr>
        <p:blipFill rotWithShape="1">
          <a:blip r:embed="rId4">
            <a:alphaModFix/>
          </a:blip>
          <a:srcRect b="0" l="0" r="0" t="-185"/>
          <a:stretch/>
        </p:blipFill>
        <p:spPr>
          <a:xfrm>
            <a:off x="6285722" y="1125894"/>
            <a:ext cx="5296849" cy="3789811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9"/>
          <p:cNvSpPr txBox="1"/>
          <p:nvPr>
            <p:ph idx="1" type="body"/>
          </p:nvPr>
        </p:nvSpPr>
        <p:spPr>
          <a:xfrm>
            <a:off x="882444" y="5110163"/>
            <a:ext cx="10515600" cy="7838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None/>
            </a:pPr>
            <a:r>
              <a:rPr lang="en-HK" sz="4800">
                <a:solidFill>
                  <a:srgbClr val="FF0000"/>
                </a:solidFill>
              </a:rPr>
              <a:t>Chemical energy? </a:t>
            </a:r>
            <a:r>
              <a:rPr lang="en-HK" sz="4800"/>
              <a:t>Vs </a:t>
            </a:r>
            <a:r>
              <a:rPr lang="en-HK" sz="4800">
                <a:solidFill>
                  <a:srgbClr val="002060"/>
                </a:solidFill>
              </a:rPr>
              <a:t>Electrical Energy?</a:t>
            </a:r>
            <a:endParaRPr sz="4800">
              <a:solidFill>
                <a:srgbClr val="002060"/>
              </a:solidFill>
            </a:endParaRPr>
          </a:p>
        </p:txBody>
      </p:sp>
      <p:sp>
        <p:nvSpPr>
          <p:cNvPr id="215" name="Google Shape;215;p9"/>
          <p:cNvSpPr txBox="1"/>
          <p:nvPr>
            <p:ph type="title"/>
          </p:nvPr>
        </p:nvSpPr>
        <p:spPr>
          <a:xfrm>
            <a:off x="206477" y="199701"/>
            <a:ext cx="1186753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lang="en-HK" sz="4000"/>
              <a:t>What the different between these TWO batteries ?</a:t>
            </a:r>
            <a:endParaRPr/>
          </a:p>
        </p:txBody>
      </p:sp>
      <p:sp>
        <p:nvSpPr>
          <p:cNvPr id="216" name="Google Shape;216;p9"/>
          <p:cNvSpPr txBox="1"/>
          <p:nvPr/>
        </p:nvSpPr>
        <p:spPr>
          <a:xfrm>
            <a:off x="4923827" y="5732106"/>
            <a:ext cx="2344345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HK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(電池) </a:t>
            </a:r>
            <a:endParaRPr b="0" i="0" sz="6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Google Shape;217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60325" y="1402651"/>
            <a:ext cx="1645519" cy="17020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222" name="Google Shape;222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65125"/>
            <a:ext cx="3008671" cy="2476557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fadeDir="5400000" kx="0" rotWithShape="0" algn="bl" stA="38000" stPos="0" sy="-100000" ky="0"/>
          </a:effectLst>
        </p:spPr>
      </p:pic>
      <p:sp>
        <p:nvSpPr>
          <p:cNvPr id="223" name="Google Shape;223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grpSp>
        <p:nvGrpSpPr>
          <p:cNvPr id="224" name="Google Shape;224;p10"/>
          <p:cNvGrpSpPr/>
          <p:nvPr/>
        </p:nvGrpSpPr>
        <p:grpSpPr>
          <a:xfrm>
            <a:off x="1791478" y="130908"/>
            <a:ext cx="7929579" cy="6589440"/>
            <a:chOff x="1791478" y="130908"/>
            <a:chExt cx="7929579" cy="6589440"/>
          </a:xfrm>
        </p:grpSpPr>
        <p:pic>
          <p:nvPicPr>
            <p:cNvPr descr="Chart, radar chart&#10;&#10;Description automatically generated" id="225" name="Google Shape;225;p10"/>
            <p:cNvPicPr preferRelativeResize="0"/>
            <p:nvPr/>
          </p:nvPicPr>
          <p:blipFill rotWithShape="1">
            <a:blip r:embed="rId4">
              <a:alphaModFix/>
            </a:blip>
            <a:srcRect b="9049" l="0" r="0" t="0"/>
            <a:stretch/>
          </p:blipFill>
          <p:spPr>
            <a:xfrm>
              <a:off x="6096000" y="130908"/>
              <a:ext cx="3625057" cy="21270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iagram, schematic&#10;&#10;Description automatically generated" id="226" name="Google Shape;226;p10"/>
            <p:cNvPicPr preferRelativeResize="0"/>
            <p:nvPr/>
          </p:nvPicPr>
          <p:blipFill rotWithShape="1">
            <a:blip r:embed="rId5">
              <a:alphaModFix/>
            </a:blip>
            <a:srcRect b="-1887" l="38665" r="44373" t="53"/>
            <a:stretch/>
          </p:blipFill>
          <p:spPr>
            <a:xfrm>
              <a:off x="3460121" y="2612582"/>
              <a:ext cx="1347020" cy="410776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27" name="Google Shape;227;p10"/>
            <p:cNvCxnSpPr/>
            <p:nvPr/>
          </p:nvCxnSpPr>
          <p:spPr>
            <a:xfrm>
              <a:off x="1791478" y="2841682"/>
              <a:ext cx="1474236" cy="1631209"/>
            </a:xfrm>
            <a:prstGeom prst="straightConnector1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228" name="Google Shape;228;p10"/>
            <p:cNvCxnSpPr/>
            <p:nvPr/>
          </p:nvCxnSpPr>
          <p:spPr>
            <a:xfrm>
              <a:off x="4133631" y="1210473"/>
              <a:ext cx="1754004" cy="0"/>
            </a:xfrm>
            <a:prstGeom prst="straightConnector1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grpSp>
        <p:nvGrpSpPr>
          <p:cNvPr id="229" name="Google Shape;229;p10"/>
          <p:cNvGrpSpPr/>
          <p:nvPr/>
        </p:nvGrpSpPr>
        <p:grpSpPr>
          <a:xfrm>
            <a:off x="4133631" y="1390261"/>
            <a:ext cx="7560737" cy="3488417"/>
            <a:chOff x="4133631" y="1390261"/>
            <a:chExt cx="7560737" cy="3488417"/>
          </a:xfrm>
        </p:grpSpPr>
        <p:cxnSp>
          <p:nvCxnSpPr>
            <p:cNvPr id="230" name="Google Shape;230;p10"/>
            <p:cNvCxnSpPr/>
            <p:nvPr/>
          </p:nvCxnSpPr>
          <p:spPr>
            <a:xfrm flipH="1">
              <a:off x="7240555" y="1390261"/>
              <a:ext cx="597159" cy="2038739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1" name="Google Shape;231;p10"/>
            <p:cNvCxnSpPr/>
            <p:nvPr/>
          </p:nvCxnSpPr>
          <p:spPr>
            <a:xfrm>
              <a:off x="4133631" y="3937518"/>
              <a:ext cx="2043234" cy="223935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32" name="Google Shape;232;p10"/>
            <p:cNvSpPr txBox="1"/>
            <p:nvPr/>
          </p:nvSpPr>
          <p:spPr>
            <a:xfrm>
              <a:off x="6096000" y="3309018"/>
              <a:ext cx="5598368" cy="15696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b="0" i="0" lang="en-HK" sz="4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Chemicals (化學物質) Stored (儲存)</a:t>
              </a:r>
              <a:endParaRPr b="0" i="0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10"/>
          <p:cNvGrpSpPr/>
          <p:nvPr/>
        </p:nvGrpSpPr>
        <p:grpSpPr>
          <a:xfrm>
            <a:off x="6442289" y="4878678"/>
            <a:ext cx="5320239" cy="1569660"/>
            <a:chOff x="6442289" y="4878678"/>
            <a:chExt cx="5320239" cy="1569660"/>
          </a:xfrm>
        </p:grpSpPr>
        <p:sp>
          <p:nvSpPr>
            <p:cNvPr id="234" name="Google Shape;234;p10"/>
            <p:cNvSpPr/>
            <p:nvPr/>
          </p:nvSpPr>
          <p:spPr>
            <a:xfrm>
              <a:off x="8724123" y="4878678"/>
              <a:ext cx="569167" cy="671804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chemeClr val="accen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0"/>
            <p:cNvSpPr txBox="1"/>
            <p:nvPr/>
          </p:nvSpPr>
          <p:spPr>
            <a:xfrm>
              <a:off x="6442289" y="5678897"/>
              <a:ext cx="5320239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b="0" i="0" lang="en-HK" sz="4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Store </a:t>
              </a:r>
              <a:r>
                <a:rPr b="1" i="0" lang="en-HK" sz="4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descr="Diagram&#10;&#10;Description automatically generated" id="241" name="Google Shape;241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65905" y="766916"/>
            <a:ext cx="4498455" cy="48850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&#10;&#10;Description automatically generated" id="242" name="Google Shape;242;p11"/>
          <p:cNvPicPr preferRelativeResize="0"/>
          <p:nvPr/>
        </p:nvPicPr>
        <p:blipFill rotWithShape="1">
          <a:blip r:embed="rId4">
            <a:alphaModFix/>
          </a:blip>
          <a:srcRect b="0" l="0" r="0" t="4106"/>
          <a:stretch/>
        </p:blipFill>
        <p:spPr>
          <a:xfrm>
            <a:off x="522952" y="811849"/>
            <a:ext cx="1406013" cy="3443853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fadeDir="5400000" kx="0" rotWithShape="0" algn="bl" stA="38000" stPos="0" sy="-100000" ky="0"/>
          </a:effectLst>
        </p:spPr>
      </p:pic>
      <p:sp>
        <p:nvSpPr>
          <p:cNvPr id="243" name="Google Shape;243;p11"/>
          <p:cNvSpPr txBox="1"/>
          <p:nvPr/>
        </p:nvSpPr>
        <p:spPr>
          <a:xfrm>
            <a:off x="6843251" y="2979174"/>
            <a:ext cx="496529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</a:t>
            </a:r>
            <a:r>
              <a:rPr b="1" i="0" lang="en-HK" sz="3600" u="sng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produces</a:t>
            </a: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HK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(產生) 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HK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electrical energy</a:t>
            </a: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3673" y="1125894"/>
            <a:ext cx="5442327" cy="4036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12"/>
          <p:cNvPicPr preferRelativeResize="0"/>
          <p:nvPr/>
        </p:nvPicPr>
        <p:blipFill rotWithShape="1">
          <a:blip r:embed="rId4">
            <a:alphaModFix/>
          </a:blip>
          <a:srcRect b="0" l="0" r="0" t="-185"/>
          <a:stretch/>
        </p:blipFill>
        <p:spPr>
          <a:xfrm>
            <a:off x="6285722" y="1125894"/>
            <a:ext cx="5296849" cy="3789811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12"/>
          <p:cNvSpPr txBox="1"/>
          <p:nvPr>
            <p:ph idx="1" type="body"/>
          </p:nvPr>
        </p:nvSpPr>
        <p:spPr>
          <a:xfrm>
            <a:off x="882444" y="5110163"/>
            <a:ext cx="10515600" cy="7838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None/>
            </a:pPr>
            <a:r>
              <a:rPr lang="en-HK" sz="4800">
                <a:solidFill>
                  <a:srgbClr val="FF0000"/>
                </a:solidFill>
              </a:rPr>
              <a:t>Chemical energy </a:t>
            </a:r>
            <a:r>
              <a:rPr lang="en-HK" sz="4800"/>
              <a:t>Vs </a:t>
            </a:r>
            <a:r>
              <a:rPr lang="en-HK" sz="4800">
                <a:solidFill>
                  <a:srgbClr val="002060"/>
                </a:solidFill>
              </a:rPr>
              <a:t>Electrical Energy</a:t>
            </a:r>
            <a:endParaRPr/>
          </a:p>
        </p:txBody>
      </p:sp>
      <p:sp>
        <p:nvSpPr>
          <p:cNvPr id="251" name="Google Shape;251;p12"/>
          <p:cNvSpPr txBox="1"/>
          <p:nvPr>
            <p:ph type="title"/>
          </p:nvPr>
        </p:nvSpPr>
        <p:spPr>
          <a:xfrm>
            <a:off x="206477" y="199701"/>
            <a:ext cx="1186753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lang="en-HK" sz="4000"/>
              <a:t>What the different between these TWO batteries ?</a:t>
            </a:r>
            <a:endParaRPr/>
          </a:p>
        </p:txBody>
      </p:sp>
      <p:sp>
        <p:nvSpPr>
          <p:cNvPr id="252" name="Google Shape;252;p12"/>
          <p:cNvSpPr txBox="1"/>
          <p:nvPr/>
        </p:nvSpPr>
        <p:spPr>
          <a:xfrm>
            <a:off x="1558212" y="5732106"/>
            <a:ext cx="9839831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HK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b="1" i="0" lang="en-HK" sz="6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(Store</a:t>
            </a:r>
            <a:r>
              <a:rPr b="1" i="0" lang="en-HK" sz="60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)               (Produce)            </a:t>
            </a:r>
            <a:endParaRPr b="0" i="0" sz="60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92419" y="1309610"/>
            <a:ext cx="1683466" cy="1741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d8a34f79dd_0_0"/>
          <p:cNvSpPr txBox="1"/>
          <p:nvPr>
            <p:ph type="ctrTitle"/>
          </p:nvPr>
        </p:nvSpPr>
        <p:spPr>
          <a:xfrm>
            <a:off x="1524000" y="699808"/>
            <a:ext cx="9144000" cy="9450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HK"/>
              <a:t>Difference forms of energy</a:t>
            </a:r>
            <a:endParaRPr/>
          </a:p>
        </p:txBody>
      </p:sp>
      <p:graphicFrame>
        <p:nvGraphicFramePr>
          <p:cNvPr id="92" name="Google Shape;92;gd8a34f79dd_0_0"/>
          <p:cNvGraphicFramePr/>
          <p:nvPr/>
        </p:nvGraphicFramePr>
        <p:xfrm>
          <a:off x="1570700" y="1726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{F5E44A7B-44F9-4978-9530-DC4F139D0A5B}</a:tableStyleId>
              </a:tblPr>
              <a:tblGrid>
                <a:gridCol w="4799425"/>
                <a:gridCol w="4799425"/>
              </a:tblGrid>
              <a:tr h="10258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Light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Chemical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10258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Sound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Kinetic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10258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Thermal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Potential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10258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HK" sz="4000">
                          <a:solidFill>
                            <a:srgbClr val="0000FF"/>
                          </a:solidFill>
                        </a:rPr>
                        <a:t>Electrical Energy</a:t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3"/>
          <p:cNvSpPr txBox="1"/>
          <p:nvPr>
            <p:ph type="title"/>
          </p:nvPr>
        </p:nvSpPr>
        <p:spPr>
          <a:xfrm>
            <a:off x="483637" y="29048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Electric toaster  (多士爐)</a:t>
            </a:r>
            <a:endParaRPr/>
          </a:p>
        </p:txBody>
      </p:sp>
      <p:pic>
        <p:nvPicPr>
          <p:cNvPr id="259" name="Google Shape;259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67992" y="1455284"/>
            <a:ext cx="4544305" cy="36672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0" name="Google Shape;260;p13"/>
          <p:cNvGrpSpPr/>
          <p:nvPr/>
        </p:nvGrpSpPr>
        <p:grpSpPr>
          <a:xfrm>
            <a:off x="8012296" y="2835581"/>
            <a:ext cx="3991128" cy="1569660"/>
            <a:chOff x="8012296" y="2835581"/>
            <a:chExt cx="3991128" cy="1569660"/>
          </a:xfrm>
        </p:grpSpPr>
        <p:sp>
          <p:nvSpPr>
            <p:cNvPr id="261" name="Google Shape;261;p13"/>
            <p:cNvSpPr/>
            <p:nvPr/>
          </p:nvSpPr>
          <p:spPr>
            <a:xfrm>
              <a:off x="8012296" y="3138347"/>
              <a:ext cx="1467605" cy="581306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accen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3"/>
            <p:cNvSpPr txBox="1"/>
            <p:nvPr/>
          </p:nvSpPr>
          <p:spPr>
            <a:xfrm>
              <a:off x="9746075" y="2835581"/>
              <a:ext cx="2257349" cy="1569660"/>
            </a:xfrm>
            <a:prstGeom prst="rect">
              <a:avLst/>
            </a:prstGeom>
            <a:solidFill>
              <a:schemeClr val="accent4"/>
            </a:solidFill>
            <a:ln cap="flat" cmpd="sng" w="12700">
              <a:solidFill>
                <a:srgbClr val="BA8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b="0" i="0" lang="en-HK" sz="4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Thermal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b="0" i="0" lang="en-HK" sz="4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3" name="Google Shape;263;p13"/>
          <p:cNvGrpSpPr/>
          <p:nvPr/>
        </p:nvGrpSpPr>
        <p:grpSpPr>
          <a:xfrm>
            <a:off x="77330" y="1961696"/>
            <a:ext cx="4108655" cy="2151305"/>
            <a:chOff x="77330" y="1961696"/>
            <a:chExt cx="4108655" cy="2151305"/>
          </a:xfrm>
        </p:grpSpPr>
        <p:sp>
          <p:nvSpPr>
            <p:cNvPr id="264" name="Google Shape;264;p13"/>
            <p:cNvSpPr txBox="1"/>
            <p:nvPr/>
          </p:nvSpPr>
          <p:spPr>
            <a:xfrm>
              <a:off x="77330" y="2789562"/>
              <a:ext cx="2180982" cy="1323439"/>
            </a:xfrm>
            <a:prstGeom prst="rect">
              <a:avLst/>
            </a:prstGeom>
            <a:solidFill>
              <a:schemeClr val="accent5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b="0" i="0" lang="en-HK" sz="4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Electrical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b="0" i="0" lang="en-HK" sz="4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3"/>
            <p:cNvSpPr txBox="1"/>
            <p:nvPr/>
          </p:nvSpPr>
          <p:spPr>
            <a:xfrm>
              <a:off x="2258297" y="1961696"/>
              <a:ext cx="1927688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1" i="0" lang="en-HK" sz="2400" u="none" cap="none" strike="noStrik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consumed by   or input to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2391398" y="3138347"/>
              <a:ext cx="1467605" cy="581306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accen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7" name="Google Shape;26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29613" y="4434937"/>
            <a:ext cx="2000529" cy="762106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3"/>
          <p:cNvSpPr txBox="1"/>
          <p:nvPr/>
        </p:nvSpPr>
        <p:spPr>
          <a:xfrm>
            <a:off x="761883" y="5232025"/>
            <a:ext cx="10590079" cy="523220"/>
          </a:xfrm>
          <a:prstGeom prst="rect">
            <a:avLst/>
          </a:prstGeom>
          <a:gradFill>
            <a:gsLst>
              <a:gs pos="0">
                <a:srgbClr val="6E6E6E"/>
              </a:gs>
              <a:gs pos="48000">
                <a:srgbClr val="A7A7A7"/>
              </a:gs>
              <a:gs pos="100000">
                <a:srgbClr val="C9C9C9"/>
              </a:gs>
            </a:gsLst>
            <a:lin ang="162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HK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 what situation, the electric toaster </a:t>
            </a:r>
            <a:r>
              <a:rPr b="0" i="0" lang="en-HK" sz="2800" u="sng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cannot </a:t>
            </a:r>
            <a:r>
              <a:rPr b="0" i="0" lang="en-HK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produce thermal energy??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Burning candle</a:t>
            </a:r>
            <a:endParaRPr/>
          </a:p>
        </p:txBody>
      </p:sp>
      <p:pic>
        <p:nvPicPr>
          <p:cNvPr id="274" name="Google Shape;27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128" y="1781866"/>
            <a:ext cx="3899513" cy="3294267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14"/>
          <p:cNvSpPr/>
          <p:nvPr/>
        </p:nvSpPr>
        <p:spPr>
          <a:xfrm>
            <a:off x="4600418" y="3325160"/>
            <a:ext cx="2598532" cy="58130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4"/>
          <p:cNvSpPr txBox="1"/>
          <p:nvPr/>
        </p:nvSpPr>
        <p:spPr>
          <a:xfrm>
            <a:off x="4572562" y="2583725"/>
            <a:ext cx="259853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HK" sz="2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Produce / give out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4"/>
          <p:cNvSpPr txBox="1"/>
          <p:nvPr/>
        </p:nvSpPr>
        <p:spPr>
          <a:xfrm>
            <a:off x="9761427" y="2796267"/>
            <a:ext cx="2333183" cy="1569660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rgbClr val="BA8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Thermal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14"/>
          <p:cNvSpPr txBox="1"/>
          <p:nvPr/>
        </p:nvSpPr>
        <p:spPr>
          <a:xfrm>
            <a:off x="7302604" y="2814557"/>
            <a:ext cx="1915625" cy="1569660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rgbClr val="BA8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Light 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14"/>
          <p:cNvSpPr txBox="1"/>
          <p:nvPr/>
        </p:nvSpPr>
        <p:spPr>
          <a:xfrm>
            <a:off x="9321883" y="3276644"/>
            <a:ext cx="43954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HK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4"/>
          <p:cNvSpPr txBox="1"/>
          <p:nvPr/>
        </p:nvSpPr>
        <p:spPr>
          <a:xfrm>
            <a:off x="1129631" y="5467050"/>
            <a:ext cx="9932738" cy="461665"/>
          </a:xfrm>
          <a:prstGeom prst="rect">
            <a:avLst/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352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HK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When would be the candle cannot give out thermal energy and light energy?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15"/>
          <p:cNvPicPr preferRelativeResize="0"/>
          <p:nvPr/>
        </p:nvPicPr>
        <p:blipFill rotWithShape="1">
          <a:blip r:embed="rId3">
            <a:alphaModFix/>
          </a:blip>
          <a:srcRect b="15020" l="18508" r="15109" t="9637"/>
          <a:stretch/>
        </p:blipFill>
        <p:spPr>
          <a:xfrm>
            <a:off x="4124130" y="2188028"/>
            <a:ext cx="2588514" cy="2481943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5"/>
          <p:cNvSpPr/>
          <p:nvPr/>
        </p:nvSpPr>
        <p:spPr>
          <a:xfrm>
            <a:off x="6372808" y="3325160"/>
            <a:ext cx="826142" cy="58130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5"/>
          <p:cNvSpPr txBox="1"/>
          <p:nvPr/>
        </p:nvSpPr>
        <p:spPr>
          <a:xfrm>
            <a:off x="7198950" y="2814558"/>
            <a:ext cx="2333183" cy="1569660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rgbClr val="BA8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Thermal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5"/>
          <p:cNvSpPr txBox="1"/>
          <p:nvPr/>
        </p:nvSpPr>
        <p:spPr>
          <a:xfrm>
            <a:off x="10177059" y="2814558"/>
            <a:ext cx="1915625" cy="1569660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rgbClr val="BA8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Light 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5"/>
          <p:cNvSpPr txBox="1"/>
          <p:nvPr/>
        </p:nvSpPr>
        <p:spPr>
          <a:xfrm>
            <a:off x="9681803" y="3293408"/>
            <a:ext cx="43954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HK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5"/>
          <p:cNvSpPr txBox="1"/>
          <p:nvPr/>
        </p:nvSpPr>
        <p:spPr>
          <a:xfrm>
            <a:off x="666426" y="5508100"/>
            <a:ext cx="9867900" cy="461700"/>
          </a:xfrm>
          <a:prstGeom prst="rect">
            <a:avLst/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352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HK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When would be the candle cannot give out thermal energy and light energy?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Burning candle</a:t>
            </a:r>
            <a:endParaRPr/>
          </a:p>
        </p:txBody>
      </p:sp>
      <p:grpSp>
        <p:nvGrpSpPr>
          <p:cNvPr id="292" name="Google Shape;292;p15"/>
          <p:cNvGrpSpPr/>
          <p:nvPr/>
        </p:nvGrpSpPr>
        <p:grpSpPr>
          <a:xfrm>
            <a:off x="328331" y="2674262"/>
            <a:ext cx="3552646" cy="1511698"/>
            <a:chOff x="328331" y="2674262"/>
            <a:chExt cx="3552646" cy="1511698"/>
          </a:xfrm>
        </p:grpSpPr>
        <p:sp>
          <p:nvSpPr>
            <p:cNvPr id="293" name="Google Shape;293;p15"/>
            <p:cNvSpPr txBox="1"/>
            <p:nvPr/>
          </p:nvSpPr>
          <p:spPr>
            <a:xfrm>
              <a:off x="328331" y="3108742"/>
              <a:ext cx="1742322" cy="1077218"/>
            </a:xfrm>
            <a:prstGeom prst="rect">
              <a:avLst/>
            </a:prstGeom>
            <a:gradFill>
              <a:gsLst>
                <a:gs pos="0">
                  <a:srgbClr val="5F82CA"/>
                </a:gs>
                <a:gs pos="50000">
                  <a:srgbClr val="3C70CA"/>
                </a:gs>
                <a:gs pos="100000">
                  <a:srgbClr val="2E60B9"/>
                </a:gs>
              </a:gsLst>
              <a:lin ang="5400000" scaled="0"/>
            </a:gra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2223661" y="3344654"/>
              <a:ext cx="1657316" cy="581306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accen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5"/>
            <p:cNvSpPr txBox="1"/>
            <p:nvPr/>
          </p:nvSpPr>
          <p:spPr>
            <a:xfrm>
              <a:off x="2313806" y="2674262"/>
              <a:ext cx="1224759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en-HK" sz="2800" u="none" cap="none" strike="noStrike">
                  <a:solidFill>
                    <a:schemeClr val="accent1"/>
                  </a:solidFill>
                  <a:latin typeface="Calibri"/>
                  <a:ea typeface="Calibri"/>
                  <a:cs typeface="Calibri"/>
                  <a:sym typeface="Calibri"/>
                </a:rPr>
                <a:t>Stored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Google Shape;300;p16"/>
          <p:cNvGrpSpPr/>
          <p:nvPr/>
        </p:nvGrpSpPr>
        <p:grpSpPr>
          <a:xfrm>
            <a:off x="2728008" y="2134200"/>
            <a:ext cx="5926704" cy="2235324"/>
            <a:chOff x="2728008" y="2134200"/>
            <a:chExt cx="5926704" cy="2235324"/>
          </a:xfrm>
        </p:grpSpPr>
        <p:pic>
          <p:nvPicPr>
            <p:cNvPr id="301" name="Google Shape;301;p1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728008" y="2137141"/>
              <a:ext cx="3394062" cy="22323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2" name="Google Shape;302;p16"/>
            <p:cNvSpPr txBox="1"/>
            <p:nvPr/>
          </p:nvSpPr>
          <p:spPr>
            <a:xfrm>
              <a:off x="6122070" y="2134200"/>
              <a:ext cx="253264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1" i="0" lang="en-HK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Produce / give out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6"/>
            <p:cNvSpPr/>
            <p:nvPr/>
          </p:nvSpPr>
          <p:spPr>
            <a:xfrm>
              <a:off x="6395870" y="3093197"/>
              <a:ext cx="826142" cy="581306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accen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4" name="Google Shape;304;p16"/>
          <p:cNvSpPr txBox="1"/>
          <p:nvPr>
            <p:ph type="title"/>
          </p:nvPr>
        </p:nvSpPr>
        <p:spPr>
          <a:xfrm>
            <a:off x="306355" y="21775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HK"/>
              <a:t>Rub your hand</a:t>
            </a:r>
            <a:endParaRPr/>
          </a:p>
        </p:txBody>
      </p:sp>
      <p:sp>
        <p:nvSpPr>
          <p:cNvPr id="305" name="Google Shape;305;p16"/>
          <p:cNvSpPr txBox="1"/>
          <p:nvPr/>
        </p:nvSpPr>
        <p:spPr>
          <a:xfrm>
            <a:off x="7441784" y="2655090"/>
            <a:ext cx="2333183" cy="1569660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rgbClr val="BA8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Thermal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16"/>
          <p:cNvSpPr txBox="1"/>
          <p:nvPr/>
        </p:nvSpPr>
        <p:spPr>
          <a:xfrm>
            <a:off x="10249480" y="2655090"/>
            <a:ext cx="1915625" cy="1569660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rgbClr val="BA8C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Sound 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16"/>
          <p:cNvSpPr txBox="1"/>
          <p:nvPr/>
        </p:nvSpPr>
        <p:spPr>
          <a:xfrm>
            <a:off x="9836831" y="3093197"/>
            <a:ext cx="43954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HK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8" name="Google Shape;308;p16"/>
          <p:cNvGrpSpPr/>
          <p:nvPr/>
        </p:nvGrpSpPr>
        <p:grpSpPr>
          <a:xfrm>
            <a:off x="94849" y="2193425"/>
            <a:ext cx="3387780" cy="1687354"/>
            <a:chOff x="94849" y="2193425"/>
            <a:chExt cx="3387780" cy="1687354"/>
          </a:xfrm>
        </p:grpSpPr>
        <p:grpSp>
          <p:nvGrpSpPr>
            <p:cNvPr id="309" name="Google Shape;309;p16"/>
            <p:cNvGrpSpPr/>
            <p:nvPr/>
          </p:nvGrpSpPr>
          <p:grpSpPr>
            <a:xfrm>
              <a:off x="94849" y="2803561"/>
              <a:ext cx="3387780" cy="1077218"/>
              <a:chOff x="94849" y="2803561"/>
              <a:chExt cx="3387780" cy="1077218"/>
            </a:xfrm>
          </p:grpSpPr>
          <p:sp>
            <p:nvSpPr>
              <p:cNvPr id="310" name="Google Shape;310;p16"/>
              <p:cNvSpPr txBox="1"/>
              <p:nvPr/>
            </p:nvSpPr>
            <p:spPr>
              <a:xfrm>
                <a:off x="94849" y="2803561"/>
                <a:ext cx="1702401" cy="1077218"/>
              </a:xfrm>
              <a:prstGeom prst="rect">
                <a:avLst/>
              </a:prstGeom>
              <a:gradFill>
                <a:gsLst>
                  <a:gs pos="0">
                    <a:srgbClr val="5F82CA"/>
                  </a:gs>
                  <a:gs pos="50000">
                    <a:srgbClr val="3C70CA"/>
                  </a:gs>
                  <a:gs pos="100000">
                    <a:srgbClr val="2E60B9"/>
                  </a:gs>
                </a:gsLst>
                <a:lin ang="5400000" scaled="0"/>
              </a:gradFill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200"/>
                  <a:buFont typeface="Arial"/>
                  <a:buNone/>
                </a:pPr>
                <a:r>
                  <a:rPr b="0" i="0" lang="en-HK" sz="32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Kinetic energy 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1" name="Google Shape;311;p16"/>
              <p:cNvCxnSpPr/>
              <p:nvPr/>
            </p:nvCxnSpPr>
            <p:spPr>
              <a:xfrm flipH="1" rot="10800000">
                <a:off x="1364580" y="3237200"/>
                <a:ext cx="2118049" cy="20994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312" name="Google Shape;312;p16"/>
            <p:cNvSpPr txBox="1"/>
            <p:nvPr/>
          </p:nvSpPr>
          <p:spPr>
            <a:xfrm>
              <a:off x="1232711" y="2193425"/>
              <a:ext cx="186461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1" i="0" lang="en-HK" sz="2400" u="none" cap="none" strike="noStrike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of our hands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3" name="Google Shape;313;p16"/>
          <p:cNvSpPr txBox="1"/>
          <p:nvPr/>
        </p:nvSpPr>
        <p:spPr>
          <a:xfrm>
            <a:off x="1568981" y="5194523"/>
            <a:ext cx="8946676" cy="461665"/>
          </a:xfrm>
          <a:prstGeom prst="rect">
            <a:avLst/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352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HK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When is our hand cannot give out thermal energy and sound energy?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7"/>
          <p:cNvSpPr txBox="1"/>
          <p:nvPr>
            <p:ph type="title"/>
          </p:nvPr>
        </p:nvSpPr>
        <p:spPr>
          <a:xfrm>
            <a:off x="609599" y="327803"/>
            <a:ext cx="10515600" cy="1325563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HK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b="1" lang="en-HK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TWO</a:t>
            </a:r>
            <a:r>
              <a:rPr lang="en-HK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HK">
                <a:solidFill>
                  <a:schemeClr val="lt1"/>
                </a:solidFill>
              </a:rPr>
              <a:t>common </a:t>
            </a:r>
            <a:r>
              <a:rPr lang="en-HK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things can tell you from these 3 examples? </a:t>
            </a:r>
            <a:r>
              <a:rPr lang="en-HK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(apart from </a:t>
            </a:r>
            <a:r>
              <a:rPr lang="en-HK" sz="3200">
                <a:solidFill>
                  <a:schemeClr val="lt1"/>
                </a:solidFill>
              </a:rPr>
              <a:t>t</a:t>
            </a:r>
            <a:r>
              <a:rPr lang="en-HK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hermal energy)</a:t>
            </a:r>
            <a:endParaRPr/>
          </a:p>
        </p:txBody>
      </p:sp>
      <p:sp>
        <p:nvSpPr>
          <p:cNvPr id="319" name="Google Shape;319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320" name="Google Shape;32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9071" y="1728143"/>
            <a:ext cx="5901792" cy="168741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352"/>
              </a:srgbClr>
            </a:outerShdw>
          </a:effectLst>
        </p:spPr>
      </p:pic>
      <p:pic>
        <p:nvPicPr>
          <p:cNvPr id="321" name="Google Shape;321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88429" y="3192012"/>
            <a:ext cx="5987806" cy="1618563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352"/>
              </a:srgbClr>
            </a:outerShdw>
          </a:effectLst>
        </p:spPr>
      </p:pic>
      <p:pic>
        <p:nvPicPr>
          <p:cNvPr id="322" name="Google Shape;322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1648" y="4950563"/>
            <a:ext cx="7071760" cy="1601629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2352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8"/>
          <p:cNvSpPr txBox="1"/>
          <p:nvPr>
            <p:ph type="title"/>
          </p:nvPr>
        </p:nvSpPr>
        <p:spPr>
          <a:xfrm>
            <a:off x="838200" y="365125"/>
            <a:ext cx="5161384" cy="1325563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lang="en-HK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Two things to Learn:</a:t>
            </a:r>
            <a:endParaRPr/>
          </a:p>
        </p:txBody>
      </p:sp>
      <p:sp>
        <p:nvSpPr>
          <p:cNvPr id="328" name="Google Shape;328;p18"/>
          <p:cNvSpPr txBox="1"/>
          <p:nvPr>
            <p:ph idx="1" type="body"/>
          </p:nvPr>
        </p:nvSpPr>
        <p:spPr>
          <a:xfrm>
            <a:off x="459532" y="2208180"/>
            <a:ext cx="1127293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AutoNum type="arabicPeriod"/>
            </a:pPr>
            <a:r>
              <a:rPr b="1" lang="en-HK" sz="4000">
                <a:solidFill>
                  <a:srgbClr val="FF0000"/>
                </a:solidFill>
              </a:rPr>
              <a:t>NO</a:t>
            </a:r>
            <a:r>
              <a:rPr lang="en-HK" sz="4000"/>
              <a:t> energy input (輸入) = </a:t>
            </a:r>
            <a:r>
              <a:rPr b="1" lang="en-HK" sz="4000">
                <a:solidFill>
                  <a:srgbClr val="FF0000"/>
                </a:solidFill>
              </a:rPr>
              <a:t>NO</a:t>
            </a:r>
            <a:r>
              <a:rPr lang="en-HK" sz="4000"/>
              <a:t> energy produced (產生) or output (輸出). </a:t>
            </a:r>
            <a:endParaRPr/>
          </a:p>
          <a:p>
            <a:pPr indent="-260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t/>
            </a:r>
            <a:endParaRPr sz="4000"/>
          </a:p>
        </p:txBody>
      </p:sp>
      <p:sp>
        <p:nvSpPr>
          <p:cNvPr id="329" name="Google Shape;329;p18"/>
          <p:cNvSpPr txBox="1"/>
          <p:nvPr/>
        </p:nvSpPr>
        <p:spPr>
          <a:xfrm>
            <a:off x="535344" y="3722916"/>
            <a:ext cx="10928480" cy="2123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HK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Energy can be </a:t>
            </a:r>
            <a:r>
              <a:rPr b="0" i="0" lang="en-HK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converted</a:t>
            </a:r>
            <a:r>
              <a:rPr b="0" i="0" lang="en-HK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(轉換) from </a:t>
            </a:r>
            <a:r>
              <a:rPr b="0" i="0" lang="en-HK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ONE form to ONE or OTHER FORMS in </a:t>
            </a:r>
            <a:r>
              <a:rPr b="0" i="0" lang="en-HK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0" i="0" lang="en-HK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HK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conversion process</a:t>
            </a:r>
            <a:r>
              <a:rPr b="0" i="0" lang="en-HK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(轉換過程).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HK"/>
              <a:t>Station 1</a:t>
            </a:r>
            <a:endParaRPr/>
          </a:p>
        </p:txBody>
      </p:sp>
      <p:pic>
        <p:nvPicPr>
          <p:cNvPr id="335" name="Google Shape;33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90688"/>
            <a:ext cx="12192000" cy="34325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6" name="Google Shape;336;p19"/>
          <p:cNvGrpSpPr/>
          <p:nvPr/>
        </p:nvGrpSpPr>
        <p:grpSpPr>
          <a:xfrm>
            <a:off x="979715" y="3592285"/>
            <a:ext cx="6223725" cy="523221"/>
            <a:chOff x="979715" y="3592285"/>
            <a:chExt cx="6223725" cy="523221"/>
          </a:xfrm>
        </p:grpSpPr>
        <p:sp>
          <p:nvSpPr>
            <p:cNvPr id="337" name="Google Shape;337;p19"/>
            <p:cNvSpPr txBox="1"/>
            <p:nvPr/>
          </p:nvSpPr>
          <p:spPr>
            <a:xfrm>
              <a:off x="979715" y="3592286"/>
              <a:ext cx="2646815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en-HK" sz="2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9"/>
            <p:cNvSpPr txBox="1"/>
            <p:nvPr/>
          </p:nvSpPr>
          <p:spPr>
            <a:xfrm>
              <a:off x="4954555" y="3592285"/>
              <a:ext cx="2248885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en-HK" sz="2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2 </a:t>
            </a:r>
            <a:endParaRPr/>
          </a:p>
        </p:txBody>
      </p:sp>
      <p:sp>
        <p:nvSpPr>
          <p:cNvPr id="344" name="Google Shape;344;p2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345" name="Google Shape;345;p20"/>
          <p:cNvPicPr preferRelativeResize="0"/>
          <p:nvPr/>
        </p:nvPicPr>
        <p:blipFill rotWithShape="1">
          <a:blip r:embed="rId3">
            <a:alphaModFix/>
          </a:blip>
          <a:srcRect b="0" l="-239" r="2914" t="9302"/>
          <a:stretch/>
        </p:blipFill>
        <p:spPr>
          <a:xfrm>
            <a:off x="326042" y="1490816"/>
            <a:ext cx="11865958" cy="45716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6" name="Google Shape;346;p20"/>
          <p:cNvGrpSpPr/>
          <p:nvPr/>
        </p:nvGrpSpPr>
        <p:grpSpPr>
          <a:xfrm>
            <a:off x="1160768" y="4905519"/>
            <a:ext cx="6743228" cy="461665"/>
            <a:chOff x="1160768" y="4905519"/>
            <a:chExt cx="6743228" cy="461665"/>
          </a:xfrm>
        </p:grpSpPr>
        <p:sp>
          <p:nvSpPr>
            <p:cNvPr id="347" name="Google Shape;347;p20"/>
            <p:cNvSpPr txBox="1"/>
            <p:nvPr/>
          </p:nvSpPr>
          <p:spPr>
            <a:xfrm>
              <a:off x="1160768" y="4905519"/>
              <a:ext cx="19581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HK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0"/>
            <p:cNvSpPr txBox="1"/>
            <p:nvPr/>
          </p:nvSpPr>
          <p:spPr>
            <a:xfrm>
              <a:off x="3699687" y="4905519"/>
              <a:ext cx="214731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HK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Thermal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20"/>
            <p:cNvSpPr txBox="1"/>
            <p:nvPr/>
          </p:nvSpPr>
          <p:spPr>
            <a:xfrm>
              <a:off x="6005143" y="4905519"/>
              <a:ext cx="189885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HK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Sound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0" name="Google Shape;350;p20"/>
          <p:cNvSpPr txBox="1"/>
          <p:nvPr/>
        </p:nvSpPr>
        <p:spPr>
          <a:xfrm>
            <a:off x="5108247" y="1825625"/>
            <a:ext cx="134100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HK" sz="2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Warm up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20"/>
          <p:cNvSpPr txBox="1"/>
          <p:nvPr/>
        </p:nvSpPr>
        <p:spPr>
          <a:xfrm>
            <a:off x="3601617" y="2816379"/>
            <a:ext cx="99004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HK" sz="2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Yes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3 </a:t>
            </a:r>
            <a:endParaRPr/>
          </a:p>
        </p:txBody>
      </p:sp>
      <p:sp>
        <p:nvSpPr>
          <p:cNvPr id="357" name="Google Shape;357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358" name="Google Shape;358;p21"/>
          <p:cNvPicPr preferRelativeResize="0"/>
          <p:nvPr/>
        </p:nvPicPr>
        <p:blipFill rotWithShape="1">
          <a:blip r:embed="rId3">
            <a:alphaModFix/>
          </a:blip>
          <a:srcRect b="0" l="0" r="0" t="18682"/>
          <a:stretch/>
        </p:blipFill>
        <p:spPr>
          <a:xfrm>
            <a:off x="0" y="1825625"/>
            <a:ext cx="12192000" cy="27323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9" name="Google Shape;359;p21"/>
          <p:cNvGrpSpPr/>
          <p:nvPr/>
        </p:nvGrpSpPr>
        <p:grpSpPr>
          <a:xfrm>
            <a:off x="1175657" y="3097762"/>
            <a:ext cx="6412161" cy="584776"/>
            <a:chOff x="1175657" y="3097762"/>
            <a:chExt cx="6412161" cy="584776"/>
          </a:xfrm>
        </p:grpSpPr>
        <p:sp>
          <p:nvSpPr>
            <p:cNvPr id="360" name="Google Shape;360;p21"/>
            <p:cNvSpPr txBox="1"/>
            <p:nvPr/>
          </p:nvSpPr>
          <p:spPr>
            <a:xfrm>
              <a:off x="1175657" y="3097763"/>
              <a:ext cx="2230291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Light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21"/>
            <p:cNvSpPr txBox="1"/>
            <p:nvPr/>
          </p:nvSpPr>
          <p:spPr>
            <a:xfrm>
              <a:off x="5038530" y="3097762"/>
              <a:ext cx="2549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67" name="Google Shape;367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368" name="Google Shape;36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718" y="365125"/>
            <a:ext cx="12192000" cy="51985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9" name="Google Shape;369;p22"/>
          <p:cNvGrpSpPr/>
          <p:nvPr/>
        </p:nvGrpSpPr>
        <p:grpSpPr>
          <a:xfrm>
            <a:off x="1231641" y="2222697"/>
            <a:ext cx="6552120" cy="620086"/>
            <a:chOff x="1231641" y="2222697"/>
            <a:chExt cx="6552120" cy="620086"/>
          </a:xfrm>
        </p:grpSpPr>
        <p:sp>
          <p:nvSpPr>
            <p:cNvPr id="370" name="Google Shape;370;p22"/>
            <p:cNvSpPr txBox="1"/>
            <p:nvPr/>
          </p:nvSpPr>
          <p:spPr>
            <a:xfrm>
              <a:off x="5234473" y="2258008"/>
              <a:ext cx="2549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2"/>
            <p:cNvSpPr txBox="1"/>
            <p:nvPr/>
          </p:nvSpPr>
          <p:spPr>
            <a:xfrm>
              <a:off x="1231641" y="2222697"/>
              <a:ext cx="3004733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2" name="Google Shape;372;p22"/>
          <p:cNvGrpSpPr/>
          <p:nvPr/>
        </p:nvGrpSpPr>
        <p:grpSpPr>
          <a:xfrm>
            <a:off x="1147665" y="3900195"/>
            <a:ext cx="6922167" cy="685874"/>
            <a:chOff x="1147665" y="3900195"/>
            <a:chExt cx="6922167" cy="685874"/>
          </a:xfrm>
        </p:grpSpPr>
        <p:sp>
          <p:nvSpPr>
            <p:cNvPr id="373" name="Google Shape;373;p22"/>
            <p:cNvSpPr txBox="1"/>
            <p:nvPr/>
          </p:nvSpPr>
          <p:spPr>
            <a:xfrm>
              <a:off x="1147665" y="3900195"/>
              <a:ext cx="25492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2"/>
            <p:cNvSpPr txBox="1"/>
            <p:nvPr/>
          </p:nvSpPr>
          <p:spPr>
            <a:xfrm>
              <a:off x="5065099" y="4001294"/>
              <a:ext cx="3004733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HK"/>
              <a:t>Which energy related to the following picture(s)?</a:t>
            </a:r>
            <a:br>
              <a:rPr lang="en-HK"/>
            </a:br>
            <a:endParaRPr/>
          </a:p>
        </p:txBody>
      </p:sp>
      <p:sp>
        <p:nvSpPr>
          <p:cNvPr id="98" name="Google Shape;98;p2"/>
          <p:cNvSpPr txBox="1"/>
          <p:nvPr>
            <p:ph idx="1" type="body"/>
          </p:nvPr>
        </p:nvSpPr>
        <p:spPr>
          <a:xfrm>
            <a:off x="838200" y="5515897"/>
            <a:ext cx="10515600" cy="6610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HK" sz="4800">
                <a:solidFill>
                  <a:srgbClr val="FF0000"/>
                </a:solidFill>
              </a:rPr>
              <a:t>Sound Energy</a:t>
            </a:r>
            <a:endParaRPr/>
          </a:p>
        </p:txBody>
      </p:sp>
      <p:pic>
        <p:nvPicPr>
          <p:cNvPr id="99" name="Google Shape;9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4894" y="1297639"/>
            <a:ext cx="10848086" cy="3927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5</a:t>
            </a:r>
            <a:endParaRPr/>
          </a:p>
        </p:txBody>
      </p:sp>
      <p:pic>
        <p:nvPicPr>
          <p:cNvPr id="380" name="Google Shape;38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40995"/>
            <a:ext cx="12192000" cy="3331147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23"/>
          <p:cNvSpPr txBox="1"/>
          <p:nvPr/>
        </p:nvSpPr>
        <p:spPr>
          <a:xfrm>
            <a:off x="4646646" y="1911642"/>
            <a:ext cx="186352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HK" sz="3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Lights up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2" name="Google Shape;382;p23"/>
          <p:cNvGrpSpPr/>
          <p:nvPr/>
        </p:nvGrpSpPr>
        <p:grpSpPr>
          <a:xfrm>
            <a:off x="979715" y="3539629"/>
            <a:ext cx="6291126" cy="637432"/>
            <a:chOff x="979715" y="3539629"/>
            <a:chExt cx="6291126" cy="637432"/>
          </a:xfrm>
        </p:grpSpPr>
        <p:sp>
          <p:nvSpPr>
            <p:cNvPr id="383" name="Google Shape;383;p23"/>
            <p:cNvSpPr txBox="1"/>
            <p:nvPr/>
          </p:nvSpPr>
          <p:spPr>
            <a:xfrm>
              <a:off x="979715" y="3592286"/>
              <a:ext cx="3035383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3"/>
            <p:cNvSpPr txBox="1"/>
            <p:nvPr/>
          </p:nvSpPr>
          <p:spPr>
            <a:xfrm>
              <a:off x="4947576" y="3539629"/>
              <a:ext cx="23232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Light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6 </a:t>
            </a:r>
            <a:endParaRPr/>
          </a:p>
        </p:txBody>
      </p:sp>
      <p:pic>
        <p:nvPicPr>
          <p:cNvPr id="390" name="Google Shape;39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968062"/>
            <a:ext cx="12192000" cy="336811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4"/>
          <p:cNvSpPr txBox="1"/>
          <p:nvPr/>
        </p:nvSpPr>
        <p:spPr>
          <a:xfrm>
            <a:off x="5411756" y="2720808"/>
            <a:ext cx="252953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HK" sz="2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Gives out sound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2" name="Google Shape;392;p24"/>
          <p:cNvGrpSpPr/>
          <p:nvPr/>
        </p:nvGrpSpPr>
        <p:grpSpPr>
          <a:xfrm>
            <a:off x="1194319" y="4149887"/>
            <a:ext cx="6783332" cy="642991"/>
            <a:chOff x="1194319" y="3198167"/>
            <a:chExt cx="6783332" cy="642991"/>
          </a:xfrm>
        </p:grpSpPr>
        <p:sp>
          <p:nvSpPr>
            <p:cNvPr id="393" name="Google Shape;393;p24"/>
            <p:cNvSpPr txBox="1"/>
            <p:nvPr/>
          </p:nvSpPr>
          <p:spPr>
            <a:xfrm>
              <a:off x="5411756" y="3198167"/>
              <a:ext cx="2565895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Sound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24"/>
            <p:cNvSpPr txBox="1"/>
            <p:nvPr/>
          </p:nvSpPr>
          <p:spPr>
            <a:xfrm>
              <a:off x="1194319" y="3256383"/>
              <a:ext cx="3035383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7 </a:t>
            </a:r>
            <a:endParaRPr/>
          </a:p>
        </p:txBody>
      </p:sp>
      <p:sp>
        <p:nvSpPr>
          <p:cNvPr id="400" name="Google Shape;400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HK"/>
              <a:t>Skipped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8</a:t>
            </a:r>
            <a:endParaRPr/>
          </a:p>
        </p:txBody>
      </p:sp>
      <p:sp>
        <p:nvSpPr>
          <p:cNvPr id="406" name="Google Shape;406;p2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407" name="Google Shape;40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402921"/>
            <a:ext cx="12192000" cy="519674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8" name="Google Shape;408;p26"/>
          <p:cNvGrpSpPr/>
          <p:nvPr/>
        </p:nvGrpSpPr>
        <p:grpSpPr>
          <a:xfrm>
            <a:off x="1007704" y="4861250"/>
            <a:ext cx="7404496" cy="461665"/>
            <a:chOff x="1007704" y="4861250"/>
            <a:chExt cx="7404496" cy="461665"/>
          </a:xfrm>
        </p:grpSpPr>
        <p:sp>
          <p:nvSpPr>
            <p:cNvPr id="409" name="Google Shape;409;p26"/>
            <p:cNvSpPr txBox="1"/>
            <p:nvPr/>
          </p:nvSpPr>
          <p:spPr>
            <a:xfrm>
              <a:off x="1007704" y="4861250"/>
              <a:ext cx="2319481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HK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Chemical energy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6"/>
            <p:cNvSpPr txBox="1"/>
            <p:nvPr/>
          </p:nvSpPr>
          <p:spPr>
            <a:xfrm>
              <a:off x="4441369" y="4861250"/>
              <a:ext cx="39708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HK" sz="2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Light energy + Thermal energy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Work Sheet</a:t>
            </a:r>
            <a:endParaRPr/>
          </a:p>
        </p:txBody>
      </p:sp>
      <p:sp>
        <p:nvSpPr>
          <p:cNvPr id="416" name="Google Shape;416;p4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417" name="Google Shape;417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82" y="1825632"/>
            <a:ext cx="12125628" cy="240001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43"/>
          <p:cNvSpPr txBox="1"/>
          <p:nvPr/>
        </p:nvSpPr>
        <p:spPr>
          <a:xfrm>
            <a:off x="1712125" y="2427300"/>
            <a:ext cx="1356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HK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Kinetic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43"/>
          <p:cNvSpPr txBox="1"/>
          <p:nvPr/>
        </p:nvSpPr>
        <p:spPr>
          <a:xfrm>
            <a:off x="5417537" y="2364975"/>
            <a:ext cx="1356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HK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Sound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3"/>
          <p:cNvSpPr txBox="1"/>
          <p:nvPr>
            <p:ph type="title"/>
          </p:nvPr>
        </p:nvSpPr>
        <p:spPr>
          <a:xfrm>
            <a:off x="539621" y="11319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9 (Worksheet P.4) </a:t>
            </a:r>
            <a:endParaRPr/>
          </a:p>
        </p:txBody>
      </p:sp>
      <p:sp>
        <p:nvSpPr>
          <p:cNvPr id="425" name="Google Shape;425;p3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426" name="Google Shape;42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23618"/>
            <a:ext cx="12252535" cy="51692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7" name="Google Shape;427;p33"/>
          <p:cNvGrpSpPr/>
          <p:nvPr/>
        </p:nvGrpSpPr>
        <p:grpSpPr>
          <a:xfrm>
            <a:off x="1590158" y="2453285"/>
            <a:ext cx="5247950" cy="600251"/>
            <a:chOff x="1590158" y="2453285"/>
            <a:chExt cx="5247950" cy="600251"/>
          </a:xfrm>
        </p:grpSpPr>
        <p:sp>
          <p:nvSpPr>
            <p:cNvPr id="428" name="Google Shape;428;p33"/>
            <p:cNvSpPr txBox="1"/>
            <p:nvPr/>
          </p:nvSpPr>
          <p:spPr>
            <a:xfrm>
              <a:off x="5159828" y="2468761"/>
              <a:ext cx="167828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33"/>
            <p:cNvSpPr txBox="1"/>
            <p:nvPr/>
          </p:nvSpPr>
          <p:spPr>
            <a:xfrm>
              <a:off x="1590158" y="2453285"/>
              <a:ext cx="131580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0" name="Google Shape;430;p33"/>
          <p:cNvGrpSpPr/>
          <p:nvPr/>
        </p:nvGrpSpPr>
        <p:grpSpPr>
          <a:xfrm>
            <a:off x="1408923" y="4742396"/>
            <a:ext cx="5247949" cy="677648"/>
            <a:chOff x="1408923" y="4742396"/>
            <a:chExt cx="5247949" cy="677648"/>
          </a:xfrm>
        </p:grpSpPr>
        <p:sp>
          <p:nvSpPr>
            <p:cNvPr id="431" name="Google Shape;431;p33"/>
            <p:cNvSpPr txBox="1"/>
            <p:nvPr/>
          </p:nvSpPr>
          <p:spPr>
            <a:xfrm>
              <a:off x="1408923" y="4835269"/>
              <a:ext cx="167828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3"/>
            <p:cNvSpPr txBox="1"/>
            <p:nvPr/>
          </p:nvSpPr>
          <p:spPr>
            <a:xfrm>
              <a:off x="5341063" y="4742396"/>
              <a:ext cx="131580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0" i="0" lang="en-HK" sz="3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Kinetic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438" name="Google Shape;438;p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20734"/>
            <a:ext cx="4352925" cy="50954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indoor, person, red, hand&#10;&#10;Description automatically generated" id="439" name="Google Shape;439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95886" y="365125"/>
            <a:ext cx="3957200" cy="39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projector, adapter&#10;&#10;Description automatically generated" id="440" name="Google Shape;440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38816" y="3996450"/>
            <a:ext cx="3314367" cy="2677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446" name="Google Shape;446;p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4266" y="149482"/>
            <a:ext cx="3568026" cy="28060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gear&#10;&#10;Description automatically generated" id="447" name="Google Shape;447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62675" y="2942661"/>
            <a:ext cx="2977513" cy="38697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, engineering drawing&#10;&#10;Description automatically generated" id="448" name="Google Shape;448;p35"/>
          <p:cNvPicPr preferRelativeResize="0"/>
          <p:nvPr/>
        </p:nvPicPr>
        <p:blipFill rotWithShape="1">
          <a:blip r:embed="rId5">
            <a:alphaModFix/>
          </a:blip>
          <a:srcRect b="0" l="0" r="-2041" t="0"/>
          <a:stretch/>
        </p:blipFill>
        <p:spPr>
          <a:xfrm>
            <a:off x="1865067" y="195329"/>
            <a:ext cx="3790442" cy="27787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metalware&#10;&#10;Description automatically generated" id="449" name="Google Shape;449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8200" y="3189719"/>
            <a:ext cx="4768783" cy="3375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36"/>
          <p:cNvSpPr txBox="1"/>
          <p:nvPr>
            <p:ph idx="1" type="body"/>
          </p:nvPr>
        </p:nvSpPr>
        <p:spPr>
          <a:xfrm>
            <a:off x="436983" y="705951"/>
            <a:ext cx="10515600" cy="24104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HK" sz="3200"/>
              <a:t>Step 1:  Wind up by hand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3200"/>
              <a:buNone/>
            </a:pPr>
            <a:r>
              <a:rPr lang="en-HK" sz="3200">
                <a:solidFill>
                  <a:srgbClr val="0070C0"/>
                </a:solidFill>
              </a:rPr>
              <a:t>Kinetic energy 🡪</a:t>
            </a:r>
            <a:r>
              <a:rPr lang="en-HK" sz="3200"/>
              <a:t> </a:t>
            </a:r>
            <a:r>
              <a:rPr lang="en-HK" sz="3200">
                <a:solidFill>
                  <a:srgbClr val="FF0000"/>
                </a:solidFill>
              </a:rPr>
              <a:t>Potential energy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pic>
        <p:nvPicPr>
          <p:cNvPr descr="Diagram&#10;&#10;Description automatically generated" id="455" name="Google Shape;455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8322" y="411778"/>
            <a:ext cx="4318243" cy="3814989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36"/>
          <p:cNvSpPr/>
          <p:nvPr/>
        </p:nvSpPr>
        <p:spPr>
          <a:xfrm>
            <a:off x="6579060" y="540740"/>
            <a:ext cx="1089498" cy="2169268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7" name="Google Shape;457;p36"/>
          <p:cNvGrpSpPr/>
          <p:nvPr/>
        </p:nvGrpSpPr>
        <p:grpSpPr>
          <a:xfrm>
            <a:off x="625435" y="1804402"/>
            <a:ext cx="5198633" cy="1203923"/>
            <a:chOff x="625435" y="1804402"/>
            <a:chExt cx="5198633" cy="1203923"/>
          </a:xfrm>
        </p:grpSpPr>
        <p:sp>
          <p:nvSpPr>
            <p:cNvPr id="458" name="Google Shape;458;p36"/>
            <p:cNvSpPr txBox="1"/>
            <p:nvPr/>
          </p:nvSpPr>
          <p:spPr>
            <a:xfrm>
              <a:off x="3554397" y="1807996"/>
              <a:ext cx="226967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3600"/>
                <a:buFont typeface="Calibri"/>
                <a:buNone/>
              </a:pPr>
              <a:r>
                <a:rPr b="0" i="0" lang="en-HK" sz="3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(Stored in the spring)</a:t>
              </a:r>
              <a:endParaRPr b="0" i="0" sz="3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36"/>
            <p:cNvSpPr txBox="1"/>
            <p:nvPr/>
          </p:nvSpPr>
          <p:spPr>
            <a:xfrm>
              <a:off x="625435" y="1804402"/>
              <a:ext cx="226967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3600"/>
                <a:buFont typeface="Calibri"/>
                <a:buNone/>
              </a:pPr>
              <a:r>
                <a:rPr b="0" i="0" lang="en-HK" sz="3600" u="none" cap="none" strike="noStrik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(From our hand)</a:t>
              </a:r>
              <a:endParaRPr b="0" i="0" sz="36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7"/>
          <p:cNvSpPr txBox="1"/>
          <p:nvPr>
            <p:ph idx="1" type="body"/>
          </p:nvPr>
        </p:nvSpPr>
        <p:spPr>
          <a:xfrm>
            <a:off x="436983" y="705951"/>
            <a:ext cx="10515600" cy="25690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200"/>
              <a:buNone/>
            </a:pPr>
            <a:r>
              <a:rPr lang="en-HK" sz="3200">
                <a:solidFill>
                  <a:srgbClr val="7F7F7F"/>
                </a:solidFill>
              </a:rPr>
              <a:t>Step 1:  Wind up by hand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200"/>
              <a:buNone/>
            </a:pPr>
            <a:r>
              <a:rPr lang="en-HK" sz="3200">
                <a:solidFill>
                  <a:srgbClr val="7F7F7F"/>
                </a:solidFill>
              </a:rPr>
              <a:t>Kinetic energy🡪 Potential energy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>
              <a:solidFill>
                <a:srgbClr val="7F7F7F"/>
              </a:solidFill>
            </a:endParaRPr>
          </a:p>
        </p:txBody>
      </p:sp>
      <p:pic>
        <p:nvPicPr>
          <p:cNvPr descr="Diagram&#10;&#10;Description automatically generated" id="465" name="Google Shape;46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8322" y="411778"/>
            <a:ext cx="4318243" cy="3814989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37"/>
          <p:cNvSpPr txBox="1"/>
          <p:nvPr/>
        </p:nvSpPr>
        <p:spPr>
          <a:xfrm>
            <a:off x="3554397" y="1807996"/>
            <a:ext cx="226967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Calibri"/>
              <a:buNone/>
            </a:pPr>
            <a:r>
              <a:rPr b="0" i="0" lang="en-HK" sz="36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(Stored in the spring)</a:t>
            </a:r>
            <a:endParaRPr b="0" i="0" sz="3600" u="none" cap="none" strike="noStrik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37"/>
          <p:cNvSpPr txBox="1"/>
          <p:nvPr/>
        </p:nvSpPr>
        <p:spPr>
          <a:xfrm>
            <a:off x="625435" y="1804402"/>
            <a:ext cx="226967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Calibri"/>
              <a:buNone/>
            </a:pPr>
            <a:r>
              <a:rPr b="0" i="0" lang="en-HK" sz="36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(From our hand)</a:t>
            </a:r>
            <a:endParaRPr b="0" i="0" sz="3600" u="none" cap="none" strike="noStrik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8" name="Google Shape;468;p37"/>
          <p:cNvGrpSpPr/>
          <p:nvPr/>
        </p:nvGrpSpPr>
        <p:grpSpPr>
          <a:xfrm>
            <a:off x="498046" y="3655462"/>
            <a:ext cx="7209040" cy="2867238"/>
            <a:chOff x="498046" y="3655462"/>
            <a:chExt cx="7209040" cy="2867238"/>
          </a:xfrm>
        </p:grpSpPr>
        <p:sp>
          <p:nvSpPr>
            <p:cNvPr id="469" name="Google Shape;469;p37"/>
            <p:cNvSpPr txBox="1"/>
            <p:nvPr/>
          </p:nvSpPr>
          <p:spPr>
            <a:xfrm>
              <a:off x="498046" y="3655462"/>
              <a:ext cx="7209040" cy="28672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rm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</a:pPr>
              <a:r>
                <a:rPr b="0" i="0" lang="en-HK" sz="3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Step 2:  Release (放鬆) the spring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FF0000"/>
                </a:buClr>
                <a:buSzPts val="3600"/>
                <a:buFont typeface="Arial"/>
                <a:buNone/>
              </a:pPr>
              <a:r>
                <a:rPr b="0" i="0" lang="en-HK" sz="3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Potential energy 🡪</a:t>
              </a:r>
              <a:r>
                <a:rPr b="0" i="0" lang="en-HK" sz="3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HK" sz="3600" u="none" cap="none" strike="noStrik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Kinetic energy</a:t>
              </a:r>
              <a:endParaRPr b="0" i="0" sz="3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</a:pPr>
              <a:r>
                <a:t/>
              </a:r>
              <a:endPara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37"/>
            <p:cNvSpPr txBox="1"/>
            <p:nvPr/>
          </p:nvSpPr>
          <p:spPr>
            <a:xfrm>
              <a:off x="728014" y="4705499"/>
              <a:ext cx="3103700" cy="14465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4400"/>
                <a:buFont typeface="Calibri"/>
                <a:buNone/>
              </a:pPr>
              <a:r>
                <a:rPr b="0" i="0" lang="en-HK" sz="4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(stored in the spring)</a:t>
              </a:r>
              <a:endParaRPr b="0" i="0" sz="4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37"/>
            <p:cNvSpPr txBox="1"/>
            <p:nvPr/>
          </p:nvSpPr>
          <p:spPr>
            <a:xfrm>
              <a:off x="4380738" y="4705499"/>
              <a:ext cx="3103700" cy="14465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4400"/>
                <a:buFont typeface="Calibri"/>
                <a:buNone/>
              </a:pPr>
              <a:r>
                <a:rPr b="0" i="0" lang="en-HK" sz="4400" u="none" cap="none" strike="noStrik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(toy move forward)</a:t>
              </a:r>
              <a:endParaRPr b="0" i="0" sz="44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2" name="Google Shape;472;p37"/>
          <p:cNvGrpSpPr/>
          <p:nvPr/>
        </p:nvGrpSpPr>
        <p:grpSpPr>
          <a:xfrm>
            <a:off x="9019933" y="3132169"/>
            <a:ext cx="2861121" cy="2255758"/>
            <a:chOff x="9019933" y="3132169"/>
            <a:chExt cx="2861121" cy="2255758"/>
          </a:xfrm>
        </p:grpSpPr>
        <p:sp>
          <p:nvSpPr>
            <p:cNvPr id="473" name="Google Shape;473;p37"/>
            <p:cNvSpPr/>
            <p:nvPr/>
          </p:nvSpPr>
          <p:spPr>
            <a:xfrm rot="-2942196">
              <a:off x="10304388" y="3020090"/>
              <a:ext cx="803913" cy="2413354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rgbClr val="FF0000"/>
            </a:solidFill>
            <a:ln cap="flat" cmpd="sng" w="12700">
              <a:solidFill>
                <a:srgbClr val="FF00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37"/>
            <p:cNvSpPr txBox="1"/>
            <p:nvPr/>
          </p:nvSpPr>
          <p:spPr>
            <a:xfrm>
              <a:off x="9019933" y="4433627"/>
              <a:ext cx="19938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ts val="2800"/>
                <a:buFont typeface="Calibri"/>
                <a:buNone/>
              </a:pPr>
              <a:r>
                <a:rPr b="0" i="0" lang="en-HK" sz="2800" u="none" cap="none" strike="noStrik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(toy moves forward)</a:t>
              </a:r>
              <a:endParaRPr b="0" i="0" sz="28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HK"/>
              <a:t>Which energy related to the following picture(s)?</a:t>
            </a:r>
            <a:br>
              <a:rPr lang="en-HK"/>
            </a:br>
            <a:endParaRPr/>
          </a:p>
        </p:txBody>
      </p:sp>
      <p:pic>
        <p:nvPicPr>
          <p:cNvPr id="105" name="Google Shape;10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863" y="1175389"/>
            <a:ext cx="11494274" cy="4134029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4"/>
          <p:cNvSpPr txBox="1"/>
          <p:nvPr/>
        </p:nvSpPr>
        <p:spPr>
          <a:xfrm>
            <a:off x="838200" y="5515897"/>
            <a:ext cx="10515600" cy="6610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Light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10 (worksheet P.5)</a:t>
            </a:r>
            <a:endParaRPr/>
          </a:p>
        </p:txBody>
      </p:sp>
      <p:sp>
        <p:nvSpPr>
          <p:cNvPr id="480" name="Google Shape;480;p3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481" name="Google Shape;481;p38"/>
          <p:cNvPicPr preferRelativeResize="0"/>
          <p:nvPr/>
        </p:nvPicPr>
        <p:blipFill rotWithShape="1">
          <a:blip r:embed="rId3">
            <a:alphaModFix/>
          </a:blip>
          <a:srcRect b="0" l="0" r="32395" t="0"/>
          <a:stretch/>
        </p:blipFill>
        <p:spPr>
          <a:xfrm>
            <a:off x="554654" y="1337198"/>
            <a:ext cx="9997880" cy="5132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1"/>
          <p:cNvSpPr txBox="1"/>
          <p:nvPr>
            <p:ph type="title"/>
          </p:nvPr>
        </p:nvSpPr>
        <p:spPr>
          <a:xfrm>
            <a:off x="459532" y="22433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b="1" lang="en-HK" sz="4800"/>
              <a:t>Summary:</a:t>
            </a:r>
            <a:endParaRPr sz="3600"/>
          </a:p>
        </p:txBody>
      </p:sp>
      <p:sp>
        <p:nvSpPr>
          <p:cNvPr id="487" name="Google Shape;487;p41"/>
          <p:cNvSpPr txBox="1"/>
          <p:nvPr/>
        </p:nvSpPr>
        <p:spPr>
          <a:xfrm>
            <a:off x="459532" y="1690688"/>
            <a:ext cx="1127293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AutoNum type="arabicPeriod"/>
            </a:pPr>
            <a:r>
              <a:rPr b="1" i="0" lang="en-HK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r>
              <a:rPr b="0" i="0" lang="en-HK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energy input (輸入) = </a:t>
            </a:r>
            <a:r>
              <a:rPr b="1" i="0" lang="en-HK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</a:t>
            </a:r>
            <a:r>
              <a:rPr b="0" i="0" lang="en-HK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energy produced (產生) or output (輸出).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60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41"/>
          <p:cNvSpPr txBox="1"/>
          <p:nvPr/>
        </p:nvSpPr>
        <p:spPr>
          <a:xfrm>
            <a:off x="459532" y="2920288"/>
            <a:ext cx="109284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HK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form of energy clearly</a:t>
            </a:r>
            <a:r>
              <a:rPr b="0" i="0" lang="en-HK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HK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E.g.: </a:t>
            </a:r>
            <a:r>
              <a:rPr b="0" i="0" lang="en-HK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</a:t>
            </a:r>
            <a:r>
              <a:rPr b="0" i="0" lang="en-HK" sz="24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stores chemical energy</a:t>
            </a:r>
            <a:r>
              <a:rPr b="0" i="0" lang="en-HK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HK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E.g.: </a:t>
            </a:r>
            <a:r>
              <a:rPr b="0" i="0" lang="en-HK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Battery </a:t>
            </a:r>
            <a:r>
              <a:rPr b="0" i="0" lang="en-HK" sz="2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produced electrical energy</a:t>
            </a:r>
            <a:r>
              <a:rPr b="0" i="0" lang="en-HK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41"/>
          <p:cNvSpPr/>
          <p:nvPr/>
        </p:nvSpPr>
        <p:spPr>
          <a:xfrm>
            <a:off x="535344" y="4623399"/>
            <a:ext cx="11028006" cy="120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Energy can be </a:t>
            </a:r>
            <a:r>
              <a:rPr b="0" i="0" lang="en-HK" sz="36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converted</a:t>
            </a: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(轉換) from </a:t>
            </a:r>
            <a:r>
              <a:rPr b="0" i="0" lang="en-HK" sz="3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ONE form to ONE or OTHER FORMS</a:t>
            </a:r>
            <a:r>
              <a:rPr b="0" i="0" lang="en-HK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a conversion process.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Homework </a:t>
            </a:r>
            <a:endParaRPr/>
          </a:p>
        </p:txBody>
      </p:sp>
      <p:sp>
        <p:nvSpPr>
          <p:cNvPr id="495" name="Google Shape;495;p42"/>
          <p:cNvSpPr txBox="1"/>
          <p:nvPr>
            <p:ph idx="1" type="body"/>
          </p:nvPr>
        </p:nvSpPr>
        <p:spPr>
          <a:xfrm>
            <a:off x="838200" y="1825625"/>
            <a:ext cx="10515600" cy="27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4610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300"/>
              <a:buAutoNum type="arabicPeriod"/>
            </a:pPr>
            <a:r>
              <a:rPr b="1" lang="en-HK" sz="3300">
                <a:solidFill>
                  <a:srgbClr val="FF0000"/>
                </a:solidFill>
              </a:rPr>
              <a:t>Post lesson test (10/5) before 4:00 pm……...</a:t>
            </a:r>
            <a:endParaRPr b="1" sz="3300">
              <a:solidFill>
                <a:srgbClr val="FF0000"/>
              </a:solidFill>
            </a:endParaRPr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HK"/>
              <a:t>(Link on Microsoft TEAMS)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en-HK"/>
              <a:t>Quiz energy conversion (14/5) 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descr="Chart, bubble chart&#10;&#10;Description automatically generated" id="501" name="Google Shape;501;p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5887" y="274480"/>
            <a:ext cx="7856582" cy="3697105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39"/>
          <p:cNvSpPr txBox="1"/>
          <p:nvPr/>
        </p:nvSpPr>
        <p:spPr>
          <a:xfrm>
            <a:off x="266919" y="4048530"/>
            <a:ext cx="11858017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HK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Size becomes bigger, more expanded of the balloon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HK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HK" sz="2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            more potential energy stores</a:t>
            </a:r>
            <a:endParaRPr b="1" i="0" sz="2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needle, tool&#10;&#10;Description automatically generated" id="503" name="Google Shape;503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02469" y="3154159"/>
            <a:ext cx="3622612" cy="1738854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39"/>
          <p:cNvSpPr/>
          <p:nvPr/>
        </p:nvSpPr>
        <p:spPr>
          <a:xfrm>
            <a:off x="3645113" y="4738777"/>
            <a:ext cx="541176" cy="78933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4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HK"/>
              <a:t>Station 10 (worksheet P.5)</a:t>
            </a:r>
            <a:endParaRPr/>
          </a:p>
        </p:txBody>
      </p:sp>
      <p:sp>
        <p:nvSpPr>
          <p:cNvPr id="510" name="Google Shape;510;p4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511" name="Google Shape;511;p40"/>
          <p:cNvPicPr preferRelativeResize="0"/>
          <p:nvPr/>
        </p:nvPicPr>
        <p:blipFill rotWithShape="1">
          <a:blip r:embed="rId3">
            <a:alphaModFix/>
          </a:blip>
          <a:srcRect b="0" l="0" r="32395" t="0"/>
          <a:stretch/>
        </p:blipFill>
        <p:spPr>
          <a:xfrm>
            <a:off x="573704" y="1365773"/>
            <a:ext cx="9997880" cy="5132305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0"/>
          <p:cNvSpPr txBox="1"/>
          <p:nvPr/>
        </p:nvSpPr>
        <p:spPr>
          <a:xfrm>
            <a:off x="6992583" y="5364436"/>
            <a:ext cx="131580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HK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Kinetic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40"/>
          <p:cNvSpPr txBox="1"/>
          <p:nvPr/>
        </p:nvSpPr>
        <p:spPr>
          <a:xfrm>
            <a:off x="2569872" y="5364436"/>
            <a:ext cx="167828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HK" sz="3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Potential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HK"/>
              <a:t>Which energy related to the following picture(s)?</a:t>
            </a:r>
            <a:br>
              <a:rPr lang="en-HK"/>
            </a:br>
            <a:endParaRPr/>
          </a:p>
        </p:txBody>
      </p:sp>
      <p:pic>
        <p:nvPicPr>
          <p:cNvPr id="112" name="Google Shape;11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108" y="1440800"/>
            <a:ext cx="11402791" cy="3976774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"/>
          <p:cNvSpPr txBox="1"/>
          <p:nvPr>
            <p:ph idx="1" type="body"/>
          </p:nvPr>
        </p:nvSpPr>
        <p:spPr>
          <a:xfrm>
            <a:off x="838200" y="5515897"/>
            <a:ext cx="10515600" cy="6610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None/>
            </a:pPr>
            <a:r>
              <a:rPr lang="en-HK" sz="4800">
                <a:solidFill>
                  <a:srgbClr val="FF0000"/>
                </a:solidFill>
              </a:rPr>
              <a:t>Thermal Energy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p6"/>
          <p:cNvPicPr preferRelativeResize="0"/>
          <p:nvPr/>
        </p:nvPicPr>
        <p:blipFill rotWithShape="1">
          <a:blip r:embed="rId3">
            <a:alphaModFix/>
          </a:blip>
          <a:srcRect b="1" l="0" r="626" t="0"/>
          <a:stretch/>
        </p:blipFill>
        <p:spPr>
          <a:xfrm>
            <a:off x="4883025" y="10"/>
            <a:ext cx="7308975" cy="3364982"/>
          </a:xfrm>
          <a:custGeom>
            <a:rect b="b" l="l" r="r" t="t"/>
            <a:pathLst>
              <a:path extrusionOk="0" h="3364992" w="7308975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20" name="Google Shape;120;p6"/>
          <p:cNvPicPr preferRelativeResize="0"/>
          <p:nvPr/>
        </p:nvPicPr>
        <p:blipFill rotWithShape="1">
          <a:blip r:embed="rId4">
            <a:alphaModFix/>
          </a:blip>
          <a:srcRect b="0" l="0" r="-2" t="0"/>
          <a:stretch/>
        </p:blipFill>
        <p:spPr>
          <a:xfrm>
            <a:off x="4883025" y="3493008"/>
            <a:ext cx="7308975" cy="3364992"/>
          </a:xfrm>
          <a:custGeom>
            <a:rect b="b" l="l" r="r" t="t"/>
            <a:pathLst>
              <a:path extrusionOk="0" h="3364992" w="7308975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21" name="Google Shape;121;p6"/>
          <p:cNvSpPr/>
          <p:nvPr/>
        </p:nvSpPr>
        <p:spPr>
          <a:xfrm>
            <a:off x="0" y="0"/>
            <a:ext cx="6096001" cy="6858000"/>
          </a:xfrm>
          <a:custGeom>
            <a:rect b="b" l="l" r="r" t="t"/>
            <a:pathLst>
              <a:path extrusionOk="0" h="6858000" w="6096001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 cap="flat" cmpd="sng" w="9525">
            <a:solidFill>
              <a:srgbClr val="EFEFE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l" dist="38100">
              <a:srgbClr val="D8D8D8">
                <a:alpha val="2941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1" y="0"/>
            <a:ext cx="6087332" cy="6858000"/>
          </a:xfrm>
          <a:custGeom>
            <a:rect b="b" l="l" r="r" t="t"/>
            <a:pathLst>
              <a:path extrusionOk="0" h="6858000" w="6087332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6"/>
          <p:cNvSpPr txBox="1"/>
          <p:nvPr>
            <p:ph type="title"/>
          </p:nvPr>
        </p:nvSpPr>
        <p:spPr>
          <a:xfrm>
            <a:off x="448056" y="859536"/>
            <a:ext cx="4832802" cy="1243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HK"/>
              <a:t>Which energy related to the following picture(s)?</a:t>
            </a:r>
            <a:br>
              <a:rPr b="1" lang="en-HK" sz="2800"/>
            </a:br>
            <a:endParaRPr b="1" sz="2800"/>
          </a:p>
        </p:txBody>
      </p:sp>
      <p:sp>
        <p:nvSpPr>
          <p:cNvPr id="124" name="Google Shape;124;p6"/>
          <p:cNvSpPr/>
          <p:nvPr/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 txBox="1"/>
          <p:nvPr>
            <p:ph idx="1" type="body"/>
          </p:nvPr>
        </p:nvSpPr>
        <p:spPr>
          <a:xfrm>
            <a:off x="447675" y="2513013"/>
            <a:ext cx="4833938" cy="1144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None/>
            </a:pPr>
            <a:r>
              <a:rPr lang="en-HK" sz="4800">
                <a:solidFill>
                  <a:srgbClr val="FF0000"/>
                </a:solidFill>
              </a:rPr>
              <a:t>Kinetic Energy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HK"/>
              <a:t>Which energy related to the following picture(s)?</a:t>
            </a:r>
            <a:br>
              <a:rPr lang="en-HK"/>
            </a:br>
            <a:endParaRPr/>
          </a:p>
        </p:txBody>
      </p:sp>
      <p:pic>
        <p:nvPicPr>
          <p:cNvPr id="133" name="Google Shape;13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3159" y="983938"/>
            <a:ext cx="5813331" cy="3017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0331" y="4066609"/>
            <a:ext cx="7867620" cy="269808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7"/>
          <p:cNvSpPr txBox="1"/>
          <p:nvPr/>
        </p:nvSpPr>
        <p:spPr>
          <a:xfrm>
            <a:off x="480636" y="1316280"/>
            <a:ext cx="5682702" cy="26062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1" i="0" lang="en-HK" sz="6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Potential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HK" sz="5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(Stored)</a:t>
            </a:r>
            <a:endParaRPr b="0" i="0" sz="5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 different forms: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914400" lvl="0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AutoNum type="arabicParenBoth"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High position vs low position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914400" lvl="0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AutoNum type="arabicParenBoth"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Shape changed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HK"/>
              <a:t>Which energy related to the following picture(s)?</a:t>
            </a:r>
            <a:br>
              <a:rPr lang="en-HK"/>
            </a:br>
            <a:endParaRPr/>
          </a:p>
        </p:txBody>
      </p:sp>
      <p:pic>
        <p:nvPicPr>
          <p:cNvPr id="141" name="Google Shape;14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898" y="1583303"/>
            <a:ext cx="11552204" cy="295137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"/>
          <p:cNvSpPr txBox="1"/>
          <p:nvPr/>
        </p:nvSpPr>
        <p:spPr>
          <a:xfrm>
            <a:off x="838200" y="5515897"/>
            <a:ext cx="10515600" cy="6610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None/>
            </a:pPr>
            <a:r>
              <a:rPr b="0" i="0" lang="en-HK" sz="4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Chemical energy (store inside)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en-HK">
                <a:solidFill>
                  <a:srgbClr val="FF0000"/>
                </a:solidFill>
              </a:rPr>
              <a:t>Chemical energy</a:t>
            </a:r>
            <a:endParaRPr/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1418167" y="3913466"/>
            <a:ext cx="10515600" cy="1393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b="1" lang="en-HK" sz="5400"/>
              <a:t>Food             Fuel              Battery</a:t>
            </a:r>
            <a:endParaRPr/>
          </a:p>
        </p:txBody>
      </p:sp>
      <p:pic>
        <p:nvPicPr>
          <p:cNvPr id="149" name="Google Shape;14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2715" y="1350039"/>
            <a:ext cx="9942783" cy="254019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7"/>
          <p:cNvSpPr txBox="1"/>
          <p:nvPr/>
        </p:nvSpPr>
        <p:spPr>
          <a:xfrm>
            <a:off x="2951274" y="5122090"/>
            <a:ext cx="6128088" cy="707886"/>
          </a:xfrm>
          <a:prstGeom prst="rect">
            <a:avLst/>
          </a:prstGeom>
          <a:solidFill>
            <a:schemeClr val="accent2"/>
          </a:solidFill>
          <a:ln cap="flat" cmpd="sng" w="12700">
            <a:solidFill>
              <a:srgbClr val="AC5B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HK" sz="4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Store chemical energy inside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2021-05-06T13:13:12Z</dcterms:created>
  <dc:creator>LAW KA LUN</dc:creator>
</cp:coreProperties>
</file>