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70" r:id="rId6"/>
    <p:sldId id="271" r:id="rId7"/>
    <p:sldId id="259" r:id="rId8"/>
    <p:sldId id="272" r:id="rId9"/>
    <p:sldId id="273" r:id="rId10"/>
    <p:sldId id="274" r:id="rId11"/>
    <p:sldId id="275" r:id="rId12"/>
    <p:sldId id="276" r:id="rId13"/>
    <p:sldId id="257" r:id="rId14"/>
    <p:sldId id="258" r:id="rId15"/>
    <p:sldId id="265" r:id="rId16"/>
    <p:sldId id="281" r:id="rId17"/>
    <p:sldId id="282" r:id="rId18"/>
    <p:sldId id="277" r:id="rId19"/>
    <p:sldId id="260" r:id="rId20"/>
    <p:sldId id="284" r:id="rId21"/>
    <p:sldId id="279" r:id="rId22"/>
    <p:sldId id="261" r:id="rId23"/>
    <p:sldId id="285" r:id="rId24"/>
    <p:sldId id="280" r:id="rId25"/>
    <p:sldId id="288" r:id="rId26"/>
    <p:sldId id="289" r:id="rId27"/>
    <p:sldId id="283" r:id="rId28"/>
    <p:sldId id="286" r:id="rId29"/>
    <p:sldId id="287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F2D93-C1CB-4A69-990F-1B364C7ABA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D2D75-15CC-4DA8-9899-E636D782BD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24BCE4-0B92-4E5B-8AA3-1DE1D25AA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6283C-5A4C-476B-A58B-5D0806341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2F4B8-7E18-4F5F-8BA2-68E27A422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44844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A1553-AFCB-4CA5-9E81-DF3710D1D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7A6BE-1815-4B29-95EC-15DAF8A1BE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421D0-3CA0-4E4E-A8B9-3F2E5D855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2D984-34E0-4E13-AABE-502B3063D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1EB006-FD5C-4022-A743-3762EEA91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839246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97B6F4-CCA8-4004-B4CC-46393FC2F1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DC448D-B4EB-4CA3-A467-CBC7DF96F4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FEF2E-E339-4DC7-AB20-DA83584F0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FD4EF3-A83F-46B6-BB16-DA2919635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19A440-EB11-439A-BCB1-A43B8D9F7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65149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DC7DB-EFF7-45C0-9944-E4AFAA83F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C75F6E-B68A-409A-BA44-BAAC0131F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1734A1-4CE5-47B2-958A-F56DA9126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5EA81-77A8-4CA1-8DD1-9698A4431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9A577-C3BD-4D21-A945-07945210A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427713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0B8ED-5EB0-4053-BDE1-1B353972C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1D9D56-DE4D-4D3C-BDCE-32660339C4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F4D12D-6AD1-4801-8BCD-CC3649CB5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9AA98-5E63-4510-B23F-BE8B5AC3C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BE813-9A0B-42E3-B953-11E5BA711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665858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98CA4-61A2-4F9E-9794-C09B87A0C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7C4DE-E5E4-46D4-AC96-D4A2408025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8BDB7-CFE2-497F-B9DB-ED9140103E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14FAEF-1F97-443B-929F-15AF22638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910746-0329-4928-97E6-633F29457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44606-249A-4ACA-9149-1272D2847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53737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FF697-F25C-4BF5-BAEE-3E39A8EAA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0DA9A2-FDF6-4ECA-9380-3B9DA457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7ADFCA-7D5C-492B-BE61-970D96430F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1CF17B-549B-4FDF-9821-6FBFE8F22A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C11BA1-CD95-4D44-B45A-6070F6A131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727B7E-F914-474C-A685-8085C3122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A424F9-5187-4546-848A-F96A9558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660DB2-D753-4D10-B712-CD586E002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06968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341C2-2263-4F79-81AD-6560F1BD2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A0A699-651D-431A-9580-A671A62FF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A2CEFB-BBE9-46C8-8066-967CBB9E9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EE4B-EA4B-4695-9181-F74A7CA17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70270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8B634F-5A23-43A7-A8B7-5B034450E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5C15F8-B7AC-4A77-907B-80C27BBB4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BCEB0-AA24-477B-B221-640DE58C5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49304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41C99-C0B0-4627-8844-4188A6D5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E7C3D-F611-44EC-930B-05204522C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060E20-004D-4307-A2D8-5E9890D51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3B368F-CD00-4A6B-AFB8-F5DA77179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0DE6-ADA9-419E-A666-84F4E871E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65B659-8F02-46D3-84C7-9595C17B2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306971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1773D-1D9C-4EFD-B587-C243CC404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9935AF-A98E-4544-B348-8AE5CFB9C9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27B5A-1923-4F95-9A1E-27C5298F88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D30373-02B0-4FB3-BDA6-A1729FE8A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909231-CD14-4D51-8E43-D2576BC97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1775FC-3561-4CB2-83C0-C5BF19EEE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157564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8B34C2-A90E-4194-AB1D-D75D2DC12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2EE398-3C90-4D04-9074-78D2713ED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9A459-4B37-45CE-9177-AD79A55E40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882BC-8B81-47DB-B238-E6DB457A4317}" type="datetimeFigureOut">
              <a:rPr lang="en-HK" smtClean="0"/>
              <a:t>13/5/2021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F216E-3DA7-4D48-8ECF-4806C9A50D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53AD9-0F17-43D7-9B20-7A7E653390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79E4B-1488-47E4-A535-09C09D3E9E8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8023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edipic.com/render/cartoon-confident-young-boy/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reepngimg.com/png/81204-all-xbox-game-video-accessory-emoji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www.pngall.com/butterfly-tattoo-designs-png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rs-fun-celebration-gala-party-159801/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mmons.wikimedia.org/wiki/File:Phantom_Open_Emoji_1f52b.svg" TargetMode="Externa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ilyclipart.net/clipart/category/objects-clip-art/page/3/" TargetMode="Externa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fire-building-house-home-burning-294487/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hiragtheoo7.deviantart.com/art/3D-Chessboard-in-vector-176075407" TargetMode="External"/><Relationship Id="rId4" Type="http://schemas.openxmlformats.org/officeDocument/2006/relationships/image" Target="../media/image4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pruebameblogger.blogspot.com/2010/01/regalines-de-reyesssss.html" TargetMode="Externa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sun-png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reepngimg.com/png/96161-lohri-flame-fire-campfire-for-happy-drawing" TargetMode="External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pixabay.com/en/tent-camping-camper-summer-nature-24500/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://pixabay.com/en/beetle-bug-insect-purple-black-34373/" TargetMode="External"/><Relationship Id="rId7" Type="http://schemas.openxmlformats.org/officeDocument/2006/relationships/hyperlink" Target="https://pixabay.com/en/wasp-hornet-insect-cartoon-afidius-2570716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hyperlink" Target="https://www.goodfreephotos.com/vector-images/face-of-sweating-worried-boy.png.php" TargetMode="External"/><Relationship Id="rId4" Type="http://schemas.openxmlformats.org/officeDocument/2006/relationships/image" Target="../media/image21.png"/><Relationship Id="rId9" Type="http://schemas.openxmlformats.org/officeDocument/2006/relationships/hyperlink" Target="https://pixabay.com/en/spider-bug-insect-hanging-sting-37304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ngimg.com/download/3148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D9266-2780-4BD9-9CA0-82D38DE188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K" dirty="0">
                <a:latin typeface="Berlin Sans FB Demi" panose="020E0802020502020306" pitchFamily="34" charset="0"/>
              </a:rPr>
              <a:t>The story begins…</a:t>
            </a:r>
          </a:p>
        </p:txBody>
      </p:sp>
    </p:spTree>
    <p:extLst>
      <p:ext uri="{BB962C8B-B14F-4D97-AF65-F5344CB8AC3E}">
        <p14:creationId xmlns:p14="http://schemas.microsoft.com/office/powerpoint/2010/main" val="3166868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57C0C3-C760-4E33-86BF-F4E15F93B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0"/>
            <a:ext cx="11496675" cy="68596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4B9A99-2C57-49CC-AE59-9912313F2DB3}"/>
              </a:ext>
            </a:extLst>
          </p:cNvPr>
          <p:cNvSpPr txBox="1"/>
          <p:nvPr/>
        </p:nvSpPr>
        <p:spPr>
          <a:xfrm>
            <a:off x="981075" y="586859"/>
            <a:ext cx="6096000" cy="1200329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HK" sz="3600" dirty="0"/>
              <a:t>We were </a:t>
            </a:r>
            <a:r>
              <a:rPr lang="en-HK" sz="3600" b="1" u="sng" dirty="0">
                <a:solidFill>
                  <a:srgbClr val="00B050"/>
                </a:solidFill>
              </a:rPr>
              <a:t>surprised</a:t>
            </a:r>
            <a:r>
              <a:rPr lang="en-HK" sz="3600" dirty="0"/>
              <a:t> to see the twinkling stars in the sky.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64B8B9-D2A9-4356-AFE8-DF5D4B0BAF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950" y="2892929"/>
            <a:ext cx="3604876" cy="2861013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9166876D-936A-4568-A351-3AEEC2EB55B3}"/>
              </a:ext>
            </a:extLst>
          </p:cNvPr>
          <p:cNvSpPr/>
          <p:nvPr/>
        </p:nvSpPr>
        <p:spPr>
          <a:xfrm>
            <a:off x="9410700" y="2310032"/>
            <a:ext cx="1990725" cy="1433293"/>
          </a:xfrm>
          <a:prstGeom prst="wedgeEllipseCallout">
            <a:avLst>
              <a:gd name="adj1" fmla="val -51455"/>
              <a:gd name="adj2" fmla="val 531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400" dirty="0"/>
              <a:t>Wow! Beautiful.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DB23498-84F9-4B19-9F02-FB2FE92D3FF2}"/>
              </a:ext>
            </a:extLst>
          </p:cNvPr>
          <p:cNvSpPr/>
          <p:nvPr/>
        </p:nvSpPr>
        <p:spPr>
          <a:xfrm>
            <a:off x="7433926" y="601366"/>
            <a:ext cx="2224424" cy="1205849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dirty="0"/>
              <a:t>Surprise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FD6144-11EC-4370-ABEC-C53C6611E37C}"/>
              </a:ext>
            </a:extLst>
          </p:cNvPr>
          <p:cNvSpPr txBox="1"/>
          <p:nvPr/>
        </p:nvSpPr>
        <p:spPr>
          <a:xfrm>
            <a:off x="5043488" y="6004038"/>
            <a:ext cx="6124574" cy="584775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HK" sz="3200" dirty="0"/>
              <a:t>The twinkling stars were</a:t>
            </a:r>
            <a:r>
              <a:rPr lang="en-HK" sz="3200" b="1" u="sng" dirty="0">
                <a:solidFill>
                  <a:schemeClr val="bg1">
                    <a:lumMod val="50000"/>
                  </a:schemeClr>
                </a:solidFill>
              </a:rPr>
              <a:t> surprising</a:t>
            </a:r>
            <a:r>
              <a:rPr lang="en-HK" sz="3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887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9E76FD9-3C41-4CD5-AB4A-F7F9C8F1B0B4}"/>
              </a:ext>
            </a:extLst>
          </p:cNvPr>
          <p:cNvSpPr txBox="1"/>
          <p:nvPr/>
        </p:nvSpPr>
        <p:spPr>
          <a:xfrm>
            <a:off x="819149" y="696872"/>
            <a:ext cx="6591301" cy="64633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HK" sz="3600" dirty="0"/>
              <a:t>I read a sad story. I was </a:t>
            </a:r>
            <a:r>
              <a:rPr lang="en-HK" sz="3600" b="1" u="sng" dirty="0">
                <a:solidFill>
                  <a:srgbClr val="00B050"/>
                </a:solidFill>
              </a:rPr>
              <a:t>touched</a:t>
            </a:r>
            <a:r>
              <a:rPr lang="en-HK" sz="36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4BCBA5-810A-4E0B-9AE8-AE5DEA11DA6E}"/>
              </a:ext>
            </a:extLst>
          </p:cNvPr>
          <p:cNvSpPr txBox="1"/>
          <p:nvPr/>
        </p:nvSpPr>
        <p:spPr>
          <a:xfrm>
            <a:off x="5810250" y="5514797"/>
            <a:ext cx="6096000" cy="646331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HK" sz="3600" dirty="0"/>
              <a:t>The sad story was </a:t>
            </a:r>
            <a:r>
              <a:rPr lang="en-HK" sz="3600" b="1" u="sng" dirty="0">
                <a:solidFill>
                  <a:schemeClr val="bg1">
                    <a:lumMod val="50000"/>
                  </a:schemeClr>
                </a:solidFill>
              </a:rPr>
              <a:t>touching</a:t>
            </a:r>
            <a:r>
              <a:rPr lang="en-HK" sz="3600" dirty="0"/>
              <a:t>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30B091B-24DA-4C7F-A9E0-0BA08B8F2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1700212"/>
            <a:ext cx="3438525" cy="3438525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11B6D694-C105-4076-91A5-273934472C0E}"/>
              </a:ext>
            </a:extLst>
          </p:cNvPr>
          <p:cNvSpPr/>
          <p:nvPr/>
        </p:nvSpPr>
        <p:spPr>
          <a:xfrm>
            <a:off x="7200900" y="1123950"/>
            <a:ext cx="4076700" cy="1695450"/>
          </a:xfrm>
          <a:prstGeom prst="cloudCallout">
            <a:avLst>
              <a:gd name="adj1" fmla="val -81403"/>
              <a:gd name="adj2" fmla="val 5351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sz="3200" dirty="0"/>
              <a:t>The story makes me cry.</a:t>
            </a:r>
          </a:p>
        </p:txBody>
      </p:sp>
    </p:spTree>
    <p:extLst>
      <p:ext uri="{BB962C8B-B14F-4D97-AF65-F5344CB8AC3E}">
        <p14:creationId xmlns:p14="http://schemas.microsoft.com/office/powerpoint/2010/main" val="313841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03BF6C-3E44-4309-8263-70EA11331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788193"/>
            <a:ext cx="9519554" cy="52816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460331-4C8A-4BEB-9415-B01F29CF3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0489"/>
            <a:ext cx="2872698" cy="37909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2C21550-3242-48EA-96A9-95B2092965E4}"/>
              </a:ext>
            </a:extLst>
          </p:cNvPr>
          <p:cNvSpPr txBox="1"/>
          <p:nvPr/>
        </p:nvSpPr>
        <p:spPr>
          <a:xfrm>
            <a:off x="2236941" y="110489"/>
            <a:ext cx="7259483" cy="1200329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HK" sz="3600" dirty="0"/>
              <a:t>My father was </a:t>
            </a:r>
            <a:r>
              <a:rPr lang="en-HK" sz="3600" b="1" u="sng" dirty="0">
                <a:solidFill>
                  <a:srgbClr val="00B050"/>
                </a:solidFill>
              </a:rPr>
              <a:t>disappointed </a:t>
            </a:r>
            <a:r>
              <a:rPr lang="en-HK" sz="3600" dirty="0"/>
              <a:t>when he saw me playing video games.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93CDEFF-6DD1-4908-A08A-DC9415FD89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8439" y="2485516"/>
            <a:ext cx="2488066" cy="2540142"/>
          </a:xfrm>
          <a:prstGeom prst="rect">
            <a:avLst/>
          </a:prstGeom>
        </p:spPr>
      </p:pic>
      <p:sp>
        <p:nvSpPr>
          <p:cNvPr id="10" name="Arrow: Left 9">
            <a:extLst>
              <a:ext uri="{FF2B5EF4-FFF2-40B4-BE49-F238E27FC236}">
                <a16:creationId xmlns:a16="http://schemas.microsoft.com/office/drawing/2014/main" id="{EE735DD3-EF26-49FD-A292-E2AE4AEB9F4E}"/>
              </a:ext>
            </a:extLst>
          </p:cNvPr>
          <p:cNvSpPr/>
          <p:nvPr/>
        </p:nvSpPr>
        <p:spPr>
          <a:xfrm rot="822795">
            <a:off x="4251064" y="2890211"/>
            <a:ext cx="2048705" cy="1600200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sz="2400" dirty="0"/>
              <a:t>Disappoint</a:t>
            </a:r>
            <a:r>
              <a:rPr lang="en-HK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FC966D-7AB5-4CA0-8ABF-F1FC334EAE28}"/>
              </a:ext>
            </a:extLst>
          </p:cNvPr>
          <p:cNvSpPr txBox="1"/>
          <p:nvPr/>
        </p:nvSpPr>
        <p:spPr>
          <a:xfrm>
            <a:off x="5094441" y="5807317"/>
            <a:ext cx="4954434" cy="646331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HK" sz="3600" dirty="0"/>
              <a:t>I was </a:t>
            </a:r>
            <a:r>
              <a:rPr lang="en-HK" sz="3600" b="1" u="sng" dirty="0">
                <a:solidFill>
                  <a:schemeClr val="bg1">
                    <a:lumMod val="50000"/>
                  </a:schemeClr>
                </a:solidFill>
              </a:rPr>
              <a:t>disappointing</a:t>
            </a:r>
            <a:r>
              <a:rPr lang="en-HK" sz="3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113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44444E-6 L -0.24922 -0.118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61" y="-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75AD8-89F7-40D6-8FD9-A7585AB8B0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6357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HK" sz="3200" dirty="0"/>
              <a:t>I</a:t>
            </a:r>
            <a:r>
              <a:rPr lang="en-HK" sz="3200" dirty="0">
                <a:solidFill>
                  <a:srgbClr val="FF0000"/>
                </a:solidFill>
              </a:rPr>
              <a:t> </a:t>
            </a:r>
            <a:r>
              <a:rPr lang="en-HK" sz="3200" dirty="0"/>
              <a:t>am </a:t>
            </a:r>
            <a:r>
              <a:rPr lang="en-HK" sz="3200" b="1" u="sng" dirty="0">
                <a:solidFill>
                  <a:srgbClr val="00B050"/>
                </a:solidFill>
              </a:rPr>
              <a:t>worried</a:t>
            </a:r>
            <a:r>
              <a:rPr lang="en-HK" sz="3200" b="1" dirty="0"/>
              <a:t> </a:t>
            </a:r>
            <a:r>
              <a:rPr lang="en-HK" sz="3200" dirty="0"/>
              <a:t>about the insects.</a:t>
            </a:r>
          </a:p>
          <a:p>
            <a:pPr marL="0" indent="0">
              <a:buNone/>
            </a:pPr>
            <a:r>
              <a:rPr lang="en-HK" sz="3200" dirty="0"/>
              <a:t>My brother was </a:t>
            </a:r>
            <a:r>
              <a:rPr lang="en-HK" sz="3200" b="1" u="sng" dirty="0">
                <a:solidFill>
                  <a:srgbClr val="00B050"/>
                </a:solidFill>
              </a:rPr>
              <a:t>shocked</a:t>
            </a:r>
            <a:r>
              <a:rPr lang="en-HK" sz="3200" dirty="0"/>
              <a:t> to see a wild pig. </a:t>
            </a:r>
          </a:p>
          <a:p>
            <a:pPr marL="0" indent="0">
              <a:buNone/>
            </a:pPr>
            <a:r>
              <a:rPr lang="en-HK" sz="3200" dirty="0"/>
              <a:t>We ran very fast. We were </a:t>
            </a:r>
            <a:r>
              <a:rPr lang="en-HK" sz="3200" b="1" u="sng" dirty="0">
                <a:solidFill>
                  <a:srgbClr val="00B050"/>
                </a:solidFill>
              </a:rPr>
              <a:t>tired</a:t>
            </a:r>
            <a:r>
              <a:rPr lang="en-HK" sz="3200" dirty="0"/>
              <a:t>. </a:t>
            </a:r>
          </a:p>
          <a:p>
            <a:pPr marL="0" indent="0">
              <a:buNone/>
            </a:pPr>
            <a:r>
              <a:rPr lang="en-HK" sz="3200" dirty="0"/>
              <a:t>We were </a:t>
            </a:r>
            <a:r>
              <a:rPr lang="en-HK" sz="3200" b="1" u="sng" dirty="0">
                <a:solidFill>
                  <a:srgbClr val="00B050"/>
                </a:solidFill>
              </a:rPr>
              <a:t>surprised</a:t>
            </a:r>
            <a:r>
              <a:rPr lang="en-HK" sz="3200" dirty="0"/>
              <a:t> to see the twinkling stars in the sky. </a:t>
            </a:r>
          </a:p>
          <a:p>
            <a:pPr marL="0" indent="0">
              <a:buNone/>
            </a:pPr>
            <a:r>
              <a:rPr lang="en-HK" sz="3200" dirty="0"/>
              <a:t>I read a sad story. I was </a:t>
            </a:r>
            <a:r>
              <a:rPr lang="en-HK" sz="3200" b="1" u="sng" dirty="0">
                <a:solidFill>
                  <a:srgbClr val="00B050"/>
                </a:solidFill>
              </a:rPr>
              <a:t>touched</a:t>
            </a:r>
            <a:r>
              <a:rPr lang="en-HK" sz="3200" dirty="0"/>
              <a:t>.</a:t>
            </a:r>
          </a:p>
          <a:p>
            <a:pPr marL="0" indent="0">
              <a:buNone/>
            </a:pPr>
            <a:r>
              <a:rPr lang="en-HK" sz="3200" dirty="0"/>
              <a:t>My father was </a:t>
            </a:r>
            <a:r>
              <a:rPr lang="en-HK" sz="3200" b="1" u="sng" dirty="0">
                <a:solidFill>
                  <a:srgbClr val="00B050"/>
                </a:solidFill>
              </a:rPr>
              <a:t>disappointed</a:t>
            </a:r>
            <a:r>
              <a:rPr lang="en-HK" sz="3200" b="1" dirty="0">
                <a:solidFill>
                  <a:srgbClr val="00B050"/>
                </a:solidFill>
              </a:rPr>
              <a:t> </a:t>
            </a:r>
            <a:r>
              <a:rPr lang="en-HK" sz="3200" dirty="0"/>
              <a:t>when he saw me playing video games. </a:t>
            </a:r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endParaRPr lang="en-HK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414173-A6CB-473E-BB33-025B57867BA4}"/>
              </a:ext>
            </a:extLst>
          </p:cNvPr>
          <p:cNvSpPr txBox="1"/>
          <p:nvPr/>
        </p:nvSpPr>
        <p:spPr>
          <a:xfrm>
            <a:off x="838200" y="5014913"/>
            <a:ext cx="11172825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HK" sz="4000" dirty="0"/>
              <a:t>We use </a:t>
            </a:r>
            <a:r>
              <a:rPr lang="en-HK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-ed </a:t>
            </a:r>
            <a:r>
              <a:rPr lang="en-HK" sz="4000" dirty="0"/>
              <a:t>adjectives to describe  </a:t>
            </a:r>
          </a:p>
          <a:p>
            <a:r>
              <a:rPr lang="en-HK" sz="4000" dirty="0"/>
              <a:t>(</a:t>
            </a:r>
            <a:r>
              <a:rPr lang="en-HK" sz="4000" b="1" dirty="0"/>
              <a:t>1.</a:t>
            </a:r>
            <a:r>
              <a:rPr lang="en-HK" sz="4000" dirty="0"/>
              <a:t> </a:t>
            </a:r>
            <a:r>
              <a:rPr lang="en-HK" sz="4000" b="1" dirty="0"/>
              <a:t>people’s feelings / 2. cause of feelings).  </a:t>
            </a:r>
          </a:p>
        </p:txBody>
      </p:sp>
    </p:spTree>
    <p:extLst>
      <p:ext uri="{BB962C8B-B14F-4D97-AF65-F5344CB8AC3E}">
        <p14:creationId xmlns:p14="http://schemas.microsoft.com/office/powerpoint/2010/main" val="314252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75AD8-89F7-40D6-8FD9-A7585AB8B0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58156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HK" sz="3200" dirty="0"/>
              <a:t>The insects are </a:t>
            </a:r>
            <a:r>
              <a:rPr lang="en-HK" sz="3200" b="1" u="sng" dirty="0">
                <a:solidFill>
                  <a:schemeClr val="bg1">
                    <a:lumMod val="50000"/>
                  </a:schemeClr>
                </a:solidFill>
              </a:rPr>
              <a:t>worrying</a:t>
            </a:r>
            <a:r>
              <a:rPr lang="en-HK" sz="3200" dirty="0"/>
              <a:t>.</a:t>
            </a:r>
          </a:p>
          <a:p>
            <a:pPr marL="0" indent="0">
              <a:buNone/>
            </a:pPr>
            <a:r>
              <a:rPr lang="en-HK" sz="3200" dirty="0"/>
              <a:t>The wild pig is </a:t>
            </a:r>
            <a:r>
              <a:rPr lang="en-HK" sz="3200" b="1" u="sng" dirty="0">
                <a:solidFill>
                  <a:schemeClr val="bg1">
                    <a:lumMod val="50000"/>
                  </a:schemeClr>
                </a:solidFill>
              </a:rPr>
              <a:t>shocking</a:t>
            </a:r>
            <a:r>
              <a:rPr lang="en-HK" sz="3200" dirty="0"/>
              <a:t>. </a:t>
            </a:r>
          </a:p>
          <a:p>
            <a:pPr marL="0" indent="0">
              <a:buNone/>
            </a:pPr>
            <a:r>
              <a:rPr lang="en-HK" sz="3200" dirty="0"/>
              <a:t>Running very fast was </a:t>
            </a:r>
            <a:r>
              <a:rPr lang="en-HK" sz="3200" b="1" u="sng" dirty="0">
                <a:solidFill>
                  <a:schemeClr val="bg1">
                    <a:lumMod val="50000"/>
                  </a:schemeClr>
                </a:solidFill>
              </a:rPr>
              <a:t>tiring</a:t>
            </a:r>
            <a:r>
              <a:rPr lang="en-HK" sz="3200" dirty="0"/>
              <a:t>. </a:t>
            </a:r>
          </a:p>
          <a:p>
            <a:pPr marL="0" indent="0">
              <a:buNone/>
            </a:pPr>
            <a:r>
              <a:rPr lang="en-HK" sz="3200" dirty="0"/>
              <a:t>The twinkling stars were </a:t>
            </a:r>
            <a:r>
              <a:rPr lang="en-HK" sz="3200" b="1" u="sng" dirty="0">
                <a:solidFill>
                  <a:schemeClr val="bg1">
                    <a:lumMod val="50000"/>
                  </a:schemeClr>
                </a:solidFill>
              </a:rPr>
              <a:t>surprising</a:t>
            </a:r>
            <a:r>
              <a:rPr lang="en-HK" sz="3200" dirty="0"/>
              <a:t>. </a:t>
            </a:r>
          </a:p>
          <a:p>
            <a:pPr marL="0" indent="0">
              <a:buNone/>
            </a:pPr>
            <a:r>
              <a:rPr lang="en-HK" sz="3200" dirty="0"/>
              <a:t>The sad story was </a:t>
            </a:r>
            <a:r>
              <a:rPr lang="en-HK" sz="3200" b="1" u="sng" dirty="0">
                <a:solidFill>
                  <a:schemeClr val="bg1">
                    <a:lumMod val="50000"/>
                  </a:schemeClr>
                </a:solidFill>
              </a:rPr>
              <a:t>touching</a:t>
            </a:r>
            <a:r>
              <a:rPr lang="en-HK" sz="3200" dirty="0"/>
              <a:t>. </a:t>
            </a:r>
          </a:p>
          <a:p>
            <a:pPr marL="0" indent="0">
              <a:buNone/>
            </a:pPr>
            <a:r>
              <a:rPr lang="en-HK" sz="3200" dirty="0"/>
              <a:t>I was </a:t>
            </a:r>
            <a:r>
              <a:rPr lang="en-HK" sz="3200" b="1" u="sng" dirty="0">
                <a:solidFill>
                  <a:schemeClr val="bg1">
                    <a:lumMod val="50000"/>
                  </a:schemeClr>
                </a:solidFill>
              </a:rPr>
              <a:t>disappointing</a:t>
            </a:r>
            <a:r>
              <a:rPr lang="en-HK" sz="3200" dirty="0"/>
              <a:t>. </a:t>
            </a:r>
          </a:p>
          <a:p>
            <a:pPr marL="0" indent="0">
              <a:buNone/>
            </a:pPr>
            <a:endParaRPr lang="en-HK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D52C74-FCE3-4EA2-8B44-E5A1633B16B6}"/>
              </a:ext>
            </a:extLst>
          </p:cNvPr>
          <p:cNvSpPr txBox="1"/>
          <p:nvPr/>
        </p:nvSpPr>
        <p:spPr>
          <a:xfrm>
            <a:off x="704850" y="4953000"/>
            <a:ext cx="11172825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HK" sz="4000" dirty="0"/>
              <a:t>We use </a:t>
            </a:r>
            <a:r>
              <a:rPr lang="en-HK" sz="40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HK" sz="4000" b="1" dirty="0" err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</a:t>
            </a:r>
            <a:r>
              <a:rPr lang="en-HK" sz="40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HK" sz="4000" dirty="0"/>
              <a:t>adjectives to describe </a:t>
            </a:r>
          </a:p>
          <a:p>
            <a:r>
              <a:rPr lang="en-HK" sz="4000" b="1" u="sng" dirty="0"/>
              <a:t>(1. people’s feelings / 2. cause of feelings).   </a:t>
            </a:r>
          </a:p>
        </p:txBody>
      </p:sp>
    </p:spTree>
    <p:extLst>
      <p:ext uri="{BB962C8B-B14F-4D97-AF65-F5344CB8AC3E}">
        <p14:creationId xmlns:p14="http://schemas.microsoft.com/office/powerpoint/2010/main" val="145058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10B490D-B9BF-4AD7-9CD4-96F5FB5FCD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8831094"/>
              </p:ext>
            </p:extLst>
          </p:nvPr>
        </p:nvGraphicFramePr>
        <p:xfrm>
          <a:off x="657223" y="19050"/>
          <a:ext cx="11096626" cy="6589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8313">
                  <a:extLst>
                    <a:ext uri="{9D8B030D-6E8A-4147-A177-3AD203B41FA5}">
                      <a16:colId xmlns:a16="http://schemas.microsoft.com/office/drawing/2014/main" val="1532449564"/>
                    </a:ext>
                  </a:extLst>
                </a:gridCol>
                <a:gridCol w="5548313">
                  <a:extLst>
                    <a:ext uri="{9D8B030D-6E8A-4147-A177-3AD203B41FA5}">
                      <a16:colId xmlns:a16="http://schemas.microsoft.com/office/drawing/2014/main" val="962137538"/>
                    </a:ext>
                  </a:extLst>
                </a:gridCol>
              </a:tblGrid>
              <a:tr h="4752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-ed adjectives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  <a:r>
                        <a:rPr lang="en-HK" sz="28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ing</a:t>
                      </a:r>
                      <a:r>
                        <a:rPr lang="en-HK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adjectives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8632767"/>
                  </a:ext>
                </a:extLst>
              </a:tr>
              <a:tr h="4752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I am </a:t>
                      </a:r>
                      <a:r>
                        <a:rPr lang="en-HK" sz="2800" b="1" u="sng" dirty="0">
                          <a:solidFill>
                            <a:srgbClr val="00B050"/>
                          </a:solidFill>
                        </a:rPr>
                        <a:t>worried</a:t>
                      </a:r>
                      <a:r>
                        <a:rPr lang="en-HK" sz="2800" dirty="0"/>
                        <a:t> about the insects.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The insects are </a:t>
                      </a:r>
                      <a:r>
                        <a:rPr lang="en-HK" sz="2800" b="1" u="sng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worrying.</a:t>
                      </a:r>
                      <a:endParaRPr lang="en-HK" sz="28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527601"/>
                  </a:ext>
                </a:extLst>
              </a:tr>
              <a:tr h="8666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My brother was </a:t>
                      </a:r>
                      <a:r>
                        <a:rPr lang="en-HK" sz="2800" b="1" u="sng" dirty="0">
                          <a:solidFill>
                            <a:srgbClr val="00B050"/>
                          </a:solidFill>
                        </a:rPr>
                        <a:t>shocked</a:t>
                      </a:r>
                      <a:r>
                        <a:rPr lang="en-HK" sz="2800" dirty="0"/>
                        <a:t> to see a wild pig.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The wild pig  was </a:t>
                      </a:r>
                      <a:r>
                        <a:rPr lang="en-HK" sz="2800" b="1" u="sng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shocking</a:t>
                      </a:r>
                      <a:r>
                        <a:rPr lang="en-HK" sz="2800" dirty="0"/>
                        <a:t>. </a:t>
                      </a:r>
                    </a:p>
                    <a:p>
                      <a:endParaRPr lang="en-HK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013057"/>
                  </a:ext>
                </a:extLst>
              </a:tr>
              <a:tr h="4752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We ran very fast. We were </a:t>
                      </a:r>
                      <a:r>
                        <a:rPr lang="en-HK" sz="2800" b="1" u="sng" dirty="0">
                          <a:solidFill>
                            <a:srgbClr val="00B050"/>
                          </a:solidFill>
                        </a:rPr>
                        <a:t>tired</a:t>
                      </a:r>
                      <a:r>
                        <a:rPr lang="en-HK" sz="2800" dirty="0"/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Running very fast was </a:t>
                      </a:r>
                      <a:r>
                        <a:rPr lang="en-HK" sz="2800" b="1" u="sng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tiring</a:t>
                      </a:r>
                      <a:r>
                        <a:rPr lang="en-HK" sz="2800" dirty="0"/>
                        <a:t>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1041531"/>
                  </a:ext>
                </a:extLst>
              </a:tr>
              <a:tr h="8666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We were </a:t>
                      </a:r>
                      <a:r>
                        <a:rPr lang="en-HK" sz="2800" b="1" u="sng" dirty="0">
                          <a:solidFill>
                            <a:srgbClr val="00B050"/>
                          </a:solidFill>
                        </a:rPr>
                        <a:t>surprised</a:t>
                      </a:r>
                      <a:r>
                        <a:rPr lang="en-HK" sz="2800" dirty="0"/>
                        <a:t> to see the twinkling stars in the sky.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The twinkling stars were </a:t>
                      </a:r>
                      <a:r>
                        <a:rPr lang="en-HK" sz="2800" b="1" u="sng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surprising</a:t>
                      </a:r>
                      <a:r>
                        <a:rPr lang="en-HK" sz="2800" dirty="0"/>
                        <a:t>. </a:t>
                      </a:r>
                    </a:p>
                    <a:p>
                      <a:endParaRPr lang="en-HK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27841"/>
                  </a:ext>
                </a:extLst>
              </a:tr>
              <a:tr h="8666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I read a sad story. I was </a:t>
                      </a:r>
                      <a:r>
                        <a:rPr lang="en-HK" sz="2800" b="1" u="sng" dirty="0">
                          <a:solidFill>
                            <a:srgbClr val="00B050"/>
                          </a:solidFill>
                        </a:rPr>
                        <a:t>touched</a:t>
                      </a:r>
                      <a:r>
                        <a:rPr lang="en-HK" sz="2800" dirty="0"/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The sad story was </a:t>
                      </a:r>
                      <a:r>
                        <a:rPr lang="en-HK" sz="2800" b="1" u="sng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touching</a:t>
                      </a:r>
                      <a:r>
                        <a:rPr lang="en-HK" sz="2800" dirty="0"/>
                        <a:t>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55799"/>
                  </a:ext>
                </a:extLst>
              </a:tr>
              <a:tr h="1099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My father was </a:t>
                      </a:r>
                      <a:r>
                        <a:rPr lang="en-HK" sz="2800" b="1" u="sng" dirty="0">
                          <a:solidFill>
                            <a:srgbClr val="00B050"/>
                          </a:solidFill>
                        </a:rPr>
                        <a:t>disappointed </a:t>
                      </a:r>
                      <a:r>
                        <a:rPr lang="en-HK" sz="2800" dirty="0"/>
                        <a:t>when he saw me playing video games.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800" dirty="0"/>
                        <a:t>I was </a:t>
                      </a:r>
                      <a:r>
                        <a:rPr lang="en-HK" sz="2800" b="1" u="sng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disappointing</a:t>
                      </a:r>
                      <a:r>
                        <a:rPr lang="en-HK" sz="2800" dirty="0"/>
                        <a:t>. </a:t>
                      </a:r>
                    </a:p>
                    <a:p>
                      <a:endParaRPr lang="en-HK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201169"/>
                  </a:ext>
                </a:extLst>
              </a:tr>
              <a:tr h="1099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95437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6D6E92C-06CE-4E9D-BB48-F2F45D7ED0A9}"/>
              </a:ext>
            </a:extLst>
          </p:cNvPr>
          <p:cNvSpPr/>
          <p:nvPr/>
        </p:nvSpPr>
        <p:spPr>
          <a:xfrm>
            <a:off x="695325" y="676275"/>
            <a:ext cx="190500" cy="3429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FEBA1C-D2C0-45E9-966A-6BCE3E419DB5}"/>
              </a:ext>
            </a:extLst>
          </p:cNvPr>
          <p:cNvSpPr/>
          <p:nvPr/>
        </p:nvSpPr>
        <p:spPr>
          <a:xfrm>
            <a:off x="695325" y="1171575"/>
            <a:ext cx="1714500" cy="4533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45E1F0A-4E8F-4BB7-B675-8075B8C87F01}"/>
              </a:ext>
            </a:extLst>
          </p:cNvPr>
          <p:cNvSpPr/>
          <p:nvPr/>
        </p:nvSpPr>
        <p:spPr>
          <a:xfrm>
            <a:off x="695325" y="2120265"/>
            <a:ext cx="571500" cy="4533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967B6F8-48D5-4AAA-A91D-670995661273}"/>
              </a:ext>
            </a:extLst>
          </p:cNvPr>
          <p:cNvSpPr/>
          <p:nvPr/>
        </p:nvSpPr>
        <p:spPr>
          <a:xfrm>
            <a:off x="695325" y="2697479"/>
            <a:ext cx="571500" cy="3714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64DBC2-F337-497A-9CCE-9FB6EF0C4DB0}"/>
              </a:ext>
            </a:extLst>
          </p:cNvPr>
          <p:cNvSpPr/>
          <p:nvPr/>
        </p:nvSpPr>
        <p:spPr>
          <a:xfrm>
            <a:off x="695325" y="3551713"/>
            <a:ext cx="190500" cy="3429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3BDE0B7-FDC9-4B23-A047-27FD57730DFC}"/>
              </a:ext>
            </a:extLst>
          </p:cNvPr>
          <p:cNvSpPr/>
          <p:nvPr/>
        </p:nvSpPr>
        <p:spPr>
          <a:xfrm>
            <a:off x="666749" y="4585337"/>
            <a:ext cx="1533525" cy="37147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75313FB-A177-40D2-932B-3D35514A02BA}"/>
              </a:ext>
            </a:extLst>
          </p:cNvPr>
          <p:cNvSpPr/>
          <p:nvPr/>
        </p:nvSpPr>
        <p:spPr>
          <a:xfrm>
            <a:off x="6262687" y="604200"/>
            <a:ext cx="1733550" cy="414975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AAEC769-199F-435A-ACA0-A22850EE57B9}"/>
              </a:ext>
            </a:extLst>
          </p:cNvPr>
          <p:cNvSpPr/>
          <p:nvPr/>
        </p:nvSpPr>
        <p:spPr>
          <a:xfrm>
            <a:off x="6262687" y="1171575"/>
            <a:ext cx="1824038" cy="414975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98E056B-05B7-4BD0-886F-6CE5521E04A1}"/>
              </a:ext>
            </a:extLst>
          </p:cNvPr>
          <p:cNvSpPr/>
          <p:nvPr/>
        </p:nvSpPr>
        <p:spPr>
          <a:xfrm>
            <a:off x="6205537" y="2051999"/>
            <a:ext cx="2624138" cy="414975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39AFF9F-0711-4FC0-BD3B-312B6A0C3629}"/>
              </a:ext>
            </a:extLst>
          </p:cNvPr>
          <p:cNvSpPr/>
          <p:nvPr/>
        </p:nvSpPr>
        <p:spPr>
          <a:xfrm>
            <a:off x="6205536" y="2573655"/>
            <a:ext cx="2862263" cy="453390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EA0639-CE8F-4844-B0A2-7F4E7DF82C47}"/>
              </a:ext>
            </a:extLst>
          </p:cNvPr>
          <p:cNvSpPr/>
          <p:nvPr/>
        </p:nvSpPr>
        <p:spPr>
          <a:xfrm>
            <a:off x="6262687" y="3535997"/>
            <a:ext cx="2043113" cy="424500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FCD8626-C5B9-40D4-B793-037C958B1AC2}"/>
              </a:ext>
            </a:extLst>
          </p:cNvPr>
          <p:cNvSpPr/>
          <p:nvPr/>
        </p:nvSpPr>
        <p:spPr>
          <a:xfrm>
            <a:off x="6205536" y="4433251"/>
            <a:ext cx="290514" cy="424500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1FC634-A85C-403B-8CA2-20789751FA99}"/>
              </a:ext>
            </a:extLst>
          </p:cNvPr>
          <p:cNvSpPr txBox="1"/>
          <p:nvPr/>
        </p:nvSpPr>
        <p:spPr>
          <a:xfrm>
            <a:off x="857249" y="5534027"/>
            <a:ext cx="51720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200" b="1" dirty="0">
                <a:solidFill>
                  <a:srgbClr val="00B050"/>
                </a:solidFill>
              </a:rPr>
              <a:t>-ed </a:t>
            </a:r>
            <a:r>
              <a:rPr lang="en-HK" sz="3200" dirty="0"/>
              <a:t>adjectives describe </a:t>
            </a:r>
            <a:r>
              <a:rPr lang="en-HK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people’s feeling</a:t>
            </a:r>
            <a:r>
              <a:rPr lang="en-HK" sz="3200" dirty="0"/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533586-247A-4B48-8174-CEB2A0ECB0B4}"/>
              </a:ext>
            </a:extLst>
          </p:cNvPr>
          <p:cNvSpPr txBox="1"/>
          <p:nvPr/>
        </p:nvSpPr>
        <p:spPr>
          <a:xfrm>
            <a:off x="6481761" y="5543552"/>
            <a:ext cx="51720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200" b="1" dirty="0">
                <a:solidFill>
                  <a:schemeClr val="bg1">
                    <a:lumMod val="50000"/>
                  </a:schemeClr>
                </a:solidFill>
              </a:rPr>
              <a:t>-</a:t>
            </a:r>
            <a:r>
              <a:rPr lang="en-HK" sz="3200" b="1" dirty="0" err="1">
                <a:solidFill>
                  <a:schemeClr val="bg1">
                    <a:lumMod val="50000"/>
                  </a:schemeClr>
                </a:solidFill>
              </a:rPr>
              <a:t>ing</a:t>
            </a:r>
            <a:r>
              <a:rPr lang="en-HK" sz="3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HK" sz="3200" dirty="0"/>
              <a:t>adjectives describe </a:t>
            </a:r>
            <a:r>
              <a:rPr lang="en-HK" sz="32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cause of the feelings</a:t>
            </a:r>
            <a:r>
              <a:rPr lang="en-HK" sz="32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715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391F1-EF35-4BC5-9E2F-7FE691500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Test:          frightened / frightening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E26E8-6F16-41F5-A3F4-BCCEAE507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3744"/>
            <a:ext cx="11182350" cy="1870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HK" sz="4400" dirty="0"/>
              <a:t>The man was </a:t>
            </a:r>
            <a:r>
              <a:rPr lang="en-HK" sz="4400" b="1" dirty="0"/>
              <a:t>(1) </a:t>
            </a:r>
            <a:r>
              <a:rPr lang="en-HK" sz="4400" b="1" u="sng" dirty="0"/>
              <a:t>frightened / (2) frightening</a:t>
            </a:r>
            <a:r>
              <a:rPr lang="en-HK" sz="4400" dirty="0"/>
              <a:t>. </a:t>
            </a:r>
          </a:p>
          <a:p>
            <a:pPr marL="0" indent="0">
              <a:buNone/>
            </a:pPr>
            <a:r>
              <a:rPr lang="en-HK" sz="4400" dirty="0"/>
              <a:t>The monster was </a:t>
            </a:r>
            <a:r>
              <a:rPr lang="en-HK" sz="4400" b="1" dirty="0"/>
              <a:t>(1)</a:t>
            </a:r>
            <a:r>
              <a:rPr lang="en-HK" sz="4400" b="1" u="sng" dirty="0"/>
              <a:t>frightened / (2) frightening</a:t>
            </a:r>
            <a:r>
              <a:rPr lang="en-HK" sz="4400" dirty="0"/>
              <a:t>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C33F28-3BB8-4D67-9A1D-AA724D6C5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191250" y="3429000"/>
            <a:ext cx="2828925" cy="2828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14003E-1A53-453E-976D-41AE1DCFE9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7075" y="3952874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31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4ED7F-DEFA-402C-BBC5-6762E5568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Video: Monster VS Man (00:50”)  </a:t>
            </a:r>
          </a:p>
        </p:txBody>
      </p:sp>
      <p:pic>
        <p:nvPicPr>
          <p:cNvPr id="4" name="English Adjectives - Learn English Online - Skype English Lessons">
            <a:hlinkClick r:id="" action="ppaction://media"/>
            <a:extLst>
              <a:ext uri="{FF2B5EF4-FFF2-40B4-BE49-F238E27FC236}">
                <a16:creationId xmlns:a16="http://schemas.microsoft.com/office/drawing/2014/main" id="{A606C640-CFB7-47C0-80E8-9D5D8AC6084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2000" y="1447800"/>
            <a:ext cx="812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3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FE412-CDCD-4E88-8203-98B6FCC6C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975" y="596900"/>
            <a:ext cx="105156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HK" sz="20000" dirty="0">
                <a:latin typeface="Berlin Sans FB Demi" panose="020E0802020502020306" pitchFamily="34" charset="0"/>
              </a:rPr>
              <a:t>Are you ready?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F026030-7B45-43F0-A597-33E8A23AB914}"/>
              </a:ext>
            </a:extLst>
          </p:cNvPr>
          <p:cNvSpPr/>
          <p:nvPr/>
        </p:nvSpPr>
        <p:spPr>
          <a:xfrm>
            <a:off x="9418117" y="5257187"/>
            <a:ext cx="1162050" cy="1168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646D9A7-4C30-40C7-9397-C11067697CBE}"/>
              </a:ext>
            </a:extLst>
          </p:cNvPr>
          <p:cNvSpPr/>
          <p:nvPr/>
        </p:nvSpPr>
        <p:spPr>
          <a:xfrm>
            <a:off x="10789442" y="5257187"/>
            <a:ext cx="1162050" cy="1168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DAA96-ADDC-4044-BC40-3AD7A34829CA}"/>
              </a:ext>
            </a:extLst>
          </p:cNvPr>
          <p:cNvSpPr txBox="1"/>
          <p:nvPr/>
        </p:nvSpPr>
        <p:spPr>
          <a:xfrm>
            <a:off x="9601200" y="5476875"/>
            <a:ext cx="695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b="1" dirty="0"/>
              <a:t>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BA4580-0782-4045-9A44-4A1041E2BC15}"/>
              </a:ext>
            </a:extLst>
          </p:cNvPr>
          <p:cNvSpPr txBox="1"/>
          <p:nvPr/>
        </p:nvSpPr>
        <p:spPr>
          <a:xfrm>
            <a:off x="11001100" y="5518221"/>
            <a:ext cx="95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b="1" dirty="0" err="1"/>
              <a:t>ing</a:t>
            </a:r>
            <a:endParaRPr lang="en-HK" sz="3600" b="1" dirty="0"/>
          </a:p>
        </p:txBody>
      </p:sp>
    </p:spTree>
    <p:extLst>
      <p:ext uri="{BB962C8B-B14F-4D97-AF65-F5344CB8AC3E}">
        <p14:creationId xmlns:p14="http://schemas.microsoft.com/office/powerpoint/2010/main" val="1838400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C8F05-1321-4180-A00F-7DC1762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  <a:prstDash val="sysDash"/>
          </a:ln>
        </p:spPr>
        <p:txBody>
          <a:bodyPr/>
          <a:lstStyle/>
          <a:p>
            <a:pPr algn="ctr"/>
            <a:r>
              <a:rPr lang="en-HK" b="1" dirty="0"/>
              <a:t>shocked / shocking / bored / boring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23502-1FDF-44B2-8AFC-095F6815D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r>
              <a:rPr lang="en-HK" sz="3200" dirty="0"/>
              <a:t>1) My mother was (shocked / shocking ) to see a snake under the table. </a:t>
            </a:r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r>
              <a:rPr lang="en-HK" sz="3200" dirty="0"/>
              <a:t>2) The book was (bored / boring). Why couldn’t I play video games? </a:t>
            </a:r>
            <a:endParaRPr lang="en-HK" sz="14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541D673-4F17-418D-8E72-964C81945244}"/>
              </a:ext>
            </a:extLst>
          </p:cNvPr>
          <p:cNvSpPr/>
          <p:nvPr/>
        </p:nvSpPr>
        <p:spPr>
          <a:xfrm>
            <a:off x="4191000" y="2287191"/>
            <a:ext cx="1590675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26C9B23-003F-4F01-A0AA-325C784895ED}"/>
              </a:ext>
            </a:extLst>
          </p:cNvPr>
          <p:cNvSpPr/>
          <p:nvPr/>
        </p:nvSpPr>
        <p:spPr>
          <a:xfrm>
            <a:off x="4986337" y="4465857"/>
            <a:ext cx="1590675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68B3A332-01E6-41CA-91B9-322A9300D4EE}"/>
              </a:ext>
            </a:extLst>
          </p:cNvPr>
          <p:cNvSpPr/>
          <p:nvPr/>
        </p:nvSpPr>
        <p:spPr>
          <a:xfrm>
            <a:off x="1743075" y="1825625"/>
            <a:ext cx="666750" cy="6858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3118E9-74A7-4765-A7C9-AAA0C33ECFEC}"/>
              </a:ext>
            </a:extLst>
          </p:cNvPr>
          <p:cNvSpPr txBox="1"/>
          <p:nvPr/>
        </p:nvSpPr>
        <p:spPr>
          <a:xfrm>
            <a:off x="2495550" y="1825625"/>
            <a:ext cx="2152650" cy="40011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HK" sz="2000" b="1" dirty="0"/>
              <a:t>People’s feeling</a:t>
            </a: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FF51FD4-1DF0-4D9A-BEE9-A8CB6F2D8E50}"/>
              </a:ext>
            </a:extLst>
          </p:cNvPr>
          <p:cNvSpPr/>
          <p:nvPr/>
        </p:nvSpPr>
        <p:spPr>
          <a:xfrm>
            <a:off x="2162175" y="3919479"/>
            <a:ext cx="666750" cy="68580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3B84AD-FC7A-47F6-A033-3A6C0D152FDC}"/>
              </a:ext>
            </a:extLst>
          </p:cNvPr>
          <p:cNvSpPr txBox="1"/>
          <p:nvPr/>
        </p:nvSpPr>
        <p:spPr>
          <a:xfrm>
            <a:off x="2943225" y="3862269"/>
            <a:ext cx="2152650" cy="400110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HK" sz="2000" b="1" dirty="0"/>
              <a:t>Cause of feeling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3CAED3F-705B-4B9F-AC4F-9EC97218A177}"/>
              </a:ext>
            </a:extLst>
          </p:cNvPr>
          <p:cNvSpPr/>
          <p:nvPr/>
        </p:nvSpPr>
        <p:spPr>
          <a:xfrm>
            <a:off x="9560992" y="5257187"/>
            <a:ext cx="1162050" cy="1168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AFAA12A-C866-4296-AE92-324DA200EAE1}"/>
              </a:ext>
            </a:extLst>
          </p:cNvPr>
          <p:cNvSpPr/>
          <p:nvPr/>
        </p:nvSpPr>
        <p:spPr>
          <a:xfrm>
            <a:off x="10789442" y="5257187"/>
            <a:ext cx="1162050" cy="1168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E575D4-E26A-474F-BD4F-09B18D4E8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8311" y="2912246"/>
            <a:ext cx="1709463" cy="14125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FD7F986-2282-425A-AEAF-D25B097DF8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738937" y="4964747"/>
            <a:ext cx="1709463" cy="170946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DA00EEF-C4B1-40DD-9449-4CB1C843BEA8}"/>
              </a:ext>
            </a:extLst>
          </p:cNvPr>
          <p:cNvSpPr txBox="1"/>
          <p:nvPr/>
        </p:nvSpPr>
        <p:spPr>
          <a:xfrm>
            <a:off x="9601200" y="5476875"/>
            <a:ext cx="695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b="1" dirty="0"/>
              <a:t>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E5901F-550F-4D7C-B835-CCC6240921D7}"/>
              </a:ext>
            </a:extLst>
          </p:cNvPr>
          <p:cNvSpPr txBox="1"/>
          <p:nvPr/>
        </p:nvSpPr>
        <p:spPr>
          <a:xfrm>
            <a:off x="11001100" y="5518221"/>
            <a:ext cx="95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b="1" dirty="0" err="1"/>
              <a:t>ing</a:t>
            </a:r>
            <a:endParaRPr lang="en-HK" sz="3600" b="1" dirty="0"/>
          </a:p>
        </p:txBody>
      </p:sp>
    </p:spTree>
    <p:extLst>
      <p:ext uri="{BB962C8B-B14F-4D97-AF65-F5344CB8AC3E}">
        <p14:creationId xmlns:p14="http://schemas.microsoft.com/office/powerpoint/2010/main" val="84793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ACF3A6-588D-488A-BA99-2B5AFC14B9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0530" y="1337469"/>
            <a:ext cx="3524250" cy="35242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74FDEE-DEBB-4ECD-B82C-6906AC5A57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45" y="238125"/>
            <a:ext cx="3524250" cy="26455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A4C2C6-5B09-4166-AAF2-7D51E312B9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823397" y="510398"/>
            <a:ext cx="2417391" cy="3238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81F5FED-7060-457F-8107-BF9F26625E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98137" y="3788185"/>
            <a:ext cx="3315804" cy="2302642"/>
          </a:xfrm>
          <a:prstGeom prst="rect">
            <a:avLst/>
          </a:prstGeom>
        </p:spPr>
      </p:pic>
      <p:pic>
        <p:nvPicPr>
          <p:cNvPr id="12" name="Bird Chirping Sound Effect">
            <a:hlinkClick r:id="" action="ppaction://media"/>
            <a:extLst>
              <a:ext uri="{FF2B5EF4-FFF2-40B4-BE49-F238E27FC236}">
                <a16:creationId xmlns:a16="http://schemas.microsoft.com/office/drawing/2014/main" id="{CEE9AAB8-07CF-4AC5-8B9D-8FB051A4B6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44780" y="5114131"/>
            <a:ext cx="406400" cy="406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9D67F1-6524-4731-9A30-21AC76B5111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9545" y="3120231"/>
            <a:ext cx="3720465" cy="24003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62015B9-7444-4843-9E25-155E3570E00C}"/>
              </a:ext>
            </a:extLst>
          </p:cNvPr>
          <p:cNvSpPr txBox="1"/>
          <p:nvPr/>
        </p:nvSpPr>
        <p:spPr>
          <a:xfrm>
            <a:off x="178059" y="5248464"/>
            <a:ext cx="7762875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HK" sz="3200" dirty="0"/>
              <a:t> “What? This is too small? It looks so old!” I shouted. The campsite was just so </a:t>
            </a:r>
          </a:p>
          <a:p>
            <a:r>
              <a:rPr lang="en-HK" sz="3200" dirty="0"/>
              <a:t>(1) </a:t>
            </a:r>
            <a:r>
              <a:rPr lang="en-HK" sz="3200" b="1" u="sng" dirty="0"/>
              <a:t>boring / (2) disappointing</a:t>
            </a:r>
            <a:r>
              <a:rPr lang="en-HK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718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808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C8F05-1321-4180-A00F-7DC1762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  <a:prstDash val="sysDash"/>
          </a:ln>
        </p:spPr>
        <p:txBody>
          <a:bodyPr/>
          <a:lstStyle/>
          <a:p>
            <a:pPr algn="ctr"/>
            <a:r>
              <a:rPr lang="en-HK" b="1" dirty="0"/>
              <a:t>surprising / surprised / shocked / shocking 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23502-1FDF-44B2-8AFC-095F6815D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r>
              <a:rPr lang="en-HK" sz="3200" dirty="0"/>
              <a:t>1) This birthday party is (surprised / surprising )! How do you know it is my birthday today?  </a:t>
            </a:r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r>
              <a:rPr lang="en-HK" sz="3200" dirty="0"/>
              <a:t>2) I was (shocked / shocking) by the ending of the story! I couldn’t believe he was the killer. </a:t>
            </a:r>
            <a:endParaRPr lang="en-HK" sz="14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541D673-4F17-418D-8E72-964C81945244}"/>
              </a:ext>
            </a:extLst>
          </p:cNvPr>
          <p:cNvSpPr/>
          <p:nvPr/>
        </p:nvSpPr>
        <p:spPr>
          <a:xfrm>
            <a:off x="6886575" y="2265026"/>
            <a:ext cx="1590675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26C9B23-003F-4F01-A0AA-325C784895ED}"/>
              </a:ext>
            </a:extLst>
          </p:cNvPr>
          <p:cNvSpPr/>
          <p:nvPr/>
        </p:nvSpPr>
        <p:spPr>
          <a:xfrm>
            <a:off x="2376487" y="4438311"/>
            <a:ext cx="1590675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68B3A332-01E6-41CA-91B9-322A9300D4EE}"/>
              </a:ext>
            </a:extLst>
          </p:cNvPr>
          <p:cNvSpPr/>
          <p:nvPr/>
        </p:nvSpPr>
        <p:spPr>
          <a:xfrm>
            <a:off x="1062037" y="3859748"/>
            <a:ext cx="666750" cy="6858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3118E9-74A7-4765-A7C9-AAA0C33ECFEC}"/>
              </a:ext>
            </a:extLst>
          </p:cNvPr>
          <p:cNvSpPr txBox="1"/>
          <p:nvPr/>
        </p:nvSpPr>
        <p:spPr>
          <a:xfrm>
            <a:off x="1814512" y="3859748"/>
            <a:ext cx="2152650" cy="40011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HK" sz="2000" b="1" dirty="0"/>
              <a:t>People’s feeling</a:t>
            </a: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FF51FD4-1DF0-4D9A-BEE9-A8CB6F2D8E50}"/>
              </a:ext>
            </a:extLst>
          </p:cNvPr>
          <p:cNvSpPr/>
          <p:nvPr/>
        </p:nvSpPr>
        <p:spPr>
          <a:xfrm>
            <a:off x="3128962" y="1811618"/>
            <a:ext cx="666750" cy="68580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3B84AD-FC7A-47F6-A033-3A6C0D152FDC}"/>
              </a:ext>
            </a:extLst>
          </p:cNvPr>
          <p:cNvSpPr txBox="1"/>
          <p:nvPr/>
        </p:nvSpPr>
        <p:spPr>
          <a:xfrm>
            <a:off x="3910012" y="1754408"/>
            <a:ext cx="2152650" cy="400110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HK" sz="2000" b="1" dirty="0"/>
              <a:t>Cause of feeling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3CAED3F-705B-4B9F-AC4F-9EC97218A177}"/>
              </a:ext>
            </a:extLst>
          </p:cNvPr>
          <p:cNvSpPr/>
          <p:nvPr/>
        </p:nvSpPr>
        <p:spPr>
          <a:xfrm>
            <a:off x="9720263" y="5307342"/>
            <a:ext cx="1162050" cy="1168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AFAA12A-C866-4296-AE92-324DA200EAE1}"/>
              </a:ext>
            </a:extLst>
          </p:cNvPr>
          <p:cNvSpPr/>
          <p:nvPr/>
        </p:nvSpPr>
        <p:spPr>
          <a:xfrm>
            <a:off x="10929938" y="5307342"/>
            <a:ext cx="1162050" cy="1168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9803790-DF2B-4F97-9E0F-A0BEC6BCF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450750" y="2739097"/>
            <a:ext cx="1358425" cy="16719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E47946A-9C40-4AE5-9F67-C7C6097BD2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667500" y="5011738"/>
            <a:ext cx="1300162" cy="13001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9DDAB13-D843-437C-BB3E-08AD7ED13DE8}"/>
              </a:ext>
            </a:extLst>
          </p:cNvPr>
          <p:cNvSpPr txBox="1"/>
          <p:nvPr/>
        </p:nvSpPr>
        <p:spPr>
          <a:xfrm>
            <a:off x="9741696" y="5489286"/>
            <a:ext cx="695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b="1" dirty="0"/>
              <a:t>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31507A-5C0C-433F-BEDC-D99846C1F075}"/>
              </a:ext>
            </a:extLst>
          </p:cNvPr>
          <p:cNvSpPr txBox="1"/>
          <p:nvPr/>
        </p:nvSpPr>
        <p:spPr>
          <a:xfrm>
            <a:off x="11141596" y="5530632"/>
            <a:ext cx="95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b="1" dirty="0" err="1"/>
              <a:t>ing</a:t>
            </a:r>
            <a:endParaRPr lang="en-HK" sz="3600" b="1" dirty="0"/>
          </a:p>
        </p:txBody>
      </p:sp>
    </p:spTree>
    <p:extLst>
      <p:ext uri="{BB962C8B-B14F-4D97-AF65-F5344CB8AC3E}">
        <p14:creationId xmlns:p14="http://schemas.microsoft.com/office/powerpoint/2010/main" val="93351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C8F05-1321-4180-A00F-7DC1762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  <a:prstDash val="sysDash"/>
          </a:ln>
        </p:spPr>
        <p:txBody>
          <a:bodyPr/>
          <a:lstStyle/>
          <a:p>
            <a:pPr algn="ctr"/>
            <a:r>
              <a:rPr lang="en-HK" b="1" dirty="0"/>
              <a:t>touched / touching / tired / tiring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23502-1FDF-44B2-8AFC-095F6815D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885040"/>
            <a:ext cx="108585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r>
              <a:rPr lang="en-HK" sz="3200" dirty="0"/>
              <a:t>1) This film was very ____________. I used up many tissues. </a:t>
            </a:r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r>
              <a:rPr lang="en-HK" sz="3200" dirty="0"/>
              <a:t>2) My classmates and I are ____________. We have been listening to the teachers for 6 hours! </a:t>
            </a:r>
            <a:endParaRPr lang="en-HK" sz="1400" dirty="0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68B3A332-01E6-41CA-91B9-322A9300D4EE}"/>
              </a:ext>
            </a:extLst>
          </p:cNvPr>
          <p:cNvSpPr/>
          <p:nvPr/>
        </p:nvSpPr>
        <p:spPr>
          <a:xfrm>
            <a:off x="2024066" y="3100963"/>
            <a:ext cx="666750" cy="6858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3118E9-74A7-4765-A7C9-AAA0C33ECFEC}"/>
              </a:ext>
            </a:extLst>
          </p:cNvPr>
          <p:cNvSpPr txBox="1"/>
          <p:nvPr/>
        </p:nvSpPr>
        <p:spPr>
          <a:xfrm>
            <a:off x="2771775" y="3243808"/>
            <a:ext cx="2152650" cy="40011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HK" sz="2000" b="1" dirty="0"/>
              <a:t>People’s feeling</a:t>
            </a: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FF51FD4-1DF0-4D9A-BEE9-A8CB6F2D8E50}"/>
              </a:ext>
            </a:extLst>
          </p:cNvPr>
          <p:cNvSpPr/>
          <p:nvPr/>
        </p:nvSpPr>
        <p:spPr>
          <a:xfrm>
            <a:off x="1452563" y="1742195"/>
            <a:ext cx="666750" cy="68580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3B84AD-FC7A-47F6-A033-3A6C0D152FDC}"/>
              </a:ext>
            </a:extLst>
          </p:cNvPr>
          <p:cNvSpPr txBox="1"/>
          <p:nvPr/>
        </p:nvSpPr>
        <p:spPr>
          <a:xfrm>
            <a:off x="2286000" y="1885040"/>
            <a:ext cx="2152650" cy="400110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HK" sz="2000" b="1" dirty="0"/>
              <a:t>Cause of feeling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E2CD313C-0BF5-4A37-B6DD-DD20450FDD2A}"/>
              </a:ext>
            </a:extLst>
          </p:cNvPr>
          <p:cNvSpPr/>
          <p:nvPr/>
        </p:nvSpPr>
        <p:spPr>
          <a:xfrm rot="16200000">
            <a:off x="2293091" y="2437490"/>
            <a:ext cx="290621" cy="3200403"/>
          </a:xfrm>
          <a:prstGeom prst="rightBrace">
            <a:avLst>
              <a:gd name="adj1" fmla="val 8333"/>
              <a:gd name="adj2" fmla="val 511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D84CD1-43C9-4F87-877E-2174938E5819}"/>
              </a:ext>
            </a:extLst>
          </p:cNvPr>
          <p:cNvSpPr txBox="1"/>
          <p:nvPr/>
        </p:nvSpPr>
        <p:spPr>
          <a:xfrm>
            <a:off x="3652836" y="2385903"/>
            <a:ext cx="254317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HK" sz="2400" dirty="0">
                <a:solidFill>
                  <a:srgbClr val="7030A0"/>
                </a:solidFill>
              </a:rPr>
              <a:t>touched / touching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471657-29A0-4764-A267-E3627624E2A0}"/>
              </a:ext>
            </a:extLst>
          </p:cNvPr>
          <p:cNvSpPr txBox="1"/>
          <p:nvPr/>
        </p:nvSpPr>
        <p:spPr>
          <a:xfrm>
            <a:off x="4824411" y="4080307"/>
            <a:ext cx="208121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HK" sz="2400" dirty="0">
                <a:solidFill>
                  <a:srgbClr val="7030A0"/>
                </a:solidFill>
              </a:rPr>
              <a:t>tired / tiring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BD5F534-11CF-42FD-ACB7-E15A7B416EAF}"/>
              </a:ext>
            </a:extLst>
          </p:cNvPr>
          <p:cNvSpPr/>
          <p:nvPr/>
        </p:nvSpPr>
        <p:spPr>
          <a:xfrm>
            <a:off x="6467475" y="2427995"/>
            <a:ext cx="3886200" cy="49543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7892E66-76C9-4C61-B827-D48AF3B54F7B}"/>
              </a:ext>
            </a:extLst>
          </p:cNvPr>
          <p:cNvSpPr/>
          <p:nvPr/>
        </p:nvSpPr>
        <p:spPr>
          <a:xfrm>
            <a:off x="4924425" y="2285150"/>
            <a:ext cx="1271589" cy="71019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0EAD6F3-8CE4-47F7-BBF4-782DCC1DFEDB}"/>
              </a:ext>
            </a:extLst>
          </p:cNvPr>
          <p:cNvSpPr/>
          <p:nvPr/>
        </p:nvSpPr>
        <p:spPr>
          <a:xfrm>
            <a:off x="266700" y="4612284"/>
            <a:ext cx="6329359" cy="57672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7113025-6265-41B5-935D-370E0BA71EDA}"/>
              </a:ext>
            </a:extLst>
          </p:cNvPr>
          <p:cNvSpPr/>
          <p:nvPr/>
        </p:nvSpPr>
        <p:spPr>
          <a:xfrm>
            <a:off x="4593429" y="4040158"/>
            <a:ext cx="1064421" cy="5369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680B45E-A14C-48CC-92A4-37B7AC6B4F91}"/>
              </a:ext>
            </a:extLst>
          </p:cNvPr>
          <p:cNvSpPr/>
          <p:nvPr/>
        </p:nvSpPr>
        <p:spPr>
          <a:xfrm>
            <a:off x="8867775" y="5324476"/>
            <a:ext cx="1162050" cy="1168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D2D57B9-1225-49C9-B0C5-5DAA23CCB9D5}"/>
              </a:ext>
            </a:extLst>
          </p:cNvPr>
          <p:cNvSpPr/>
          <p:nvPr/>
        </p:nvSpPr>
        <p:spPr>
          <a:xfrm>
            <a:off x="10191750" y="5324476"/>
            <a:ext cx="1162050" cy="1168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028919-3E37-4DBB-872F-B17A21833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449718" y="2023143"/>
            <a:ext cx="1579564" cy="107782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256A3A1-F6AC-4648-A8E4-6BB54DF1660C}"/>
              </a:ext>
            </a:extLst>
          </p:cNvPr>
          <p:cNvSpPr txBox="1"/>
          <p:nvPr/>
        </p:nvSpPr>
        <p:spPr>
          <a:xfrm>
            <a:off x="10403408" y="5502012"/>
            <a:ext cx="95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b="1" dirty="0" err="1"/>
              <a:t>ing</a:t>
            </a:r>
            <a:endParaRPr lang="en-HK" sz="3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74F449-C54C-4DA1-8D0C-202064C71BF4}"/>
              </a:ext>
            </a:extLst>
          </p:cNvPr>
          <p:cNvSpPr txBox="1"/>
          <p:nvPr/>
        </p:nvSpPr>
        <p:spPr>
          <a:xfrm>
            <a:off x="9101138" y="5517624"/>
            <a:ext cx="695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b="1" dirty="0"/>
              <a:t>ed</a:t>
            </a:r>
          </a:p>
        </p:txBody>
      </p:sp>
      <p:sp>
        <p:nvSpPr>
          <p:cNvPr id="23" name="Thought Bubble: Cloud 22">
            <a:extLst>
              <a:ext uri="{FF2B5EF4-FFF2-40B4-BE49-F238E27FC236}">
                <a16:creationId xmlns:a16="http://schemas.microsoft.com/office/drawing/2014/main" id="{5FA17C2A-434A-4523-ACE4-865CA11DDD04}"/>
              </a:ext>
            </a:extLst>
          </p:cNvPr>
          <p:cNvSpPr/>
          <p:nvPr/>
        </p:nvSpPr>
        <p:spPr>
          <a:xfrm>
            <a:off x="7543800" y="4871920"/>
            <a:ext cx="4381500" cy="1695450"/>
          </a:xfrm>
          <a:prstGeom prst="cloudCallout">
            <a:avLst>
              <a:gd name="adj1" fmla="val -60442"/>
              <a:gd name="adj2" fmla="val 5109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b="1" u="sng" dirty="0"/>
              <a:t>You need to decide on:</a:t>
            </a:r>
            <a:r>
              <a:rPr lang="en-HK" b="1" dirty="0"/>
              <a:t> which pair of adjectives</a:t>
            </a:r>
          </a:p>
          <a:p>
            <a:pPr algn="ctr"/>
            <a:r>
              <a:rPr lang="en-HK" b="1" dirty="0"/>
              <a:t>-ed VS –</a:t>
            </a:r>
            <a:r>
              <a:rPr lang="en-HK" b="1" dirty="0" err="1"/>
              <a:t>ing</a:t>
            </a:r>
            <a:endParaRPr lang="en-HK" b="1" dirty="0"/>
          </a:p>
        </p:txBody>
      </p:sp>
    </p:spTree>
    <p:extLst>
      <p:ext uri="{BB962C8B-B14F-4D97-AF65-F5344CB8AC3E}">
        <p14:creationId xmlns:p14="http://schemas.microsoft.com/office/powerpoint/2010/main" val="206218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23502-1FDF-44B2-8AFC-095F6815D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5137"/>
            <a:ext cx="10515600" cy="4757738"/>
          </a:xfrm>
        </p:spPr>
        <p:txBody>
          <a:bodyPr/>
          <a:lstStyle/>
          <a:p>
            <a:pPr marL="0" indent="0">
              <a:buNone/>
            </a:pPr>
            <a:endParaRPr lang="en-HK" dirty="0"/>
          </a:p>
          <a:p>
            <a:pPr marL="914400" indent="-914400">
              <a:buAutoNum type="arabicParenR"/>
            </a:pPr>
            <a:r>
              <a:rPr lang="en-HK" sz="4800" dirty="0"/>
              <a:t>This game is not as good as I think it is. I am ______________. </a:t>
            </a:r>
          </a:p>
          <a:p>
            <a:pPr marL="914400" indent="-914400">
              <a:buAutoNum type="arabicParenR"/>
            </a:pPr>
            <a:endParaRPr lang="en-HK" sz="4800" dirty="0"/>
          </a:p>
          <a:p>
            <a:pPr marL="914400" indent="-914400">
              <a:buAutoNum type="arabicParenR"/>
            </a:pPr>
            <a:r>
              <a:rPr lang="en-HK" sz="4800" dirty="0"/>
              <a:t>The fire was ___________. Many people has lost their homes. </a:t>
            </a:r>
          </a:p>
          <a:p>
            <a:pPr marL="914400" indent="-914400">
              <a:buAutoNum type="arabicParenR"/>
            </a:pPr>
            <a:endParaRPr lang="en-HK" sz="4800" dirty="0"/>
          </a:p>
          <a:p>
            <a:pPr marL="0" indent="0">
              <a:buNone/>
            </a:pPr>
            <a:endParaRPr lang="en-HK" dirty="0"/>
          </a:p>
          <a:p>
            <a:pPr marL="0" indent="0">
              <a:buNone/>
            </a:pPr>
            <a:endParaRPr lang="en-HK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ECA63A0-FD1C-4930-A4B3-8FD9841F7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ln w="38100">
            <a:solidFill>
              <a:srgbClr val="7030A0"/>
            </a:solidFill>
            <a:prstDash val="sysDash"/>
          </a:ln>
        </p:spPr>
        <p:txBody>
          <a:bodyPr>
            <a:normAutofit/>
          </a:bodyPr>
          <a:lstStyle/>
          <a:p>
            <a:pPr algn="ctr"/>
            <a:r>
              <a:rPr lang="en-HK" sz="3600" b="1" dirty="0"/>
              <a:t>disappointed / disappointing / worried / worrying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6D18FF-1E93-40C3-9F27-9F5399F6D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101263" y="4684770"/>
            <a:ext cx="1614488" cy="16969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7829F0-AAD2-4F6C-86F5-D618C35A0D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836540" y="2856706"/>
            <a:ext cx="1779198" cy="12573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9B98CF-40DA-43F1-87F4-2ACC11B8A6CD}"/>
              </a:ext>
            </a:extLst>
          </p:cNvPr>
          <p:cNvSpPr txBox="1"/>
          <p:nvPr/>
        </p:nvSpPr>
        <p:spPr>
          <a:xfrm>
            <a:off x="4019550" y="2930158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200" b="1" dirty="0">
                <a:solidFill>
                  <a:srgbClr val="00B050"/>
                </a:solidFill>
              </a:rPr>
              <a:t>disappointed</a:t>
            </a:r>
            <a:r>
              <a:rPr lang="en-HK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CDF273-8E97-44AF-AAD3-EFA04C74E8B6}"/>
              </a:ext>
            </a:extLst>
          </p:cNvPr>
          <p:cNvSpPr txBox="1"/>
          <p:nvPr/>
        </p:nvSpPr>
        <p:spPr>
          <a:xfrm>
            <a:off x="5067300" y="4565323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200" b="1" dirty="0">
                <a:solidFill>
                  <a:schemeClr val="bg1">
                    <a:lumMod val="50000"/>
                  </a:schemeClr>
                </a:solidFill>
              </a:rPr>
              <a:t>worrying</a:t>
            </a:r>
            <a:r>
              <a:rPr lang="en-HK" dirty="0"/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6B55958-50F8-41FF-9A30-D38CA63378AB}"/>
              </a:ext>
            </a:extLst>
          </p:cNvPr>
          <p:cNvSpPr/>
          <p:nvPr/>
        </p:nvSpPr>
        <p:spPr>
          <a:xfrm>
            <a:off x="7119937" y="2807099"/>
            <a:ext cx="619125" cy="6731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89D0983-966C-4E77-A88D-3EA58D3602BD}"/>
              </a:ext>
            </a:extLst>
          </p:cNvPr>
          <p:cNvSpPr/>
          <p:nvPr/>
        </p:nvSpPr>
        <p:spPr>
          <a:xfrm>
            <a:off x="7429500" y="4400193"/>
            <a:ext cx="647700" cy="65405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318911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ECA63A0-FD1C-4930-A4B3-8FD9841F7564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76200">
            <a:solidFill>
              <a:srgbClr val="7030A0"/>
            </a:solidFill>
            <a:prstDash val="sysDash"/>
          </a:ln>
        </p:spPr>
        <p:txBody>
          <a:bodyPr>
            <a:normAutofit/>
          </a:bodyPr>
          <a:lstStyle/>
          <a:p>
            <a:pPr algn="ctr"/>
            <a:r>
              <a:rPr lang="en-HK" sz="3600" b="1" dirty="0"/>
              <a:t>tired / tiring / frightened / frightening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23502-1FDF-44B2-8AFC-095F6815D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15625" cy="4351338"/>
          </a:xfrm>
        </p:spPr>
        <p:txBody>
          <a:bodyPr/>
          <a:lstStyle/>
          <a:p>
            <a:pPr marL="0" indent="0">
              <a:buNone/>
            </a:pPr>
            <a:r>
              <a:rPr lang="en-HK" sz="4800" dirty="0"/>
              <a:t>The wild pig was (1) ___________. My brother ran away quickly. </a:t>
            </a:r>
          </a:p>
          <a:p>
            <a:pPr marL="0" indent="0">
              <a:buNone/>
            </a:pPr>
            <a:r>
              <a:rPr lang="en-HK" sz="4800" dirty="0"/>
              <a:t>He was (2) _________ when he arrived at the campsite.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8108CA-89B2-4B24-93A0-E8FA4F9D5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591" y="4360723"/>
            <a:ext cx="2505234" cy="2697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503D2F-69D2-453E-B93B-1C6552C8F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120" y="4529241"/>
            <a:ext cx="3916096" cy="30802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0E9E86-A243-4F64-A8BA-F7E6BB9BDE7B}"/>
              </a:ext>
            </a:extLst>
          </p:cNvPr>
          <p:cNvSpPr txBox="1"/>
          <p:nvPr/>
        </p:nvSpPr>
        <p:spPr>
          <a:xfrm>
            <a:off x="6196012" y="1890823"/>
            <a:ext cx="3409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dirty="0">
                <a:solidFill>
                  <a:schemeClr val="bg1">
                    <a:lumMod val="50000"/>
                  </a:schemeClr>
                </a:solidFill>
              </a:rPr>
              <a:t>frightening</a:t>
            </a:r>
            <a:r>
              <a:rPr lang="en-HK" sz="2800" dirty="0">
                <a:solidFill>
                  <a:srgbClr val="FF0000"/>
                </a:solidFill>
              </a:rPr>
              <a:t> </a:t>
            </a:r>
            <a:r>
              <a:rPr lang="en-HK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7A562D-880F-4A83-BE88-7845D2EBDFFE}"/>
              </a:ext>
            </a:extLst>
          </p:cNvPr>
          <p:cNvSpPr txBox="1"/>
          <p:nvPr/>
        </p:nvSpPr>
        <p:spPr>
          <a:xfrm>
            <a:off x="3840799" y="3310538"/>
            <a:ext cx="3409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3600" b="1" dirty="0">
                <a:solidFill>
                  <a:srgbClr val="00B050"/>
                </a:solidFill>
              </a:rPr>
              <a:t>tired</a:t>
            </a:r>
            <a:r>
              <a:rPr lang="en-HK" dirty="0"/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C7628C1-EA09-45EA-8398-A112517E6114}"/>
              </a:ext>
            </a:extLst>
          </p:cNvPr>
          <p:cNvSpPr/>
          <p:nvPr/>
        </p:nvSpPr>
        <p:spPr>
          <a:xfrm>
            <a:off x="5476875" y="3193257"/>
            <a:ext cx="619125" cy="6731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165B208-FD41-4B1E-BDCC-8C01FB65F250}"/>
              </a:ext>
            </a:extLst>
          </p:cNvPr>
          <p:cNvSpPr/>
          <p:nvPr/>
        </p:nvSpPr>
        <p:spPr>
          <a:xfrm>
            <a:off x="8553450" y="1768706"/>
            <a:ext cx="647700" cy="65405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1527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23502-1FDF-44B2-8AFC-095F6815D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4162"/>
            <a:ext cx="10515600" cy="50561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HK" sz="3200" dirty="0"/>
              <a:t>I am in Ocean Park! </a:t>
            </a:r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r>
              <a:rPr lang="en-HK" sz="3200" dirty="0"/>
              <a:t>I was (1) ___________ to see many people at the gate this morning. It took us an hour to get into the park. </a:t>
            </a:r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r>
              <a:rPr lang="en-HK" sz="3200" dirty="0"/>
              <a:t>Something (2) ___________ has just happened! </a:t>
            </a:r>
          </a:p>
          <a:p>
            <a:pPr marL="0" indent="0">
              <a:buNone/>
            </a:pPr>
            <a:r>
              <a:rPr lang="en-HK" sz="3200" dirty="0"/>
              <a:t>Our class teacher screamed at the top of her voice because she couldn’t find her handbag. </a:t>
            </a:r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r>
              <a:rPr lang="en-HK" sz="3200" dirty="0"/>
              <a:t>We are helping her to find it now. We are looking for it everywhere. We are all very (3)____________. </a:t>
            </a:r>
          </a:p>
          <a:p>
            <a:pPr marL="0" indent="0">
              <a:buNone/>
            </a:pPr>
            <a:endParaRPr lang="en-HK" sz="3200" dirty="0"/>
          </a:p>
          <a:p>
            <a:pPr marL="0" indent="0">
              <a:buNone/>
            </a:pPr>
            <a:endParaRPr lang="en-HK" dirty="0"/>
          </a:p>
          <a:p>
            <a:pPr marL="0" indent="0">
              <a:buNone/>
            </a:pPr>
            <a:endParaRPr lang="en-HK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ECA63A0-FD1C-4930-A4B3-8FD9841F7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107951"/>
            <a:ext cx="12001500" cy="1244600"/>
          </a:xfrm>
          <a:ln w="38100">
            <a:solidFill>
              <a:srgbClr val="7030A0"/>
            </a:solidFill>
            <a:prstDash val="sysDash"/>
          </a:ln>
        </p:spPr>
        <p:txBody>
          <a:bodyPr>
            <a:normAutofit/>
          </a:bodyPr>
          <a:lstStyle/>
          <a:p>
            <a:pPr algn="ctr"/>
            <a:r>
              <a:rPr lang="en-HK" sz="3600" b="1" dirty="0"/>
              <a:t>surprised / surprising / tired / tiring / shocked / shocking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1DF8AD-B5A6-4A25-A43B-EA30C78AB3D8}"/>
              </a:ext>
            </a:extLst>
          </p:cNvPr>
          <p:cNvSpPr txBox="1"/>
          <p:nvPr/>
        </p:nvSpPr>
        <p:spPr>
          <a:xfrm>
            <a:off x="2143125" y="2095500"/>
            <a:ext cx="3409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800" dirty="0">
                <a:solidFill>
                  <a:srgbClr val="FF0000"/>
                </a:solidFill>
              </a:rPr>
              <a:t>surprised / shocked</a:t>
            </a:r>
            <a:r>
              <a:rPr lang="en-HK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5A3B53-78FC-41F6-8FFE-21DC42E170F0}"/>
              </a:ext>
            </a:extLst>
          </p:cNvPr>
          <p:cNvSpPr txBox="1"/>
          <p:nvPr/>
        </p:nvSpPr>
        <p:spPr>
          <a:xfrm>
            <a:off x="3333750" y="3820646"/>
            <a:ext cx="3409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800" dirty="0">
                <a:solidFill>
                  <a:srgbClr val="FF0000"/>
                </a:solidFill>
              </a:rPr>
              <a:t>shocking</a:t>
            </a:r>
            <a:r>
              <a:rPr lang="en-HK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245A8B-AA13-468C-89C5-7BC0129735B4}"/>
              </a:ext>
            </a:extLst>
          </p:cNvPr>
          <p:cNvSpPr txBox="1"/>
          <p:nvPr/>
        </p:nvSpPr>
        <p:spPr>
          <a:xfrm>
            <a:off x="5867400" y="6010275"/>
            <a:ext cx="3409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800" dirty="0">
                <a:solidFill>
                  <a:srgbClr val="FF0000"/>
                </a:solidFill>
              </a:rPr>
              <a:t>tired</a:t>
            </a:r>
            <a:r>
              <a:rPr lang="en-HK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328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FBECA-5FC0-4FB9-8F54-A9F80C99A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62" y="307975"/>
            <a:ext cx="11649075" cy="1325563"/>
          </a:xfrm>
          <a:ln w="57150">
            <a:solidFill>
              <a:schemeClr val="accent1"/>
            </a:solidFill>
            <a:prstDash val="sysDot"/>
          </a:ln>
        </p:spPr>
        <p:txBody>
          <a:bodyPr>
            <a:normAutofit/>
          </a:bodyPr>
          <a:lstStyle/>
          <a:p>
            <a:r>
              <a:rPr lang="en-HK" sz="3200" b="1" dirty="0"/>
              <a:t>touched / touching / disappointed / disappointing / worried / worrying</a:t>
            </a:r>
            <a:endParaRPr lang="en-HK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4FC60-0810-4F11-ACAE-39A9EDB574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HK" dirty="0"/>
              <a:t>My brother was lost! </a:t>
            </a:r>
          </a:p>
          <a:p>
            <a:pPr marL="0" indent="0">
              <a:buNone/>
            </a:pPr>
            <a:r>
              <a:rPr lang="en-HK" dirty="0"/>
              <a:t>He was only 5 years old. What if he ran to the road and hit by a car?! </a:t>
            </a:r>
          </a:p>
          <a:p>
            <a:pPr marL="0" indent="0">
              <a:buNone/>
            </a:pPr>
            <a:r>
              <a:rPr lang="en-HK" dirty="0"/>
              <a:t>I was (4) ___________! </a:t>
            </a:r>
          </a:p>
          <a:p>
            <a:pPr marL="0" indent="0">
              <a:buNone/>
            </a:pPr>
            <a:r>
              <a:rPr lang="en-HK" dirty="0"/>
              <a:t>My father was angry at me. “This is (5) _____________!” said my father. “How can you let him walk alone? You are the older brother.” he continued. </a:t>
            </a:r>
          </a:p>
          <a:p>
            <a:pPr marL="0" indent="0">
              <a:buNone/>
            </a:pPr>
            <a:r>
              <a:rPr lang="en-HK" dirty="0"/>
              <a:t>Ding dong! Policemen found my little brother alone in the park. “Big Brother!” he ran to me. “I’m sorry.” He cried. I cried too. We hugged. Everyone was (6) ____________ by our tears.  </a:t>
            </a:r>
          </a:p>
          <a:p>
            <a:pPr marL="0" indent="0">
              <a:buNone/>
            </a:pPr>
            <a:endParaRPr lang="en-H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9E8EB4-E7AD-42F7-9E7B-383BF38A8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843578" y="5444490"/>
            <a:ext cx="1219199" cy="12191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B5F566-63AB-4DDE-95FD-9D4F091763A8}"/>
              </a:ext>
            </a:extLst>
          </p:cNvPr>
          <p:cNvSpPr txBox="1"/>
          <p:nvPr/>
        </p:nvSpPr>
        <p:spPr>
          <a:xfrm>
            <a:off x="2171700" y="2754184"/>
            <a:ext cx="3409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800" dirty="0">
                <a:solidFill>
                  <a:srgbClr val="FF0000"/>
                </a:solidFill>
              </a:rPr>
              <a:t>worried</a:t>
            </a:r>
            <a:r>
              <a:rPr lang="en-HK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F4EBBB-9E56-4CF4-AD0D-0F0A5EB8CD60}"/>
              </a:ext>
            </a:extLst>
          </p:cNvPr>
          <p:cNvSpPr txBox="1"/>
          <p:nvPr/>
        </p:nvSpPr>
        <p:spPr>
          <a:xfrm>
            <a:off x="6496050" y="3277404"/>
            <a:ext cx="3409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800" dirty="0">
                <a:solidFill>
                  <a:srgbClr val="FF0000"/>
                </a:solidFill>
              </a:rPr>
              <a:t>disappointing</a:t>
            </a:r>
            <a:r>
              <a:rPr lang="en-HK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806F4B-1F46-4C23-A1C2-5D2D9145E520}"/>
              </a:ext>
            </a:extLst>
          </p:cNvPr>
          <p:cNvSpPr txBox="1"/>
          <p:nvPr/>
        </p:nvSpPr>
        <p:spPr>
          <a:xfrm>
            <a:off x="3495675" y="5252403"/>
            <a:ext cx="3409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800" dirty="0">
                <a:solidFill>
                  <a:srgbClr val="FF0000"/>
                </a:solidFill>
              </a:rPr>
              <a:t>touched</a:t>
            </a:r>
            <a:r>
              <a:rPr lang="en-HK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122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4B197-C71E-4BE1-833E-9755D43939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6000"/>
            <a:ext cx="10515600" cy="435133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en-HK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HK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Conclusion </a:t>
            </a:r>
          </a:p>
          <a:p>
            <a:pPr marL="0" indent="0" algn="ctr">
              <a:buNone/>
            </a:pPr>
            <a:endParaRPr lang="en-HK" sz="7200" dirty="0">
              <a:latin typeface="Berlin Sans FB Demi" panose="020E0802020502020306" pitchFamily="34" charset="0"/>
            </a:endParaRPr>
          </a:p>
          <a:p>
            <a:pPr marL="0" indent="0" algn="ctr">
              <a:buNone/>
            </a:pPr>
            <a:r>
              <a:rPr lang="en-HK" sz="7200" dirty="0">
                <a:latin typeface="Berlin Sans FB Demi" panose="020E0802020502020306" pitchFamily="34" charset="0"/>
              </a:rPr>
              <a:t>What did we learn today? </a:t>
            </a:r>
          </a:p>
        </p:txBody>
      </p:sp>
    </p:spTree>
    <p:extLst>
      <p:ext uri="{BB962C8B-B14F-4D97-AF65-F5344CB8AC3E}">
        <p14:creationId xmlns:p14="http://schemas.microsoft.com/office/powerpoint/2010/main" val="35784937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4452C-7E5B-464B-9144-ACAB55875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2766218"/>
            <a:ext cx="8058150" cy="1325563"/>
          </a:xfrm>
        </p:spPr>
        <p:txBody>
          <a:bodyPr>
            <a:normAutofit/>
          </a:bodyPr>
          <a:lstStyle/>
          <a:p>
            <a:r>
              <a:rPr lang="en-HK" sz="6600" b="1" dirty="0">
                <a:latin typeface="Franklin Gothic Demi Cond" panose="020B0706030402020204" pitchFamily="34" charset="0"/>
              </a:rPr>
              <a:t>Let’s do the test again! </a:t>
            </a:r>
          </a:p>
        </p:txBody>
      </p:sp>
    </p:spTree>
    <p:extLst>
      <p:ext uri="{BB962C8B-B14F-4D97-AF65-F5344CB8AC3E}">
        <p14:creationId xmlns:p14="http://schemas.microsoft.com/office/powerpoint/2010/main" val="36379588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ECA63A0-FD1C-4930-A4B3-8FD9841F7564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  <a:prstDash val="sysDash"/>
          </a:ln>
        </p:spPr>
        <p:txBody>
          <a:bodyPr>
            <a:normAutofit/>
          </a:bodyPr>
          <a:lstStyle/>
          <a:p>
            <a:pPr algn="ctr"/>
            <a:r>
              <a:rPr lang="en-HK" sz="3600" b="1" dirty="0"/>
              <a:t>relaxed / relaxing / puzzled / puzzling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124463-4DF1-434E-891A-3F74B5398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437" y="0"/>
            <a:ext cx="1323975" cy="1323975"/>
          </a:xfrm>
          <a:prstGeom prst="rect">
            <a:avLst/>
          </a:prstGeom>
        </p:spPr>
      </p:pic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E6B28775-6E7D-406A-A4F3-34E8EC6C9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110" y="2220912"/>
            <a:ext cx="11452889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HK" sz="5400" dirty="0"/>
              <a:t>(1) I went to the beach with my</a:t>
            </a:r>
          </a:p>
          <a:p>
            <a:pPr marL="0" indent="0">
              <a:buNone/>
            </a:pPr>
            <a:r>
              <a:rPr lang="en-HK" sz="5400" dirty="0"/>
              <a:t>family. A day at the beach was ________. </a:t>
            </a:r>
          </a:p>
          <a:p>
            <a:pPr marL="0" indent="0">
              <a:buNone/>
            </a:pPr>
            <a:r>
              <a:rPr lang="en-HK" sz="5400" dirty="0"/>
              <a:t>(2) Miss Chow was _________ because no one was in the classroom. “Where are the students?” thought Miss Chow. </a:t>
            </a:r>
          </a:p>
          <a:p>
            <a:pPr marL="0" indent="0">
              <a:buNone/>
            </a:pPr>
            <a:endParaRPr lang="en-HK" sz="5400" dirty="0"/>
          </a:p>
          <a:p>
            <a:pPr marL="0" indent="0">
              <a:buNone/>
            </a:pPr>
            <a:endParaRPr lang="en-HK" sz="5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721655D-EED9-4F39-9D18-35ED006AEC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46" y="285750"/>
            <a:ext cx="3241878" cy="182403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9357521-DCC1-4F26-B713-4E3D5D5043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6409" y="133350"/>
            <a:ext cx="2284153" cy="304553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9359798-6BBF-491B-A7B7-DE2A5710EE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7878" y="801810"/>
            <a:ext cx="2081213" cy="22413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04B499-4EB9-4463-831A-410DE47DE210}"/>
              </a:ext>
            </a:extLst>
          </p:cNvPr>
          <p:cNvSpPr txBox="1"/>
          <p:nvPr/>
        </p:nvSpPr>
        <p:spPr>
          <a:xfrm>
            <a:off x="971550" y="3686175"/>
            <a:ext cx="3409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800" dirty="0">
                <a:solidFill>
                  <a:srgbClr val="FF0000"/>
                </a:solidFill>
              </a:rPr>
              <a:t>relaxing</a:t>
            </a:r>
            <a:r>
              <a:rPr lang="en-HK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0BBD6A-FA11-4755-B923-68009AAC0A74}"/>
              </a:ext>
            </a:extLst>
          </p:cNvPr>
          <p:cNvSpPr txBox="1"/>
          <p:nvPr/>
        </p:nvSpPr>
        <p:spPr>
          <a:xfrm>
            <a:off x="6084554" y="4572000"/>
            <a:ext cx="3409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800" dirty="0">
                <a:solidFill>
                  <a:srgbClr val="FF0000"/>
                </a:solidFill>
              </a:rPr>
              <a:t>puzzled</a:t>
            </a:r>
            <a:r>
              <a:rPr lang="en-HK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049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7F35E-579B-4A7A-9BF4-F88B379F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9875"/>
            <a:ext cx="11068050" cy="1325563"/>
          </a:xfrm>
        </p:spPr>
        <p:txBody>
          <a:bodyPr>
            <a:normAutofit fontScale="90000"/>
          </a:bodyPr>
          <a:lstStyle/>
          <a:p>
            <a:r>
              <a:rPr lang="en-HK" b="1" u="sng" dirty="0"/>
              <a:t>Extended task </a:t>
            </a:r>
            <a:br>
              <a:rPr lang="en-HK" dirty="0"/>
            </a:br>
            <a:r>
              <a:rPr lang="en-HK" dirty="0"/>
              <a:t>Look up these words to prepare for our next lesson on more –ed and –</a:t>
            </a:r>
            <a:r>
              <a:rPr lang="en-HK" dirty="0" err="1"/>
              <a:t>ing</a:t>
            </a:r>
            <a:r>
              <a:rPr lang="en-HK" dirty="0"/>
              <a:t> adjectives.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A0C43-BCE7-4DB9-A656-80C97F4A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2149474"/>
            <a:ext cx="5734050" cy="4351338"/>
          </a:xfrm>
        </p:spPr>
        <p:txBody>
          <a:bodyPr>
            <a:normAutofit/>
          </a:bodyPr>
          <a:lstStyle/>
          <a:p>
            <a:r>
              <a:rPr lang="en-HK" sz="3600" dirty="0"/>
              <a:t>annoyed / annoying</a:t>
            </a:r>
          </a:p>
          <a:p>
            <a:r>
              <a:rPr lang="en-HK" sz="3600" dirty="0"/>
              <a:t>satisfied / satisfying</a:t>
            </a:r>
          </a:p>
          <a:p>
            <a:r>
              <a:rPr lang="en-HK" sz="3600" dirty="0"/>
              <a:t>scared / scaring </a:t>
            </a:r>
          </a:p>
          <a:p>
            <a:r>
              <a:rPr lang="en-HK" sz="3600" dirty="0"/>
              <a:t>embarrassed / embarrassing </a:t>
            </a:r>
          </a:p>
          <a:p>
            <a:r>
              <a:rPr lang="en-HK" sz="3600" dirty="0"/>
              <a:t>frustrated / frustrating </a:t>
            </a:r>
          </a:p>
          <a:p>
            <a:r>
              <a:rPr lang="en-HK" sz="3600" dirty="0"/>
              <a:t>pleased / pleasing </a:t>
            </a:r>
          </a:p>
        </p:txBody>
      </p:sp>
    </p:spTree>
    <p:extLst>
      <p:ext uri="{BB962C8B-B14F-4D97-AF65-F5344CB8AC3E}">
        <p14:creationId xmlns:p14="http://schemas.microsoft.com/office/powerpoint/2010/main" val="3041429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FE4012-865A-4607-9018-265D541AC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436" y="1743520"/>
            <a:ext cx="3523793" cy="352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BF933A-1CC3-441E-942E-CB07A9F72B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698511" y="552221"/>
            <a:ext cx="2828925" cy="21668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B386B1-3378-4240-AD25-37D0860E48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38149" y="2585275"/>
            <a:ext cx="2457451" cy="16874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8C389A-5404-495F-95FE-20A3DE8440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400" y="4272725"/>
            <a:ext cx="3061086" cy="2166836"/>
          </a:xfrm>
          <a:prstGeom prst="rect">
            <a:avLst/>
          </a:prstGeom>
        </p:spPr>
      </p:pic>
      <p:pic>
        <p:nvPicPr>
          <p:cNvPr id="12" name="Snake Sound">
            <a:hlinkClick r:id="" action="ppaction://media"/>
            <a:extLst>
              <a:ext uri="{FF2B5EF4-FFF2-40B4-BE49-F238E27FC236}">
                <a16:creationId xmlns:a16="http://schemas.microsoft.com/office/drawing/2014/main" id="{F4BBB508-D507-47B4-9307-23F9403BB8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32086" y="4556354"/>
            <a:ext cx="406400" cy="406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547444-9B4B-4CD4-8D5F-953FC1ACB1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86214" y="138208"/>
            <a:ext cx="2455379" cy="203305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17A181F-BBE5-46D7-B8E3-0A3202CFD794}"/>
              </a:ext>
            </a:extLst>
          </p:cNvPr>
          <p:cNvSpPr txBox="1"/>
          <p:nvPr/>
        </p:nvSpPr>
        <p:spPr>
          <a:xfrm>
            <a:off x="4419600" y="5356143"/>
            <a:ext cx="7629525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HK" sz="4000" dirty="0"/>
              <a:t>My mother was (1) </a:t>
            </a:r>
            <a:r>
              <a:rPr lang="en-HK" sz="4000" b="1" u="sng" dirty="0"/>
              <a:t>shocked / </a:t>
            </a:r>
          </a:p>
          <a:p>
            <a:r>
              <a:rPr lang="en-HK" sz="4000" b="1" u="sng" dirty="0"/>
              <a:t>(2) bored </a:t>
            </a:r>
            <a:r>
              <a:rPr lang="en-HK" sz="4000" dirty="0"/>
              <a:t>to see a snake.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61E31AD-66B0-4068-940D-76AFF7828A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81836" y="999714"/>
            <a:ext cx="2196636" cy="210707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5B31EAF-8D03-4723-A8F3-4E46DA2EDDA1}"/>
              </a:ext>
            </a:extLst>
          </p:cNvPr>
          <p:cNvSpPr txBox="1"/>
          <p:nvPr/>
        </p:nvSpPr>
        <p:spPr>
          <a:xfrm>
            <a:off x="4252799" y="5154951"/>
            <a:ext cx="7939201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HK" sz="3200" dirty="0"/>
              <a:t>“Wow…I couldn’t believe my eyes.” My father’s act of bravery was </a:t>
            </a:r>
          </a:p>
          <a:p>
            <a:r>
              <a:rPr lang="en-HK" sz="3200" dirty="0"/>
              <a:t>(1) </a:t>
            </a:r>
            <a:r>
              <a:rPr lang="en-HK" sz="3200" b="1" u="sng" dirty="0"/>
              <a:t>worrying / (2) surprising</a:t>
            </a:r>
            <a:r>
              <a:rPr lang="en-HK" sz="3200" dirty="0"/>
              <a:t>.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ADA2355-2FAD-4520-844A-8B09AD83AC7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10692" y="2956092"/>
            <a:ext cx="2038433" cy="203843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D9530B8-25A8-4B82-A390-5B9DA62DBA8D}"/>
              </a:ext>
            </a:extLst>
          </p:cNvPr>
          <p:cNvSpPr txBox="1"/>
          <p:nvPr/>
        </p:nvSpPr>
        <p:spPr>
          <a:xfrm>
            <a:off x="4252799" y="5154951"/>
            <a:ext cx="7865210" cy="15696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HK" sz="3200" dirty="0"/>
              <a:t>“Thank you for saving me. I love you, honey.” said my mother. My mother was  </a:t>
            </a:r>
          </a:p>
          <a:p>
            <a:r>
              <a:rPr lang="en-HK" sz="3200" b="1" u="sng" dirty="0"/>
              <a:t>(1) disappointed/ (2) touched</a:t>
            </a:r>
            <a:r>
              <a:rPr lang="en-HK" sz="3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03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14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7" grpId="0" animBg="1"/>
      <p:bldP spid="17" grpId="1" animBg="1"/>
      <p:bldP spid="20" grpId="0" animBg="1"/>
      <p:bldP spid="20" grpId="1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997659-62BA-4AC0-9D37-07198C059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4102" y="1533478"/>
            <a:ext cx="3523793" cy="35237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6F2302-F876-4C7D-9C90-0965ABC15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08" y="1924050"/>
            <a:ext cx="2333298" cy="2829503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A916FA10-E457-4FB9-A39B-389708C0D21F}"/>
              </a:ext>
            </a:extLst>
          </p:cNvPr>
          <p:cNvSpPr/>
          <p:nvPr/>
        </p:nvSpPr>
        <p:spPr>
          <a:xfrm>
            <a:off x="990600" y="219075"/>
            <a:ext cx="4046416" cy="1704975"/>
          </a:xfrm>
          <a:prstGeom prst="cloudCallout">
            <a:avLst>
              <a:gd name="adj1" fmla="val -32132"/>
              <a:gd name="adj2" fmla="val 6417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6DE8D6-5DCF-4BEE-8D57-BFF665152861}"/>
              </a:ext>
            </a:extLst>
          </p:cNvPr>
          <p:cNvSpPr txBox="1"/>
          <p:nvPr/>
        </p:nvSpPr>
        <p:spPr>
          <a:xfrm>
            <a:off x="500289" y="5258199"/>
            <a:ext cx="7667625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HK" sz="3600" dirty="0"/>
              <a:t>“What if there are more snakes?” </a:t>
            </a:r>
          </a:p>
          <a:p>
            <a:r>
              <a:rPr lang="en-HK" sz="3600" dirty="0"/>
              <a:t>I was (1) </a:t>
            </a:r>
            <a:r>
              <a:rPr lang="en-HK" sz="3600" b="1" u="sng" dirty="0"/>
              <a:t>worried / (2) bored</a:t>
            </a:r>
            <a:r>
              <a:rPr lang="en-HK" sz="3600" dirty="0"/>
              <a:t>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2A4D20E-A3C1-45C7-B0B2-5D028A376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756" y="468753"/>
            <a:ext cx="1459052" cy="12056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E8A8C1-2FB1-4AD6-BCD3-2F889A291D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7177" y="333149"/>
            <a:ext cx="1457070" cy="12071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31D470-890D-4928-9670-A2EE1397FC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0518" y="459806"/>
            <a:ext cx="3314700" cy="3314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A833EB-5341-4D1F-96CF-01594B06E5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05862" y="3331881"/>
            <a:ext cx="2572521" cy="20878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A10E0FF-A7E4-4474-A32D-38D42E2346B4}"/>
              </a:ext>
            </a:extLst>
          </p:cNvPr>
          <p:cNvSpPr txBox="1"/>
          <p:nvPr/>
        </p:nvSpPr>
        <p:spPr>
          <a:xfrm>
            <a:off x="3013809" y="5381310"/>
            <a:ext cx="9037698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HK" sz="3200" dirty="0"/>
              <a:t>We hiked for three hours! I couldn’t catch my breath. It was a  (1) </a:t>
            </a:r>
            <a:r>
              <a:rPr lang="en-HK" sz="3200" b="1" u="sng" dirty="0"/>
              <a:t>tiring / (2) boring </a:t>
            </a:r>
            <a:r>
              <a:rPr lang="en-HK" sz="3200" dirty="0"/>
              <a:t>thing to do!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13191D-8D62-4E3D-90A7-DB4B9F0DA6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3337"/>
            <a:ext cx="11884818" cy="679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9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0" grpId="1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704E2F-C1CB-4F95-B76B-478AAB0A0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77875"/>
            <a:ext cx="10515600" cy="35179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HK" sz="15400" dirty="0">
                <a:latin typeface="Bernard MT Condensed" panose="02050806060905020404" pitchFamily="18" charset="0"/>
              </a:rPr>
              <a:t>How many did you get it right?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C704F-D644-456D-B837-E468A7C71504}"/>
              </a:ext>
            </a:extLst>
          </p:cNvPr>
          <p:cNvSpPr txBox="1"/>
          <p:nvPr/>
        </p:nvSpPr>
        <p:spPr>
          <a:xfrm>
            <a:off x="7924800" y="4876800"/>
            <a:ext cx="3600450" cy="14465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HK" sz="8800" dirty="0">
                <a:latin typeface="Bernard MT Condensed" panose="02050806060905020404" pitchFamily="18" charset="0"/>
              </a:rPr>
              <a:t>       /6</a:t>
            </a:r>
          </a:p>
        </p:txBody>
      </p:sp>
    </p:spTree>
    <p:extLst>
      <p:ext uri="{BB962C8B-B14F-4D97-AF65-F5344CB8AC3E}">
        <p14:creationId xmlns:p14="http://schemas.microsoft.com/office/powerpoint/2010/main" val="1410995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F755E-C6E9-40D8-B78D-F0E7874B8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79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HK" sz="13800" b="1" dirty="0">
                <a:solidFill>
                  <a:srgbClr val="00B050"/>
                </a:solidFill>
              </a:rPr>
              <a:t>-ed </a:t>
            </a:r>
            <a:r>
              <a:rPr lang="en-HK" sz="13800" dirty="0"/>
              <a:t>VS </a:t>
            </a:r>
            <a:r>
              <a:rPr lang="en-HK" sz="13800" b="1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HK" sz="13800" b="1" dirty="0" err="1">
                <a:solidFill>
                  <a:schemeClr val="bg1">
                    <a:lumMod val="50000"/>
                  </a:schemeClr>
                </a:solidFill>
              </a:rPr>
              <a:t>ing</a:t>
            </a:r>
            <a:r>
              <a:rPr lang="en-HK" sz="138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HK" sz="13800" dirty="0"/>
              <a:t>adjectives </a:t>
            </a: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FA69A906-A7B9-44AD-93E6-4809AE03F1C7}"/>
              </a:ext>
            </a:extLst>
          </p:cNvPr>
          <p:cNvSpPr/>
          <p:nvPr/>
        </p:nvSpPr>
        <p:spPr>
          <a:xfrm>
            <a:off x="495300" y="4857750"/>
            <a:ext cx="4191000" cy="1619250"/>
          </a:xfrm>
          <a:prstGeom prst="cloudCallout">
            <a:avLst>
              <a:gd name="adj1" fmla="val -54281"/>
              <a:gd name="adj2" fmla="val 5838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sz="3200" dirty="0"/>
              <a:t>What is the difference? </a:t>
            </a:r>
          </a:p>
        </p:txBody>
      </p:sp>
    </p:spTree>
    <p:extLst>
      <p:ext uri="{BB962C8B-B14F-4D97-AF65-F5344CB8AC3E}">
        <p14:creationId xmlns:p14="http://schemas.microsoft.com/office/powerpoint/2010/main" val="143434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8912E42-75E1-4699-B478-0E49B3087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870254" y="1921957"/>
            <a:ext cx="2740221" cy="21322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2AEA9D-7AB7-4905-98C2-9AD596A974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67258" y="1581150"/>
            <a:ext cx="3754626" cy="4548764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B5B3A977-0F6C-4C0C-81F5-5CC50FFC43FA}"/>
              </a:ext>
            </a:extLst>
          </p:cNvPr>
          <p:cNvSpPr/>
          <p:nvPr/>
        </p:nvSpPr>
        <p:spPr>
          <a:xfrm>
            <a:off x="723900" y="171450"/>
            <a:ext cx="6400800" cy="1200150"/>
          </a:xfrm>
          <a:prstGeom prst="wedgeRoundRectCallout">
            <a:avLst>
              <a:gd name="adj1" fmla="val -41667"/>
              <a:gd name="adj2" fmla="val 7872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sz="3600" dirty="0"/>
              <a:t>I am </a:t>
            </a:r>
            <a:r>
              <a:rPr lang="en-HK" sz="3600" b="1" u="sng" dirty="0">
                <a:solidFill>
                  <a:srgbClr val="00B050"/>
                </a:solidFill>
              </a:rPr>
              <a:t>worried</a:t>
            </a:r>
            <a:r>
              <a:rPr lang="en-HK" sz="3600" dirty="0"/>
              <a:t> about the insects.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2FC143-5318-4D0F-B321-B91274021F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905625" y="1185307"/>
            <a:ext cx="3648075" cy="24130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75297E9-15A1-44E8-8507-235188BE0B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6788147" y="3030253"/>
            <a:ext cx="2120777" cy="2047875"/>
          </a:xfrm>
          <a:prstGeom prst="rect">
            <a:avLst/>
          </a:prstGeom>
        </p:spPr>
      </p:pic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518936CA-6299-46EC-B9EF-95B037ABE6F1}"/>
              </a:ext>
            </a:extLst>
          </p:cNvPr>
          <p:cNvSpPr/>
          <p:nvPr/>
        </p:nvSpPr>
        <p:spPr>
          <a:xfrm>
            <a:off x="4574387" y="5361614"/>
            <a:ext cx="6400800" cy="1200150"/>
          </a:xfrm>
          <a:prstGeom prst="wedgeRoundRectCallout">
            <a:avLst>
              <a:gd name="adj1" fmla="val 60268"/>
              <a:gd name="adj2" fmla="val 4142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sz="3600" dirty="0"/>
              <a:t>The insects are </a:t>
            </a:r>
            <a:r>
              <a:rPr lang="en-HK" sz="3600" b="1" u="sng" dirty="0">
                <a:solidFill>
                  <a:srgbClr val="7030A0"/>
                </a:solidFill>
              </a:rPr>
              <a:t>worrying</a:t>
            </a:r>
            <a:r>
              <a:rPr lang="en-HK" sz="3600" dirty="0"/>
              <a:t>.</a:t>
            </a: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46A7C788-8CCA-4CFC-8BF9-3572DC295E87}"/>
              </a:ext>
            </a:extLst>
          </p:cNvPr>
          <p:cNvSpPr/>
          <p:nvPr/>
        </p:nvSpPr>
        <p:spPr>
          <a:xfrm>
            <a:off x="5681267" y="3241245"/>
            <a:ext cx="2120777" cy="1294439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sz="3200" b="1" dirty="0"/>
              <a:t>Worry</a:t>
            </a:r>
          </a:p>
        </p:txBody>
      </p:sp>
    </p:spTree>
    <p:extLst>
      <p:ext uri="{BB962C8B-B14F-4D97-AF65-F5344CB8AC3E}">
        <p14:creationId xmlns:p14="http://schemas.microsoft.com/office/powerpoint/2010/main" val="149193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" grpId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FE8EA7-CC3D-49AA-9D59-C90E51534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9175" y="585787"/>
            <a:ext cx="2857500" cy="3990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DEEDF4-D07F-4134-9198-EF663A0D9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85750" y="1514475"/>
            <a:ext cx="5067300" cy="50673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AD4D11-833B-4733-A43E-5AA1308A0C40}"/>
              </a:ext>
            </a:extLst>
          </p:cNvPr>
          <p:cNvSpPr txBox="1"/>
          <p:nvPr/>
        </p:nvSpPr>
        <p:spPr>
          <a:xfrm>
            <a:off x="1104900" y="371475"/>
            <a:ext cx="7105650" cy="1323439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HK" sz="4000" dirty="0"/>
              <a:t>My brother was </a:t>
            </a:r>
            <a:r>
              <a:rPr lang="en-HK" sz="4000" b="1" u="sng" dirty="0">
                <a:solidFill>
                  <a:srgbClr val="00B050"/>
                </a:solidFill>
              </a:rPr>
              <a:t>shocked</a:t>
            </a:r>
            <a:r>
              <a:rPr lang="en-HK" sz="4000" dirty="0"/>
              <a:t> to see a wild pig. 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6C06511-526A-43CC-8D92-7E4C4C7998D8}"/>
              </a:ext>
            </a:extLst>
          </p:cNvPr>
          <p:cNvSpPr/>
          <p:nvPr/>
        </p:nvSpPr>
        <p:spPr>
          <a:xfrm>
            <a:off x="2152650" y="2728912"/>
            <a:ext cx="2628900" cy="184785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sz="4000" dirty="0"/>
              <a:t>shock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06A9415E-B6E1-42BD-BF9A-59F85A83C695}"/>
              </a:ext>
            </a:extLst>
          </p:cNvPr>
          <p:cNvSpPr/>
          <p:nvPr/>
        </p:nvSpPr>
        <p:spPr>
          <a:xfrm>
            <a:off x="4267202" y="5105399"/>
            <a:ext cx="6429375" cy="1228725"/>
          </a:xfrm>
          <a:prstGeom prst="wedgeRoundRectCallout">
            <a:avLst>
              <a:gd name="adj1" fmla="val 38130"/>
              <a:gd name="adj2" fmla="val -70058"/>
              <a:gd name="adj3" fmla="val 16667"/>
            </a:avLst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HK" sz="4400" dirty="0"/>
              <a:t>The wild pig is </a:t>
            </a:r>
            <a:r>
              <a:rPr lang="en-HK" sz="4400" b="1" u="sng" dirty="0">
                <a:solidFill>
                  <a:schemeClr val="bg1">
                    <a:lumMod val="50000"/>
                  </a:schemeClr>
                </a:solidFill>
              </a:rPr>
              <a:t>shocking</a:t>
            </a:r>
            <a:r>
              <a:rPr lang="en-HK" sz="4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322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41563 -0.0326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81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822F96-4EF8-4415-8E70-FA7C36FDA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8" y="1744539"/>
            <a:ext cx="3657601" cy="39389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09F3A6-86AE-4492-B99D-713BF7BF87A3}"/>
              </a:ext>
            </a:extLst>
          </p:cNvPr>
          <p:cNvSpPr txBox="1"/>
          <p:nvPr/>
        </p:nvSpPr>
        <p:spPr>
          <a:xfrm>
            <a:off x="542925" y="490854"/>
            <a:ext cx="6448428" cy="646331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HK" sz="3600" dirty="0"/>
              <a:t>We ran very fast. We were </a:t>
            </a:r>
            <a:r>
              <a:rPr lang="en-HK" sz="3600" b="1" u="sng" dirty="0">
                <a:solidFill>
                  <a:srgbClr val="00B050"/>
                </a:solidFill>
              </a:rPr>
              <a:t>tired</a:t>
            </a:r>
            <a:r>
              <a:rPr lang="en-HK" sz="3600" dirty="0"/>
              <a:t>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5B8951-2303-4F59-9B5E-5398D6FA3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750" y="2688981"/>
            <a:ext cx="2918003" cy="21878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C9B0C8A-7AA1-48A6-BEEA-E3534A7E15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263" y="1156920"/>
            <a:ext cx="3084307" cy="380194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8E163C4-C0FB-4307-BD06-3B00B618B501}"/>
              </a:ext>
            </a:extLst>
          </p:cNvPr>
          <p:cNvSpPr/>
          <p:nvPr/>
        </p:nvSpPr>
        <p:spPr>
          <a:xfrm>
            <a:off x="723900" y="5286375"/>
            <a:ext cx="2918003" cy="534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141BA4-F9CA-4004-B9EF-76D8C09E87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7032" y="4684519"/>
            <a:ext cx="3657601" cy="548688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F8FD31-B94A-4EA1-BF38-ACC604963239}"/>
              </a:ext>
            </a:extLst>
          </p:cNvPr>
          <p:cNvSpPr/>
          <p:nvPr/>
        </p:nvSpPr>
        <p:spPr>
          <a:xfrm>
            <a:off x="3143250" y="3143250"/>
            <a:ext cx="2085975" cy="131445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HK" sz="4000" dirty="0"/>
              <a:t>tire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7E20FD-BFCF-462F-A10F-BB6E382FFA14}"/>
              </a:ext>
            </a:extLst>
          </p:cNvPr>
          <p:cNvSpPr txBox="1"/>
          <p:nvPr/>
        </p:nvSpPr>
        <p:spPr>
          <a:xfrm>
            <a:off x="4922751" y="5701080"/>
            <a:ext cx="6096000" cy="707886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HK" sz="4000" dirty="0"/>
              <a:t>Running very fast was </a:t>
            </a:r>
            <a:r>
              <a:rPr lang="en-HK" sz="4000" b="1" u="sng" dirty="0">
                <a:solidFill>
                  <a:schemeClr val="bg1">
                    <a:lumMod val="50000"/>
                  </a:schemeClr>
                </a:solidFill>
              </a:rPr>
              <a:t>tiring</a:t>
            </a:r>
            <a:r>
              <a:rPr lang="en-HK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5217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0.3 0.011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3" grpId="1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1154</Words>
  <Application>Microsoft Office PowerPoint</Application>
  <PresentationFormat>Widescreen</PresentationFormat>
  <Paragraphs>161</Paragraphs>
  <Slides>29</Slides>
  <Notes>0</Notes>
  <HiddenSlides>2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Berlin Sans FB Demi</vt:lpstr>
      <vt:lpstr>Bernard MT Condensed</vt:lpstr>
      <vt:lpstr>Calibri</vt:lpstr>
      <vt:lpstr>Calibri Light</vt:lpstr>
      <vt:lpstr>Franklin Gothic Demi Cond</vt:lpstr>
      <vt:lpstr>Office Theme</vt:lpstr>
      <vt:lpstr>The story begins…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Test:          frightened / frightening</vt:lpstr>
      <vt:lpstr>Video: Monster VS Man (00:50”)  </vt:lpstr>
      <vt:lpstr>PowerPoint Presentation</vt:lpstr>
      <vt:lpstr>shocked / shocking / bored / boring  </vt:lpstr>
      <vt:lpstr>surprising / surprised / shocked / shocking   </vt:lpstr>
      <vt:lpstr>touched / touching / tired / tiring</vt:lpstr>
      <vt:lpstr>disappointed / disappointing / worried / worrying </vt:lpstr>
      <vt:lpstr>tired / tiring / frightened / frightening </vt:lpstr>
      <vt:lpstr>surprised / surprising / tired / tiring / shocked / shocking </vt:lpstr>
      <vt:lpstr>touched / touching / disappointed / disappointing / worried / worrying</vt:lpstr>
      <vt:lpstr>PowerPoint Presentation</vt:lpstr>
      <vt:lpstr>Let’s do the test again! </vt:lpstr>
      <vt:lpstr>relaxed / relaxing / puzzled / puzzling </vt:lpstr>
      <vt:lpstr>Extended task  Look up these words to prepare for our next lesson on more –ed and –ing adjectives.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HOI LING HARRIET CHOW</dc:creator>
  <cp:lastModifiedBy>HOI LING HARRIET CHOW</cp:lastModifiedBy>
  <cp:revision>55</cp:revision>
  <dcterms:created xsi:type="dcterms:W3CDTF">2021-05-11T06:40:46Z</dcterms:created>
  <dcterms:modified xsi:type="dcterms:W3CDTF">2021-05-13T02:26:54Z</dcterms:modified>
</cp:coreProperties>
</file>