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0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88163" cy="100187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jsVQwbuaKpYbr49L6XbC1VvjfF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0B7949F-79A3-41AE-815D-20FA78072A4F}">
  <a:tblStyle styleId="{40B7949F-79A3-41AE-815D-20FA78072A4F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60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customschemas.google.com/relationships/presentationmetadata" Target="meta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78613" cy="3757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0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1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2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5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6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8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:notes"/>
          <p:cNvSpPr txBox="1">
            <a:spLocks noGrp="1"/>
          </p:cNvSpPr>
          <p:nvPr>
            <p:ph type="body" idx="1"/>
          </p:nvPr>
        </p:nvSpPr>
        <p:spPr>
          <a:xfrm>
            <a:off x="688800" y="4758875"/>
            <a:ext cx="55105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8250" y="751400"/>
            <a:ext cx="4592325" cy="3757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9" name="Google Shape;89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個內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2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內容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輔助字幕的圖片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Google Shape;82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Google Shape;85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u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iwfva5uYi9rA3YkCTeXp04p9KRH8h7xK/view?usp=sharin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iwfva5uYi9rA3YkCTeXp04p9KRH8h7xK/view?usp=sharin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../Videos_Pre-tasks_Lead-in/Lead-in%20Video%20(5%20min).MP4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7" name="Google Shape;97;p1" descr="What is esports? A beginner's guide to competitive gaming | GamesRadar+"/>
          <p:cNvPicPr preferRelativeResize="0"/>
          <p:nvPr/>
        </p:nvPicPr>
        <p:blipFill rotWithShape="1">
          <a:blip r:embed="rId3">
            <a:alphaModFix/>
          </a:blip>
          <a:srcRect l="5234" r="21428" b="-1"/>
          <a:stretch/>
        </p:blipFill>
        <p:spPr>
          <a:xfrm>
            <a:off x="-4" y="-4"/>
            <a:ext cx="7534640" cy="6857984"/>
          </a:xfrm>
          <a:custGeom>
            <a:avLst/>
            <a:gdLst/>
            <a:ahLst/>
            <a:cxnLst/>
            <a:rect l="l" t="t" r="r" b="b"/>
            <a:pathLst>
              <a:path w="7534640" h="6857984" extrusionOk="0">
                <a:moveTo>
                  <a:pt x="0" y="0"/>
                </a:moveTo>
                <a:lnTo>
                  <a:pt x="7534640" y="0"/>
                </a:lnTo>
                <a:lnTo>
                  <a:pt x="7534640" y="3832811"/>
                </a:lnTo>
                <a:lnTo>
                  <a:pt x="7344853" y="3826712"/>
                </a:lnTo>
                <a:cubicBezTo>
                  <a:pt x="7344853" y="3826712"/>
                  <a:pt x="7341511" y="3826712"/>
                  <a:pt x="7341511" y="3826712"/>
                </a:cubicBezTo>
                <a:cubicBezTo>
                  <a:pt x="7274667" y="3823370"/>
                  <a:pt x="7211169" y="3823370"/>
                  <a:pt x="7144324" y="3820027"/>
                </a:cubicBezTo>
                <a:cubicBezTo>
                  <a:pt x="6913719" y="3820027"/>
                  <a:pt x="6683113" y="3820027"/>
                  <a:pt x="6455848" y="3820027"/>
                </a:cubicBezTo>
                <a:cubicBezTo>
                  <a:pt x="6231926" y="3910265"/>
                  <a:pt x="5987951" y="3833396"/>
                  <a:pt x="5767372" y="3903581"/>
                </a:cubicBezTo>
                <a:cubicBezTo>
                  <a:pt x="5533423" y="3900239"/>
                  <a:pt x="5312845" y="3970423"/>
                  <a:pt x="5082238" y="4000503"/>
                </a:cubicBezTo>
                <a:cubicBezTo>
                  <a:pt x="4908446" y="4013871"/>
                  <a:pt x="4731314" y="3997160"/>
                  <a:pt x="4570892" y="4067345"/>
                </a:cubicBezTo>
                <a:cubicBezTo>
                  <a:pt x="4447233" y="4124161"/>
                  <a:pt x="4350312" y="4197688"/>
                  <a:pt x="4483996" y="4348083"/>
                </a:cubicBezTo>
                <a:cubicBezTo>
                  <a:pt x="4644419" y="4344742"/>
                  <a:pt x="4627708" y="4598742"/>
                  <a:pt x="4788129" y="4561979"/>
                </a:cubicBezTo>
                <a:cubicBezTo>
                  <a:pt x="4754709" y="4678954"/>
                  <a:pt x="4641076" y="4618795"/>
                  <a:pt x="4600971" y="4705690"/>
                </a:cubicBezTo>
                <a:cubicBezTo>
                  <a:pt x="4684524" y="4779217"/>
                  <a:pt x="4844945" y="4725744"/>
                  <a:pt x="4871683" y="4879480"/>
                </a:cubicBezTo>
                <a:cubicBezTo>
                  <a:pt x="4838262" y="5039902"/>
                  <a:pt x="4945210" y="5019849"/>
                  <a:pt x="5032105" y="5029876"/>
                </a:cubicBezTo>
                <a:cubicBezTo>
                  <a:pt x="5239317" y="5049930"/>
                  <a:pt x="5439843" y="5063297"/>
                  <a:pt x="5643713" y="5096719"/>
                </a:cubicBezTo>
                <a:cubicBezTo>
                  <a:pt x="5693844" y="5106745"/>
                  <a:pt x="5810819" y="5083350"/>
                  <a:pt x="5800794" y="5186956"/>
                </a:cubicBezTo>
                <a:cubicBezTo>
                  <a:pt x="5790767" y="5270508"/>
                  <a:pt x="5700529" y="5240431"/>
                  <a:pt x="5643713" y="5243772"/>
                </a:cubicBezTo>
                <a:cubicBezTo>
                  <a:pt x="5329553" y="5283879"/>
                  <a:pt x="5012052" y="5220378"/>
                  <a:pt x="4701235" y="5223719"/>
                </a:cubicBezTo>
                <a:cubicBezTo>
                  <a:pt x="4664472" y="5223719"/>
                  <a:pt x="4657787" y="5334009"/>
                  <a:pt x="4577576" y="5297246"/>
                </a:cubicBezTo>
                <a:cubicBezTo>
                  <a:pt x="4788129" y="5397510"/>
                  <a:pt x="5767372" y="5424248"/>
                  <a:pt x="6094900" y="5477721"/>
                </a:cubicBezTo>
                <a:cubicBezTo>
                  <a:pt x="5754004" y="5858724"/>
                  <a:pt x="5429817" y="5628117"/>
                  <a:pt x="5159105" y="5842012"/>
                </a:cubicBezTo>
                <a:cubicBezTo>
                  <a:pt x="5159105" y="5842012"/>
                  <a:pt x="5212580" y="5842012"/>
                  <a:pt x="5443187" y="5912197"/>
                </a:cubicBezTo>
                <a:cubicBezTo>
                  <a:pt x="5627002" y="5969012"/>
                  <a:pt x="5536765" y="6049223"/>
                  <a:pt x="6001321" y="6202962"/>
                </a:cubicBezTo>
                <a:cubicBezTo>
                  <a:pt x="5824188" y="6253093"/>
                  <a:pt x="5593581" y="6156172"/>
                  <a:pt x="5506685" y="6416857"/>
                </a:cubicBezTo>
                <a:cubicBezTo>
                  <a:pt x="5643713" y="6463648"/>
                  <a:pt x="5807477" y="6420200"/>
                  <a:pt x="5904398" y="6543858"/>
                </a:cubicBezTo>
                <a:cubicBezTo>
                  <a:pt x="5934478" y="6580622"/>
                  <a:pt x="5964557" y="6604017"/>
                  <a:pt x="6001321" y="6624068"/>
                </a:cubicBezTo>
                <a:cubicBezTo>
                  <a:pt x="5984612" y="6630754"/>
                  <a:pt x="5964557" y="6637437"/>
                  <a:pt x="5951188" y="6644121"/>
                </a:cubicBezTo>
                <a:cubicBezTo>
                  <a:pt x="5977925" y="6667518"/>
                  <a:pt x="6663060" y="6794517"/>
                  <a:pt x="6836850" y="6797860"/>
                </a:cubicBezTo>
                <a:cubicBezTo>
                  <a:pt x="6761652" y="6822926"/>
                  <a:pt x="6636845" y="6844075"/>
                  <a:pt x="6553814" y="6856412"/>
                </a:cubicBezTo>
                <a:lnTo>
                  <a:pt x="6542822" y="6857984"/>
                </a:lnTo>
                <a:lnTo>
                  <a:pt x="0" y="685798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98" name="Google Shape;98;p1"/>
          <p:cNvSpPr txBox="1">
            <a:spLocks noGrp="1"/>
          </p:cNvSpPr>
          <p:nvPr>
            <p:ph type="ctrTitle"/>
          </p:nvPr>
        </p:nvSpPr>
        <p:spPr>
          <a:xfrm>
            <a:off x="6343650" y="3962400"/>
            <a:ext cx="5505814" cy="16904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/>
              <a:t>Speaking</a:t>
            </a:r>
            <a:br>
              <a:rPr lang="en-US"/>
            </a:br>
            <a:r>
              <a:rPr lang="en-US">
                <a:solidFill>
                  <a:schemeClr val="accent6"/>
                </a:solidFill>
              </a:rPr>
              <a:t>E-sports</a:t>
            </a:r>
            <a:endParaRPr>
              <a:solidFill>
                <a:schemeClr val="accent6"/>
              </a:solidFill>
            </a:endParaRPr>
          </a:p>
        </p:txBody>
      </p:sp>
      <p:pic>
        <p:nvPicPr>
          <p:cNvPr id="100" name="Google Shape;100;p1"/>
          <p:cNvPicPr preferRelativeResize="0"/>
          <p:nvPr/>
        </p:nvPicPr>
        <p:blipFill rotWithShape="1">
          <a:blip r:embed="rId4">
            <a:alphaModFix/>
          </a:blip>
          <a:srcRect l="19462" r="14694" b="-1"/>
          <a:stretch/>
        </p:blipFill>
        <p:spPr>
          <a:xfrm>
            <a:off x="7653541" y="6"/>
            <a:ext cx="4538463" cy="3877247"/>
          </a:xfrm>
          <a:custGeom>
            <a:avLst/>
            <a:gdLst/>
            <a:ahLst/>
            <a:cxnLst/>
            <a:rect l="l" t="t" r="r" b="b"/>
            <a:pathLst>
              <a:path w="4538463" h="3877247" extrusionOk="0">
                <a:moveTo>
                  <a:pt x="0" y="0"/>
                </a:moveTo>
                <a:lnTo>
                  <a:pt x="4538463" y="0"/>
                </a:lnTo>
                <a:lnTo>
                  <a:pt x="4538463" y="3437173"/>
                </a:lnTo>
                <a:lnTo>
                  <a:pt x="4530710" y="3429000"/>
                </a:lnTo>
                <a:cubicBezTo>
                  <a:pt x="4370289" y="3495842"/>
                  <a:pt x="4239946" y="3686344"/>
                  <a:pt x="4056129" y="3636211"/>
                </a:cubicBezTo>
                <a:cubicBezTo>
                  <a:pt x="3872313" y="3589422"/>
                  <a:pt x="3788760" y="3830055"/>
                  <a:pt x="3618310" y="3756528"/>
                </a:cubicBezTo>
                <a:cubicBezTo>
                  <a:pt x="3394389" y="3823371"/>
                  <a:pt x="3163783" y="3823371"/>
                  <a:pt x="2933176" y="3810002"/>
                </a:cubicBezTo>
                <a:cubicBezTo>
                  <a:pt x="2702570" y="3840081"/>
                  <a:pt x="2471962" y="3873503"/>
                  <a:pt x="2238015" y="3850107"/>
                </a:cubicBezTo>
                <a:cubicBezTo>
                  <a:pt x="2007408" y="3870161"/>
                  <a:pt x="1783486" y="3883529"/>
                  <a:pt x="1552880" y="3863476"/>
                </a:cubicBezTo>
                <a:cubicBezTo>
                  <a:pt x="1322274" y="3886870"/>
                  <a:pt x="1091667" y="3876844"/>
                  <a:pt x="864402" y="3860134"/>
                </a:cubicBezTo>
                <a:cubicBezTo>
                  <a:pt x="757455" y="3860134"/>
                  <a:pt x="653849" y="3856792"/>
                  <a:pt x="546902" y="3856792"/>
                </a:cubicBezTo>
                <a:cubicBezTo>
                  <a:pt x="404861" y="3850108"/>
                  <a:pt x="262821" y="3845095"/>
                  <a:pt x="120363" y="3840499"/>
                </a:cubicBezTo>
                <a:lnTo>
                  <a:pt x="0" y="3836632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33DC55CD-44BC-4E65-99A1-FFA6C5B2F9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0"/>
          <p:cNvSpPr/>
          <p:nvPr/>
        </p:nvSpPr>
        <p:spPr>
          <a:xfrm>
            <a:off x="-1" y="0"/>
            <a:ext cx="12193060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6" name="Google Shape;196;p10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97" name="Google Shape;197;p10"/>
            <p:cNvSpPr/>
            <p:nvPr/>
          </p:nvSpPr>
          <p:spPr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l" t="t" r="r" b="b"/>
              <a:pathLst>
                <a:path w="2038" h="1169" extrusionOk="0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10"/>
            <p:cNvSpPr/>
            <p:nvPr/>
          </p:nvSpPr>
          <p:spPr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l" t="t" r="r" b="b"/>
              <a:pathLst>
                <a:path w="1549" h="1017" extrusionOk="0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10"/>
            <p:cNvSpPr/>
            <p:nvPr/>
          </p:nvSpPr>
          <p:spPr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l" t="t" r="r" b="b"/>
              <a:pathLst>
                <a:path w="1688" h="1066" extrusionOk="0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10"/>
            <p:cNvSpPr/>
            <p:nvPr/>
          </p:nvSpPr>
          <p:spPr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l" t="t" r="r" b="b"/>
              <a:pathLst>
                <a:path w="2171" h="1326" extrusionOk="0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0"/>
            <p:cNvSpPr/>
            <p:nvPr/>
          </p:nvSpPr>
          <p:spPr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l" t="t" r="r" b="b"/>
              <a:pathLst>
                <a:path w="106" h="143" extrusionOk="0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l" t="t" r="r" b="b"/>
              <a:pathLst>
                <a:path w="2330" h="1452" extrusionOk="0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l" t="t" r="r" b="b"/>
              <a:pathLst>
                <a:path w="1216" h="1436" extrusionOk="0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l" t="t" r="r" b="b"/>
              <a:pathLst>
                <a:path w="222" h="129" extrusionOk="0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l" t="t" r="r" b="b"/>
              <a:pathLst>
                <a:path w="1174" h="1440" extrusionOk="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l" t="t" r="r" b="b"/>
              <a:pathLst>
                <a:path w="125" h="74" extrusionOk="0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l" t="t" r="r" b="b"/>
              <a:pathLst>
                <a:path w="1155" h="1440" extrusionOk="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chemeClr val="lt1">
                  <a:alpha val="34901"/>
                </a:schemeClr>
              </a:solidFill>
              <a:prstDash val="dash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l" t="t" r="r" b="b"/>
              <a:pathLst>
                <a:path w="75" h="45" extrusionOk="0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 cmpd="sng">
              <a:solidFill>
                <a:schemeClr val="lt1">
                  <a:alpha val="34901"/>
                </a:schemeClr>
              </a:solidFill>
              <a:prstDash val="dash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l" t="t" r="r" b="b"/>
              <a:pathLst>
                <a:path w="1160" h="1441" extrusionOk="0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l" t="t" r="r" b="b"/>
              <a:pathLst>
                <a:path w="1137" h="1440" extrusionOk="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l" t="t" r="r" b="b"/>
              <a:pathLst>
                <a:path w="1058" h="1439" extrusionOk="0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l" t="t" r="r" b="b"/>
              <a:pathLst>
                <a:path w="718" h="575" extrusionOk="0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10"/>
            <p:cNvSpPr/>
            <p:nvPr/>
          </p:nvSpPr>
          <p:spPr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l" t="t" r="r" b="b"/>
              <a:pathLst>
                <a:path w="620" h="536" extrusionOk="0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10"/>
            <p:cNvSpPr/>
            <p:nvPr/>
          </p:nvSpPr>
          <p:spPr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l" t="t" r="r" b="b"/>
              <a:pathLst>
                <a:path w="455" h="285" extrusionOk="0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10"/>
            <p:cNvSpPr/>
            <p:nvPr/>
          </p:nvSpPr>
          <p:spPr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l" t="t" r="r" b="b"/>
              <a:pathLst>
                <a:path w="188" h="112" extrusionOk="0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 cmpd="sng">
              <a:solidFill>
                <a:schemeClr val="lt1">
                  <a:alpha val="34901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6" name="Google Shape;216;p10"/>
          <p:cNvSpPr txBox="1">
            <a:spLocks noGrp="1"/>
          </p:cNvSpPr>
          <p:nvPr>
            <p:ph type="title"/>
          </p:nvPr>
        </p:nvSpPr>
        <p:spPr>
          <a:xfrm>
            <a:off x="5807600" y="3970231"/>
            <a:ext cx="5542757" cy="1777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Calibri"/>
              <a:buNone/>
            </a:pPr>
            <a:r>
              <a:rPr lang="en-US" sz="4800"/>
              <a:t>Speaking Homework</a:t>
            </a:r>
            <a:endParaRPr sz="4800"/>
          </a:p>
        </p:txBody>
      </p:sp>
      <p:pic>
        <p:nvPicPr>
          <p:cNvPr id="217" name="Google Shape;217;p10" descr="China's booming esports industry looks offline for growth"/>
          <p:cNvPicPr preferRelativeResize="0"/>
          <p:nvPr/>
        </p:nvPicPr>
        <p:blipFill rotWithShape="1">
          <a:blip r:embed="rId3">
            <a:alphaModFix/>
          </a:blip>
          <a:srcRect l="3522" r="3519" b="-3"/>
          <a:stretch/>
        </p:blipFill>
        <p:spPr>
          <a:xfrm>
            <a:off x="20" y="10"/>
            <a:ext cx="5997616" cy="4306823"/>
          </a:xfrm>
          <a:custGeom>
            <a:avLst/>
            <a:gdLst/>
            <a:ahLst/>
            <a:cxnLst/>
            <a:rect l="l" t="t" r="r" b="b"/>
            <a:pathLst>
              <a:path w="5997636" h="4306833" extrusionOk="0">
                <a:moveTo>
                  <a:pt x="0" y="0"/>
                </a:moveTo>
                <a:lnTo>
                  <a:pt x="5997636" y="0"/>
                </a:lnTo>
                <a:lnTo>
                  <a:pt x="5997636" y="4302053"/>
                </a:lnTo>
                <a:lnTo>
                  <a:pt x="5313331" y="4306748"/>
                </a:lnTo>
                <a:cubicBezTo>
                  <a:pt x="3800480" y="4309129"/>
                  <a:pt x="2093145" y="4262282"/>
                  <a:pt x="400746" y="4118385"/>
                </a:cubicBezTo>
                <a:lnTo>
                  <a:pt x="0" y="4081409"/>
                </a:lnTo>
                <a:lnTo>
                  <a:pt x="0" y="2982070"/>
                </a:lnTo>
                <a:lnTo>
                  <a:pt x="0" y="2789945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18" name="Google Shape;218;p10" descr="The super blog about video 2953"/>
          <p:cNvPicPr preferRelativeResize="0"/>
          <p:nvPr/>
        </p:nvPicPr>
        <p:blipFill rotWithShape="1">
          <a:blip r:embed="rId4">
            <a:alphaModFix/>
          </a:blip>
          <a:srcRect l="8901" r="9599"/>
          <a:stretch/>
        </p:blipFill>
        <p:spPr>
          <a:xfrm>
            <a:off x="6176435" y="10"/>
            <a:ext cx="6015565" cy="4299555"/>
          </a:xfrm>
          <a:custGeom>
            <a:avLst/>
            <a:gdLst/>
            <a:ahLst/>
            <a:cxnLst/>
            <a:rect l="l" t="t" r="r" b="b"/>
            <a:pathLst>
              <a:path w="6015565" h="4299565" extrusionOk="0">
                <a:moveTo>
                  <a:pt x="0" y="0"/>
                </a:moveTo>
                <a:lnTo>
                  <a:pt x="6015565" y="0"/>
                </a:lnTo>
                <a:lnTo>
                  <a:pt x="6015565" y="2789945"/>
                </a:lnTo>
                <a:lnTo>
                  <a:pt x="6015565" y="2982070"/>
                </a:lnTo>
                <a:lnTo>
                  <a:pt x="6015565" y="3957888"/>
                </a:lnTo>
                <a:lnTo>
                  <a:pt x="5937368" y="3966171"/>
                </a:lnTo>
                <a:cubicBezTo>
                  <a:pt x="3963073" y="4164120"/>
                  <a:pt x="2060717" y="4257123"/>
                  <a:pt x="577162" y="4289728"/>
                </a:cubicBezTo>
                <a:lnTo>
                  <a:pt x="0" y="4299565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19" name="Google Shape;219;p10"/>
          <p:cNvSpPr txBox="1">
            <a:spLocks noGrp="1"/>
          </p:cNvSpPr>
          <p:nvPr>
            <p:ph type="body" idx="1"/>
          </p:nvPr>
        </p:nvSpPr>
        <p:spPr>
          <a:xfrm>
            <a:off x="5775124" y="5018651"/>
            <a:ext cx="6254684" cy="17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28600" lvl="0" indent="-254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Char char="•"/>
            </a:pPr>
            <a:r>
              <a:rPr lang="en-US" sz="4000"/>
              <a:t>- Make a video presentation</a:t>
            </a:r>
            <a:endParaRPr sz="4000"/>
          </a:p>
        </p:txBody>
      </p:sp>
      <p:pic>
        <p:nvPicPr>
          <p:cNvPr id="220" name="Google Shape;220;p10" descr="Chatter Apps - YouTub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87126" y="4796829"/>
            <a:ext cx="2421255" cy="18161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10"/>
          <p:cNvSpPr txBox="1"/>
          <p:nvPr/>
        </p:nvSpPr>
        <p:spPr>
          <a:xfrm>
            <a:off x="2695668" y="5424508"/>
            <a:ext cx="6254684" cy="17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useful apps</a:t>
            </a:r>
            <a:endParaRPr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1"/>
          <p:cNvSpPr txBox="1">
            <a:spLocks noGrp="1"/>
          </p:cNvSpPr>
          <p:nvPr>
            <p:ph type="subTitle" idx="1"/>
          </p:nvPr>
        </p:nvSpPr>
        <p:spPr>
          <a:xfrm>
            <a:off x="5686927" y="206809"/>
            <a:ext cx="5815264" cy="6444381"/>
          </a:xfrm>
          <a:prstGeom prst="rect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Hi, everyone!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Do you know what e-sports is? E-sports is </a:t>
            </a:r>
            <a:r>
              <a:rPr lang="en-US" sz="2800">
                <a:solidFill>
                  <a:srgbClr val="54813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form of sports competition using video games</a:t>
            </a: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Here comes a chance for e-sports players to get together.  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48135"/>
              </a:buClr>
              <a:buSzPts val="2800"/>
              <a:buNone/>
            </a:pPr>
            <a:r>
              <a:rPr lang="en-US" sz="2800">
                <a:solidFill>
                  <a:srgbClr val="54813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TLLF</a:t>
            </a: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 is going to hold an inter-school e-sports festival on </a:t>
            </a:r>
            <a:r>
              <a:rPr lang="en-US" sz="2800">
                <a:solidFill>
                  <a:srgbClr val="54813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</a:t>
            </a:r>
            <a:r>
              <a:rPr lang="en-US" sz="2800" baseline="30000">
                <a:solidFill>
                  <a:srgbClr val="54813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</a:t>
            </a:r>
            <a:r>
              <a:rPr lang="en-US" sz="2800">
                <a:solidFill>
                  <a:srgbClr val="54813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March </a:t>
            </a: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in our school campus.  You are welcome to join it </a:t>
            </a:r>
            <a:r>
              <a:rPr lang="en-US" sz="2800">
                <a:solidFill>
                  <a:srgbClr val="54813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 our E-sports Centre from 2pm-5pm.  </a:t>
            </a:r>
            <a:endParaRPr sz="2800">
              <a:solidFill>
                <a:srgbClr val="54813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On that day, you can </a:t>
            </a:r>
            <a:r>
              <a:rPr lang="en-US" sz="2800">
                <a:solidFill>
                  <a:srgbClr val="54813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compete with the best e-sports players in Hong Kong…</a:t>
            </a:r>
            <a:endParaRPr sz="2800">
              <a:solidFill>
                <a:srgbClr val="54813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 sz="2800">
                <a:latin typeface="Times New Roman"/>
                <a:ea typeface="Times New Roman"/>
                <a:cs typeface="Times New Roman"/>
                <a:sym typeface="Times New Roman"/>
              </a:rPr>
              <a:t>What are you waiting for? Join the festival now!</a:t>
            </a:r>
            <a:endParaRPr sz="2800"/>
          </a:p>
        </p:txBody>
      </p:sp>
      <p:pic>
        <p:nvPicPr>
          <p:cNvPr id="227" name="Google Shape;227;p1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6826" y="177799"/>
            <a:ext cx="4876800" cy="65024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1"/>
          <p:cNvSpPr txBox="1"/>
          <p:nvPr/>
        </p:nvSpPr>
        <p:spPr>
          <a:xfrm>
            <a:off x="689809" y="423512"/>
            <a:ext cx="1928263" cy="5847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Example 1</a:t>
            </a:r>
            <a:endParaRPr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234" name="Google Shape;234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235" name="Google Shape;235;p1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9038" y="0"/>
            <a:ext cx="981233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12"/>
          <p:cNvSpPr txBox="1"/>
          <p:nvPr/>
        </p:nvSpPr>
        <p:spPr>
          <a:xfrm>
            <a:off x="1462308" y="1015425"/>
            <a:ext cx="2017225" cy="5847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Example 2</a:t>
            </a:r>
            <a:endParaRPr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/>
          <p:cNvSpPr/>
          <p:nvPr/>
        </p:nvSpPr>
        <p:spPr>
          <a:xfrm>
            <a:off x="0" y="0"/>
            <a:ext cx="4694548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"/>
          <p:cNvSpPr txBox="1">
            <a:spLocks noGrp="1"/>
          </p:cNvSpPr>
          <p:nvPr>
            <p:ph type="title"/>
          </p:nvPr>
        </p:nvSpPr>
        <p:spPr>
          <a:xfrm>
            <a:off x="767290" y="1780661"/>
            <a:ext cx="3582073" cy="1463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Calibri"/>
              <a:buNone/>
            </a:pPr>
            <a:r>
              <a:rPr lang="en-US" sz="4800">
                <a:solidFill>
                  <a:schemeClr val="lt1"/>
                </a:solidFill>
              </a:rPr>
              <a:t>Find your partner</a:t>
            </a:r>
            <a:endParaRPr sz="4800">
              <a:solidFill>
                <a:schemeClr val="lt1"/>
              </a:solidFill>
            </a:endParaRPr>
          </a:p>
        </p:txBody>
      </p:sp>
      <p:grpSp>
        <p:nvGrpSpPr>
          <p:cNvPr id="108" name="Google Shape;108;p2"/>
          <p:cNvGrpSpPr/>
          <p:nvPr/>
        </p:nvGrpSpPr>
        <p:grpSpPr>
          <a:xfrm>
            <a:off x="767290" y="681628"/>
            <a:ext cx="1128382" cy="847206"/>
            <a:chOff x="668003" y="1684057"/>
            <a:chExt cx="1128382" cy="847206"/>
          </a:xfrm>
        </p:grpSpPr>
        <p:sp>
          <p:nvSpPr>
            <p:cNvPr id="109" name="Google Shape;109;p2"/>
            <p:cNvSpPr/>
            <p:nvPr/>
          </p:nvSpPr>
          <p:spPr>
            <a:xfrm>
              <a:off x="668003" y="1935883"/>
              <a:ext cx="675351" cy="595380"/>
            </a:xfrm>
            <a:custGeom>
              <a:avLst/>
              <a:gdLst/>
              <a:ahLst/>
              <a:cxnLst/>
              <a:rect l="l" t="t" r="r" b="b"/>
              <a:pathLst>
                <a:path w="785" h="692" extrusionOk="0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2"/>
            <p:cNvSpPr/>
            <p:nvPr/>
          </p:nvSpPr>
          <p:spPr>
            <a:xfrm>
              <a:off x="1245893" y="1684057"/>
              <a:ext cx="550492" cy="485306"/>
            </a:xfrm>
            <a:custGeom>
              <a:avLst/>
              <a:gdLst/>
              <a:ahLst/>
              <a:cxnLst/>
              <a:rect l="l" t="t" r="r" b="b"/>
              <a:pathLst>
                <a:path w="785" h="692" extrusionOk="0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aphicFrame>
        <p:nvGraphicFramePr>
          <p:cNvPr id="111" name="Google Shape;111;p2"/>
          <p:cNvGraphicFramePr/>
          <p:nvPr/>
        </p:nvGraphicFramePr>
        <p:xfrm>
          <a:off x="978059" y="3499803"/>
          <a:ext cx="3160425" cy="2560320"/>
        </p:xfrm>
        <a:graphic>
          <a:graphicData uri="http://schemas.openxmlformats.org/drawingml/2006/table">
            <a:tbl>
              <a:tblPr firstRow="1" firstCol="1" bandRow="1">
                <a:noFill/>
                <a:tableStyleId>{40B7949F-79A3-41AE-815D-20FA78072A4F}</a:tableStyleId>
              </a:tblPr>
              <a:tblGrid>
                <a:gridCol w="1053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4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3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/>
                        <a:t>Pair</a:t>
                      </a:r>
                      <a:endParaRPr sz="12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/>
                        <a:t>A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B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400">
                <a:tc row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A+B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Zoe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Anson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Katie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Cherry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Dickson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Kane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Charlie 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Vanessa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Jason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Elaine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Curtis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Paco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Pair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D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400">
                <a:tc row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C+D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Mia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Jenny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Koey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Jerome 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Mike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Oscar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Angel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Yoyo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Anby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Zita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Lucas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Akas</a:t>
                      </a:r>
                      <a:endParaRPr sz="12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112" name="Google Shape;112;p2" descr="Think Pair Share Clipart , Png Download - Partner Clipart , Free  Transparent Clipart - ClipartKe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621" y="3309495"/>
            <a:ext cx="4406094" cy="328805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3" name="Google Shape;113;p2"/>
          <p:cNvGraphicFramePr/>
          <p:nvPr/>
        </p:nvGraphicFramePr>
        <p:xfrm>
          <a:off x="5106605" y="153459"/>
          <a:ext cx="6180750" cy="6444200"/>
        </p:xfrm>
        <a:graphic>
          <a:graphicData uri="http://schemas.openxmlformats.org/drawingml/2006/table">
            <a:tbl>
              <a:tblPr firstRow="1" firstCol="1" bandRow="1">
                <a:noFill/>
                <a:tableStyleId>{40B7949F-79A3-41AE-815D-20FA78072A4F}</a:tableStyleId>
              </a:tblPr>
              <a:tblGrid>
                <a:gridCol w="2060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0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60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0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Pair</a:t>
                      </a:r>
                      <a:endParaRPr sz="2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A</a:t>
                      </a:r>
                      <a:endParaRPr sz="2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B</a:t>
                      </a:r>
                      <a:endParaRPr sz="24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300">
                <a:tc row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A+B</a:t>
                      </a:r>
                      <a:endParaRPr sz="2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Zoe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Anson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Katie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Cherry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0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Dickson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Kane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0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Charlie 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Vanessa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0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Jason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Elaine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0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Curtis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Paco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0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Pair</a:t>
                      </a:r>
                      <a:endParaRPr sz="2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C</a:t>
                      </a:r>
                      <a:endParaRPr sz="2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D</a:t>
                      </a:r>
                      <a:endParaRPr sz="2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0300">
                <a:tc rowSpan="6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C+D</a:t>
                      </a:r>
                      <a:endParaRPr sz="24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Mia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Jenny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0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Koey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Jerome 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60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Mike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Oscar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60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Angel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Yoyo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60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Anby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accent2"/>
                          </a:solidFill>
                        </a:rPr>
                        <a:t>Zita</a:t>
                      </a:r>
                      <a:endParaRPr sz="2400">
                        <a:solidFill>
                          <a:schemeClr val="accent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60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Lucas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7030A0"/>
                          </a:solidFill>
                        </a:rPr>
                        <a:t>Akas</a:t>
                      </a:r>
                      <a:endParaRPr sz="2400">
                        <a:solidFill>
                          <a:srgbClr val="7030A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3" descr="Looking to Up Your Esports Game? | Extron"/>
          <p:cNvPicPr preferRelativeResize="0"/>
          <p:nvPr/>
        </p:nvPicPr>
        <p:blipFill rotWithShape="1">
          <a:blip r:embed="rId3">
            <a:alphaModFix/>
          </a:blip>
          <a:srcRect l="17457" r="22639" b="1"/>
          <a:stretch/>
        </p:blipFill>
        <p:spPr>
          <a:xfrm>
            <a:off x="5797848" y="10"/>
            <a:ext cx="6394152" cy="6857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3"/>
          <p:cNvSpPr txBox="1">
            <a:spLocks noGrp="1"/>
          </p:cNvSpPr>
          <p:nvPr>
            <p:ph type="title"/>
          </p:nvPr>
        </p:nvSpPr>
        <p:spPr>
          <a:xfrm>
            <a:off x="485768" y="819284"/>
            <a:ext cx="6170101" cy="1311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800"/>
              <a:buFont typeface="Calibri"/>
              <a:buNone/>
            </a:pPr>
            <a:r>
              <a:rPr lang="en-US" sz="4800">
                <a:solidFill>
                  <a:srgbClr val="7030A0"/>
                </a:solidFill>
              </a:rPr>
              <a:t>Share with your partner</a:t>
            </a:r>
            <a:endParaRPr sz="4800">
              <a:solidFill>
                <a:srgbClr val="7030A0"/>
              </a:solidFill>
            </a:endParaRPr>
          </a:p>
        </p:txBody>
      </p:sp>
      <p:sp>
        <p:nvSpPr>
          <p:cNvPr id="121" name="Google Shape;121;p3"/>
          <p:cNvSpPr txBox="1">
            <a:spLocks noGrp="1"/>
          </p:cNvSpPr>
          <p:nvPr>
            <p:ph type="body" idx="1"/>
          </p:nvPr>
        </p:nvSpPr>
        <p:spPr>
          <a:xfrm>
            <a:off x="402425" y="1932252"/>
            <a:ext cx="5711221" cy="37888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None/>
            </a:pPr>
            <a:r>
              <a:rPr lang="en-US" sz="3200" u="sng">
                <a:solidFill>
                  <a:srgbClr val="00000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Video: E-sports School in Taiwan</a:t>
            </a:r>
            <a:endParaRPr sz="320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sz="3200">
              <a:solidFill>
                <a:srgbClr val="000000"/>
              </a:solidFill>
            </a:endParaRPr>
          </a:p>
          <a:p>
            <a:pPr marL="514350" lvl="0" indent="-514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AutoNum type="arabicPeriod"/>
            </a:pPr>
            <a:r>
              <a:rPr lang="en-US" sz="3200">
                <a:solidFill>
                  <a:srgbClr val="000000"/>
                </a:solidFill>
              </a:rPr>
              <a:t>What are the students doing in the video? </a:t>
            </a:r>
            <a:r>
              <a:rPr lang="en-US" sz="3200"/>
              <a:t>(Student </a:t>
            </a:r>
            <a:r>
              <a:rPr lang="en-US" sz="3200">
                <a:solidFill>
                  <a:srgbClr val="FF0000"/>
                </a:solidFill>
              </a:rPr>
              <a:t>A</a:t>
            </a:r>
            <a:r>
              <a:rPr lang="en-US" sz="3200">
                <a:solidFill>
                  <a:srgbClr val="7030A0"/>
                </a:solidFill>
              </a:rPr>
              <a:t> </a:t>
            </a:r>
            <a:r>
              <a:rPr lang="en-US" sz="3200"/>
              <a:t>/</a:t>
            </a:r>
            <a:r>
              <a:rPr lang="en-US" sz="3200">
                <a:solidFill>
                  <a:srgbClr val="7030A0"/>
                </a:solidFill>
              </a:rPr>
              <a:t> </a:t>
            </a:r>
            <a:r>
              <a:rPr lang="en-US" sz="3200">
                <a:solidFill>
                  <a:srgbClr val="00B050"/>
                </a:solidFill>
              </a:rPr>
              <a:t>C</a:t>
            </a:r>
            <a:r>
              <a:rPr lang="en-US" sz="3200">
                <a:solidFill>
                  <a:srgbClr val="000000"/>
                </a:solidFill>
              </a:rPr>
              <a:t>)</a:t>
            </a:r>
            <a:endParaRPr/>
          </a:p>
          <a:p>
            <a:pPr marL="514350" lvl="0" indent="-514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AutoNum type="arabicPeriod"/>
            </a:pPr>
            <a:r>
              <a:rPr lang="en-US" sz="3200">
                <a:solidFill>
                  <a:srgbClr val="000000"/>
                </a:solidFill>
              </a:rPr>
              <a:t>Do you want to study in this 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None/>
            </a:pPr>
            <a:r>
              <a:rPr lang="en-US" sz="3200">
                <a:solidFill>
                  <a:srgbClr val="000000"/>
                </a:solidFill>
              </a:rPr>
              <a:t>    school? (</a:t>
            </a:r>
            <a:r>
              <a:rPr lang="en-US" sz="3200"/>
              <a:t>Student</a:t>
            </a:r>
            <a:r>
              <a:rPr lang="en-US" sz="3200">
                <a:solidFill>
                  <a:srgbClr val="FFC000"/>
                </a:solidFill>
              </a:rPr>
              <a:t> </a:t>
            </a:r>
            <a:r>
              <a:rPr lang="en-US" sz="3200">
                <a:solidFill>
                  <a:schemeClr val="accent1"/>
                </a:solidFill>
              </a:rPr>
              <a:t>B</a:t>
            </a:r>
            <a:r>
              <a:rPr lang="en-US" sz="3200">
                <a:solidFill>
                  <a:srgbClr val="FFC000"/>
                </a:solidFill>
              </a:rPr>
              <a:t> </a:t>
            </a:r>
            <a:r>
              <a:rPr lang="en-US" sz="3200"/>
              <a:t>/</a:t>
            </a:r>
            <a:r>
              <a:rPr lang="en-US" sz="3200">
                <a:solidFill>
                  <a:srgbClr val="FFC000"/>
                </a:solidFill>
              </a:rPr>
              <a:t> D</a:t>
            </a:r>
            <a:r>
              <a:rPr lang="en-US" sz="3200">
                <a:solidFill>
                  <a:srgbClr val="000000"/>
                </a:solidFill>
              </a:rPr>
              <a:t>)</a:t>
            </a:r>
            <a:endParaRPr/>
          </a:p>
          <a:p>
            <a:pPr marL="228600" lvl="0" indent="-101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4"/>
          <p:cNvSpPr txBox="1"/>
          <p:nvPr/>
        </p:nvSpPr>
        <p:spPr>
          <a:xfrm>
            <a:off x="1780046" y="3716985"/>
            <a:ext cx="9109862" cy="23513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Calibri"/>
              <a:buNone/>
            </a:pPr>
            <a:r>
              <a:rPr lang="en-US" sz="6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Share with your partner</a:t>
            </a:r>
            <a:endParaRPr/>
          </a:p>
          <a:p>
            <a:pPr marL="514350" marR="0" lvl="0" indent="-51435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are the students doing in the video? (Student </a:t>
            </a:r>
            <a:r>
              <a:rPr lang="en-US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2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2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/>
          </a:p>
          <a:p>
            <a:pPr marL="514350" marR="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AutoNum type="arabicPeriod"/>
            </a:pP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Do you want to study in this school? (Student</a:t>
            </a:r>
            <a:r>
              <a:rPr lang="en-US"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lang="en-US"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280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 D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Calibri"/>
              <a:buNone/>
            </a:pPr>
            <a:endParaRPr sz="6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8" name="Google Shape;128;p4" descr="Esports Stadium Arlington inks partnership with HyperX - Esports Insider"/>
          <p:cNvPicPr preferRelativeResize="0"/>
          <p:nvPr/>
        </p:nvPicPr>
        <p:blipFill rotWithShape="1">
          <a:blip r:embed="rId3">
            <a:alphaModFix/>
          </a:blip>
          <a:srcRect t="3494" r="1" b="3278"/>
          <a:stretch/>
        </p:blipFill>
        <p:spPr>
          <a:xfrm>
            <a:off x="0" y="10147"/>
            <a:ext cx="6000749" cy="3342653"/>
          </a:xfrm>
          <a:custGeom>
            <a:avLst/>
            <a:gdLst/>
            <a:ahLst/>
            <a:cxnLst/>
            <a:rect l="l" t="t" r="r" b="b"/>
            <a:pathLst>
              <a:path w="6000749" h="3342653" extrusionOk="0">
                <a:moveTo>
                  <a:pt x="0" y="0"/>
                </a:moveTo>
                <a:lnTo>
                  <a:pt x="6000749" y="0"/>
                </a:lnTo>
                <a:lnTo>
                  <a:pt x="6000749" y="3198652"/>
                </a:lnTo>
                <a:lnTo>
                  <a:pt x="5572124" y="3171203"/>
                </a:lnTo>
                <a:lnTo>
                  <a:pt x="0" y="3342653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29" name="Google Shape;129;p4" descr="Think Pair Share Clipart , Png Download - Partner Clipart , Free  Transparent Clipart - ClipartKey"/>
          <p:cNvPicPr preferRelativeResize="0"/>
          <p:nvPr/>
        </p:nvPicPr>
        <p:blipFill rotWithShape="1">
          <a:blip r:embed="rId4">
            <a:alphaModFix/>
          </a:blip>
          <a:srcRect l="3366" r="9750"/>
          <a:stretch/>
        </p:blipFill>
        <p:spPr>
          <a:xfrm>
            <a:off x="5940484" y="0"/>
            <a:ext cx="6000750" cy="3418853"/>
          </a:xfrm>
          <a:custGeom>
            <a:avLst/>
            <a:gdLst/>
            <a:ahLst/>
            <a:cxnLst/>
            <a:rect l="l" t="t" r="r" b="b"/>
            <a:pathLst>
              <a:path w="6000750" h="3418853" extrusionOk="0">
                <a:moveTo>
                  <a:pt x="0" y="0"/>
                </a:moveTo>
                <a:lnTo>
                  <a:pt x="6000750" y="0"/>
                </a:lnTo>
                <a:lnTo>
                  <a:pt x="6000750" y="227978"/>
                </a:lnTo>
                <a:lnTo>
                  <a:pt x="6000750" y="2065168"/>
                </a:lnTo>
                <a:lnTo>
                  <a:pt x="6000750" y="3342653"/>
                </a:lnTo>
                <a:lnTo>
                  <a:pt x="3248025" y="3418853"/>
                </a:lnTo>
                <a:lnTo>
                  <a:pt x="0" y="3210852"/>
                </a:lnTo>
                <a:close/>
              </a:path>
            </a:pathLst>
          </a:custGeom>
          <a:noFill/>
          <a:ln>
            <a:noFill/>
          </a:ln>
        </p:spPr>
      </p:pic>
      <p:grpSp>
        <p:nvGrpSpPr>
          <p:cNvPr id="130" name="Google Shape;130;p4"/>
          <p:cNvGrpSpPr/>
          <p:nvPr/>
        </p:nvGrpSpPr>
        <p:grpSpPr>
          <a:xfrm>
            <a:off x="0" y="2959818"/>
            <a:ext cx="12192000" cy="757168"/>
            <a:chOff x="0" y="2959818"/>
            <a:chExt cx="12192000" cy="757168"/>
          </a:xfrm>
        </p:grpSpPr>
        <p:sp>
          <p:nvSpPr>
            <p:cNvPr id="131" name="Google Shape;131;p4"/>
            <p:cNvSpPr/>
            <p:nvPr/>
          </p:nvSpPr>
          <p:spPr>
            <a:xfrm>
              <a:off x="0" y="2959818"/>
              <a:ext cx="12192000" cy="757168"/>
            </a:xfrm>
            <a:custGeom>
              <a:avLst/>
              <a:gdLst/>
              <a:ahLst/>
              <a:cxnLst/>
              <a:rect l="l" t="t" r="r" b="b"/>
              <a:pathLst>
                <a:path w="12192000" h="757168" extrusionOk="0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81000" dist="152400" dir="5400000" algn="t" rotWithShape="0">
                <a:srgbClr val="000000">
                  <a:alpha val="9803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0" y="2959818"/>
              <a:ext cx="12192000" cy="757168"/>
            </a:xfrm>
            <a:custGeom>
              <a:avLst/>
              <a:gdLst/>
              <a:ahLst/>
              <a:cxnLst/>
              <a:rect l="l" t="t" r="r" b="b"/>
              <a:pathLst>
                <a:path w="12192000" h="757168" extrusionOk="0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blipFill rotWithShape="1">
              <a:blip r:embed="rId5">
                <a:alphaModFix amt="57000"/>
              </a:blip>
              <a:tile tx="0" ty="0" sx="100000" sy="100000" flip="none" algn="tl"/>
            </a:blip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"/>
          <p:cNvSpPr txBox="1"/>
          <p:nvPr/>
        </p:nvSpPr>
        <p:spPr>
          <a:xfrm>
            <a:off x="1780046" y="3716985"/>
            <a:ext cx="9109862" cy="235130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Calibri"/>
              <a:buNone/>
            </a:pPr>
            <a:r>
              <a:rPr lang="en-US" sz="6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Share with your partner</a:t>
            </a: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(Student </a:t>
            </a:r>
            <a:r>
              <a:rPr lang="en-US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2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+</a:t>
            </a:r>
            <a:r>
              <a:rPr lang="en-US" sz="2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8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US" sz="28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Advantages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of e-sports at school +</a:t>
            </a:r>
            <a:r>
              <a:rPr lang="en-US" sz="2800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rPr>
              <a:t> Why?</a:t>
            </a:r>
            <a:endParaRPr sz="2800">
              <a:solidFill>
                <a:schemeClr val="accent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(Student </a:t>
            </a:r>
            <a:r>
              <a:rPr lang="en-US" sz="28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+ </a:t>
            </a:r>
            <a:r>
              <a:rPr lang="en-US" sz="280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D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US" sz="2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Disadvantages</a:t>
            </a:r>
            <a:r>
              <a:rPr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of e-sports at school + </a:t>
            </a:r>
            <a:r>
              <a:rPr lang="en-US" sz="28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Why?</a:t>
            </a:r>
            <a:endParaRPr sz="2800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Calibri"/>
              <a:buNone/>
            </a:pPr>
            <a:endParaRPr sz="6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8" name="Google Shape;138;p5" descr="Esports Stadium Arlington inks partnership with HyperX - Esports Insider"/>
          <p:cNvPicPr preferRelativeResize="0"/>
          <p:nvPr/>
        </p:nvPicPr>
        <p:blipFill rotWithShape="1">
          <a:blip r:embed="rId3">
            <a:alphaModFix/>
          </a:blip>
          <a:srcRect t="3494" r="1" b="3278"/>
          <a:stretch/>
        </p:blipFill>
        <p:spPr>
          <a:xfrm>
            <a:off x="0" y="10147"/>
            <a:ext cx="6000749" cy="3342653"/>
          </a:xfrm>
          <a:custGeom>
            <a:avLst/>
            <a:gdLst/>
            <a:ahLst/>
            <a:cxnLst/>
            <a:rect l="l" t="t" r="r" b="b"/>
            <a:pathLst>
              <a:path w="6000749" h="3342653" extrusionOk="0">
                <a:moveTo>
                  <a:pt x="0" y="0"/>
                </a:moveTo>
                <a:lnTo>
                  <a:pt x="6000749" y="0"/>
                </a:lnTo>
                <a:lnTo>
                  <a:pt x="6000749" y="3198652"/>
                </a:lnTo>
                <a:lnTo>
                  <a:pt x="5572124" y="3171203"/>
                </a:lnTo>
                <a:lnTo>
                  <a:pt x="0" y="3342653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39" name="Google Shape;139;p5" descr="Think Pair Share Clipart , Png Download - Partner Clipart , Free  Transparent Clipart - ClipartKey"/>
          <p:cNvPicPr preferRelativeResize="0"/>
          <p:nvPr/>
        </p:nvPicPr>
        <p:blipFill rotWithShape="1">
          <a:blip r:embed="rId4">
            <a:alphaModFix/>
          </a:blip>
          <a:srcRect l="3366" r="9750"/>
          <a:stretch/>
        </p:blipFill>
        <p:spPr>
          <a:xfrm>
            <a:off x="5940484" y="0"/>
            <a:ext cx="6000750" cy="3418853"/>
          </a:xfrm>
          <a:custGeom>
            <a:avLst/>
            <a:gdLst/>
            <a:ahLst/>
            <a:cxnLst/>
            <a:rect l="l" t="t" r="r" b="b"/>
            <a:pathLst>
              <a:path w="6000750" h="3418853" extrusionOk="0">
                <a:moveTo>
                  <a:pt x="0" y="0"/>
                </a:moveTo>
                <a:lnTo>
                  <a:pt x="6000750" y="0"/>
                </a:lnTo>
                <a:lnTo>
                  <a:pt x="6000750" y="227978"/>
                </a:lnTo>
                <a:lnTo>
                  <a:pt x="6000750" y="2065168"/>
                </a:lnTo>
                <a:lnTo>
                  <a:pt x="6000750" y="3342653"/>
                </a:lnTo>
                <a:lnTo>
                  <a:pt x="3248025" y="3418853"/>
                </a:lnTo>
                <a:lnTo>
                  <a:pt x="0" y="3210852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6" descr="China's booming esports industry looks offline for growth"/>
          <p:cNvPicPr preferRelativeResize="0"/>
          <p:nvPr/>
        </p:nvPicPr>
        <p:blipFill rotWithShape="1">
          <a:blip r:embed="rId3">
            <a:alphaModFix/>
          </a:blip>
          <a:srcRect t="22494" r="-2" b="8532"/>
          <a:stretch/>
        </p:blipFill>
        <p:spPr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 extrusionOk="0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45" name="Google Shape;145;p6" descr="Group Work Working In Group Student Group Computer - Group Work Clip Art -  Free Transparent PNG Download - PNGkey"/>
          <p:cNvPicPr preferRelativeResize="0"/>
          <p:nvPr/>
        </p:nvPicPr>
        <p:blipFill rotWithShape="1">
          <a:blip r:embed="rId4">
            <a:alphaModFix/>
          </a:blip>
          <a:srcRect t="10168" r="-2" b="-2"/>
          <a:stretch/>
        </p:blipFill>
        <p:spPr>
          <a:xfrm>
            <a:off x="6571148" y="3597319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 extrusionOk="0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46" name="Google Shape;146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420" y="67535"/>
            <a:ext cx="8393569" cy="57651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7" descr="China's booming esports industry looks offline for growth"/>
          <p:cNvPicPr preferRelativeResize="0"/>
          <p:nvPr/>
        </p:nvPicPr>
        <p:blipFill rotWithShape="1">
          <a:blip r:embed="rId3">
            <a:alphaModFix/>
          </a:blip>
          <a:srcRect t="22494" r="-2" b="8532"/>
          <a:stretch/>
        </p:blipFill>
        <p:spPr>
          <a:xfrm>
            <a:off x="4883025" y="10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 extrusionOk="0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53" name="Google Shape;153;p7" descr="Group Work Working In Group Student Group Computer - Group Work Clip Art -  Free Transparent PNG Download - PNGkey"/>
          <p:cNvPicPr preferRelativeResize="0"/>
          <p:nvPr/>
        </p:nvPicPr>
        <p:blipFill rotWithShape="1">
          <a:blip r:embed="rId4">
            <a:alphaModFix/>
          </a:blip>
          <a:srcRect t="10168" r="-2" b="-2"/>
          <a:stretch/>
        </p:blipFill>
        <p:spPr>
          <a:xfrm>
            <a:off x="4926310" y="3537802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 extrusionOk="0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54" name="Google Shape;154;p7"/>
          <p:cNvSpPr/>
          <p:nvPr/>
        </p:nvSpPr>
        <p:spPr>
          <a:xfrm>
            <a:off x="0" y="0"/>
            <a:ext cx="6096001" cy="6858000"/>
          </a:xfrm>
          <a:custGeom>
            <a:avLst/>
            <a:gdLst/>
            <a:ahLst/>
            <a:cxnLst/>
            <a:rect l="l" t="t" r="r" b="b"/>
            <a:pathLst>
              <a:path w="6096001" h="6858000" extrusionOk="0">
                <a:moveTo>
                  <a:pt x="0" y="0"/>
                </a:moveTo>
                <a:lnTo>
                  <a:pt x="4883024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1"/>
          </a:solidFill>
          <a:ln w="9525" cap="flat" cmpd="sng">
            <a:solidFill>
              <a:srgbClr val="EFEFEF"/>
            </a:solidFill>
            <a:prstDash val="solid"/>
            <a:miter lim="800000"/>
            <a:headEnd type="none" w="sm" len="sm"/>
            <a:tailEnd type="none" w="sm" len="sm"/>
          </a:ln>
          <a:effectLst>
            <a:outerShdw blurRad="50800" dist="38100" algn="l" rotWithShape="0">
              <a:srgbClr val="D8D8D8">
                <a:alpha val="29803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7"/>
          <p:cNvSpPr/>
          <p:nvPr/>
        </p:nvSpPr>
        <p:spPr>
          <a:xfrm>
            <a:off x="1" y="0"/>
            <a:ext cx="6087332" cy="6858000"/>
          </a:xfrm>
          <a:custGeom>
            <a:avLst/>
            <a:gdLst/>
            <a:ahLst/>
            <a:cxnLst/>
            <a:rect l="l" t="t" r="r" b="b"/>
            <a:pathLst>
              <a:path w="6087332" h="6858000" extrusionOk="0">
                <a:moveTo>
                  <a:pt x="0" y="0"/>
                </a:moveTo>
                <a:lnTo>
                  <a:pt x="4874355" y="0"/>
                </a:lnTo>
                <a:lnTo>
                  <a:pt x="4937337" y="69271"/>
                </a:lnTo>
                <a:cubicBezTo>
                  <a:pt x="5647863" y="929100"/>
                  <a:pt x="6087332" y="2116944"/>
                  <a:pt x="6087332" y="3429000"/>
                </a:cubicBezTo>
                <a:cubicBezTo>
                  <a:pt x="6087332" y="4741056"/>
                  <a:pt x="5647863" y="5928900"/>
                  <a:pt x="4937337" y="6788730"/>
                </a:cubicBezTo>
                <a:lnTo>
                  <a:pt x="487435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7"/>
          <p:cNvSpPr txBox="1">
            <a:spLocks noGrp="1"/>
          </p:cNvSpPr>
          <p:nvPr>
            <p:ph type="ctrTitle"/>
          </p:nvPr>
        </p:nvSpPr>
        <p:spPr>
          <a:xfrm>
            <a:off x="264695" y="2475116"/>
            <a:ext cx="6251608" cy="2774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800"/>
              <a:buFont typeface="Calibri"/>
              <a:buNone/>
            </a:pPr>
            <a:r>
              <a:rPr lang="en-US" sz="4800">
                <a:solidFill>
                  <a:srgbClr val="002060"/>
                </a:solidFill>
              </a:rPr>
              <a:t>Find your groupmates</a:t>
            </a:r>
            <a:endParaRPr sz="4800">
              <a:solidFill>
                <a:srgbClr val="002060"/>
              </a:solidFill>
            </a:endParaRPr>
          </a:p>
        </p:txBody>
      </p:sp>
      <p:sp>
        <p:nvSpPr>
          <p:cNvPr id="157" name="Google Shape;157;p7"/>
          <p:cNvSpPr txBox="1">
            <a:spLocks noGrp="1"/>
          </p:cNvSpPr>
          <p:nvPr>
            <p:ph type="subTitle" idx="1"/>
          </p:nvPr>
        </p:nvSpPr>
        <p:spPr>
          <a:xfrm>
            <a:off x="1564395" y="698835"/>
            <a:ext cx="4154775" cy="3672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E8012"/>
              </a:buClr>
              <a:buSzPts val="3200"/>
              <a:buNone/>
            </a:pPr>
            <a:r>
              <a:rPr lang="en-US" sz="3200">
                <a:solidFill>
                  <a:srgbClr val="EE8012"/>
                </a:solidFill>
              </a:rPr>
              <a:t>Clever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B050"/>
              </a:buClr>
              <a:buSzPts val="3200"/>
              <a:buNone/>
            </a:pPr>
            <a:r>
              <a:rPr lang="en-US" sz="3200">
                <a:solidFill>
                  <a:srgbClr val="00B050"/>
                </a:solidFill>
              </a:rPr>
              <a:t>Wonderful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3200"/>
              <a:buNone/>
            </a:pPr>
            <a:r>
              <a:rPr lang="en-US" sz="3200">
                <a:solidFill>
                  <a:srgbClr val="FF0000"/>
                </a:solidFill>
              </a:rPr>
              <a:t>Helpful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C000"/>
              </a:buClr>
              <a:buSzPts val="3200"/>
              <a:buNone/>
            </a:pPr>
            <a:r>
              <a:rPr lang="en-US" sz="3200">
                <a:solidFill>
                  <a:srgbClr val="FFC000"/>
                </a:solidFill>
              </a:rPr>
              <a:t>Lovely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F5496"/>
              </a:buClr>
              <a:buSzPts val="3200"/>
              <a:buNone/>
            </a:pPr>
            <a:r>
              <a:rPr lang="en-US" sz="3200">
                <a:solidFill>
                  <a:srgbClr val="2F5496"/>
                </a:solidFill>
              </a:rPr>
              <a:t>Excellent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Friendly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80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sz="2800"/>
          </a:p>
        </p:txBody>
      </p:sp>
      <p:sp>
        <p:nvSpPr>
          <p:cNvPr id="158" name="Google Shape;158;p7"/>
          <p:cNvSpPr/>
          <p:nvPr/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59" name="Google Shape;159;p7"/>
          <p:cNvSpPr/>
          <p:nvPr/>
        </p:nvSpPr>
        <p:spPr>
          <a:xfrm>
            <a:off x="489098" y="4461119"/>
            <a:ext cx="5019074" cy="18288"/>
          </a:xfrm>
          <a:prstGeom prst="rect">
            <a:avLst/>
          </a:prstGeom>
          <a:solidFill>
            <a:srgbClr val="D5D5D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8"/>
          <p:cNvSpPr/>
          <p:nvPr/>
        </p:nvSpPr>
        <p:spPr>
          <a:xfrm>
            <a:off x="0" y="0"/>
            <a:ext cx="6483095" cy="6858000"/>
          </a:xfrm>
          <a:prstGeom prst="rect">
            <a:avLst/>
          </a:prstGeom>
          <a:gradFill>
            <a:gsLst>
              <a:gs pos="0">
                <a:srgbClr val="4472C3">
                  <a:alpha val="81960"/>
                </a:srgbClr>
              </a:gs>
              <a:gs pos="25000">
                <a:srgbClr val="4472C4">
                  <a:alpha val="60000"/>
                </a:srgbClr>
              </a:gs>
              <a:gs pos="94000">
                <a:srgbClr val="AEABAB"/>
              </a:gs>
              <a:gs pos="100000">
                <a:srgbClr val="AEABAB"/>
              </a:gs>
            </a:gsLst>
            <a:lin ang="42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5" name="Google Shape;16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8"/>
          <p:cNvSpPr txBox="1">
            <a:spLocks noGrp="1"/>
          </p:cNvSpPr>
          <p:nvPr>
            <p:ph type="title"/>
          </p:nvPr>
        </p:nvSpPr>
        <p:spPr>
          <a:xfrm>
            <a:off x="7412636" y="394637"/>
            <a:ext cx="4333814" cy="2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Calibri"/>
              <a:buNone/>
            </a:pPr>
            <a:r>
              <a:rPr lang="en-US" sz="3600">
                <a:solidFill>
                  <a:srgbClr val="000000"/>
                </a:solidFill>
              </a:rPr>
              <a:t>If you need help, you can use the envelope.</a:t>
            </a:r>
            <a:br>
              <a:rPr lang="en-US" sz="3600">
                <a:solidFill>
                  <a:srgbClr val="000000"/>
                </a:solidFill>
              </a:rPr>
            </a:br>
            <a:r>
              <a:rPr lang="en-US" sz="3600">
                <a:solidFill>
                  <a:srgbClr val="000000"/>
                </a:solidFill>
              </a:rPr>
              <a:t>Everyone can pick </a:t>
            </a:r>
            <a:r>
              <a:rPr lang="en-US" sz="3600">
                <a:solidFill>
                  <a:srgbClr val="000000"/>
                </a:solidFill>
                <a:highlight>
                  <a:srgbClr val="FFFF00"/>
                </a:highlight>
              </a:rPr>
              <a:t>ONE card only</a:t>
            </a:r>
            <a:r>
              <a:rPr lang="en-US" sz="3600">
                <a:solidFill>
                  <a:srgbClr val="000000"/>
                </a:solidFill>
              </a:rPr>
              <a:t>.</a:t>
            </a:r>
            <a:endParaRPr sz="3600">
              <a:solidFill>
                <a:srgbClr val="000000"/>
              </a:solidFill>
            </a:endParaRPr>
          </a:p>
        </p:txBody>
      </p:sp>
      <p:sp>
        <p:nvSpPr>
          <p:cNvPr id="167" name="Google Shape;167;p8"/>
          <p:cNvSpPr/>
          <p:nvPr/>
        </p:nvSpPr>
        <p:spPr>
          <a:xfrm>
            <a:off x="0" y="4153036"/>
            <a:ext cx="3242130" cy="2704964"/>
          </a:xfrm>
          <a:custGeom>
            <a:avLst/>
            <a:gdLst/>
            <a:ahLst/>
            <a:cxnLst/>
            <a:rect l="l" t="t" r="r" b="b"/>
            <a:pathLst>
              <a:path w="3242130" h="2704964" extrusionOk="0">
                <a:moveTo>
                  <a:pt x="1465277" y="0"/>
                </a:moveTo>
                <a:cubicBezTo>
                  <a:pt x="2446606" y="0"/>
                  <a:pt x="3242130" y="795524"/>
                  <a:pt x="3242130" y="1776853"/>
                </a:cubicBezTo>
                <a:cubicBezTo>
                  <a:pt x="3242130" y="2083519"/>
                  <a:pt x="3164442" y="2372039"/>
                  <a:pt x="3027674" y="2623807"/>
                </a:cubicBezTo>
                <a:lnTo>
                  <a:pt x="2978369" y="2704964"/>
                </a:lnTo>
                <a:lnTo>
                  <a:pt x="0" y="2704964"/>
                </a:lnTo>
                <a:lnTo>
                  <a:pt x="0" y="772542"/>
                </a:lnTo>
                <a:lnTo>
                  <a:pt x="94171" y="646610"/>
                </a:lnTo>
                <a:cubicBezTo>
                  <a:pt x="420072" y="251709"/>
                  <a:pt x="913280" y="0"/>
                  <a:pt x="1465277" y="0"/>
                </a:cubicBezTo>
                <a:close/>
              </a:path>
            </a:pathLst>
          </a:custGeom>
          <a:solidFill>
            <a:srgbClr val="FFFFFF"/>
          </a:solidFill>
          <a:ln w="12700" cap="flat" cmpd="sng">
            <a:solidFill>
              <a:srgbClr val="B3C6E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8"/>
          <p:cNvSpPr/>
          <p:nvPr/>
        </p:nvSpPr>
        <p:spPr>
          <a:xfrm>
            <a:off x="3375971" y="2816635"/>
            <a:ext cx="2865340" cy="2865340"/>
          </a:xfrm>
          <a:prstGeom prst="ellipse">
            <a:avLst/>
          </a:prstGeom>
          <a:solidFill>
            <a:srgbClr val="FFFFFF"/>
          </a:solidFill>
          <a:ln w="12700" cap="flat" cmpd="sng">
            <a:solidFill>
              <a:srgbClr val="B3C6E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8"/>
          <p:cNvSpPr/>
          <p:nvPr/>
        </p:nvSpPr>
        <p:spPr>
          <a:xfrm>
            <a:off x="1" y="1"/>
            <a:ext cx="4090921" cy="3465906"/>
          </a:xfrm>
          <a:custGeom>
            <a:avLst/>
            <a:gdLst/>
            <a:ahLst/>
            <a:cxnLst/>
            <a:rect l="l" t="t" r="r" b="b"/>
            <a:pathLst>
              <a:path w="4090921" h="3465906" extrusionOk="0">
                <a:moveTo>
                  <a:pt x="0" y="0"/>
                </a:moveTo>
                <a:lnTo>
                  <a:pt x="3746474" y="0"/>
                </a:lnTo>
                <a:lnTo>
                  <a:pt x="3817144" y="116327"/>
                </a:lnTo>
                <a:cubicBezTo>
                  <a:pt x="3991744" y="437737"/>
                  <a:pt x="4090921" y="806065"/>
                  <a:pt x="4090921" y="1197557"/>
                </a:cubicBezTo>
                <a:cubicBezTo>
                  <a:pt x="4090921" y="2450332"/>
                  <a:pt x="3075348" y="3465906"/>
                  <a:pt x="1822572" y="3465906"/>
                </a:cubicBezTo>
                <a:cubicBezTo>
                  <a:pt x="1117886" y="3465906"/>
                  <a:pt x="488252" y="3144572"/>
                  <a:pt x="72204" y="2640438"/>
                </a:cubicBezTo>
                <a:lnTo>
                  <a:pt x="0" y="2543882"/>
                </a:lnTo>
                <a:close/>
              </a:path>
            </a:pathLst>
          </a:custGeom>
          <a:solidFill>
            <a:srgbClr val="FFFFFF"/>
          </a:solidFill>
          <a:ln w="12700" cap="flat" cmpd="sng">
            <a:solidFill>
              <a:srgbClr val="B3C6E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Google Shape;170;p8" descr="Group Work Working In Group Student Group Computer - Group Work Clip Art -  Free Transparent PNG Download - PNGkey"/>
          <p:cNvPicPr preferRelativeResize="0"/>
          <p:nvPr/>
        </p:nvPicPr>
        <p:blipFill rotWithShape="1">
          <a:blip r:embed="rId4">
            <a:alphaModFix/>
          </a:blip>
          <a:srcRect l="20356" r="17602" b="2"/>
          <a:stretch/>
        </p:blipFill>
        <p:spPr>
          <a:xfrm>
            <a:off x="20" y="4310923"/>
            <a:ext cx="3083422" cy="2547077"/>
          </a:xfrm>
          <a:custGeom>
            <a:avLst/>
            <a:gdLst/>
            <a:ahLst/>
            <a:cxnLst/>
            <a:rect l="l" t="t" r="r" b="b"/>
            <a:pathLst>
              <a:path w="3083442" h="2547077" extrusionOk="0">
                <a:moveTo>
                  <a:pt x="1464476" y="0"/>
                </a:moveTo>
                <a:cubicBezTo>
                  <a:pt x="2358607" y="0"/>
                  <a:pt x="3083442" y="724836"/>
                  <a:pt x="3083442" y="1618966"/>
                </a:cubicBezTo>
                <a:cubicBezTo>
                  <a:pt x="3083442" y="1954265"/>
                  <a:pt x="2981512" y="2265757"/>
                  <a:pt x="2806948" y="2524145"/>
                </a:cubicBezTo>
                <a:lnTo>
                  <a:pt x="2789800" y="2547077"/>
                </a:lnTo>
                <a:lnTo>
                  <a:pt x="139152" y="2547077"/>
                </a:lnTo>
                <a:lnTo>
                  <a:pt x="122004" y="2524145"/>
                </a:lnTo>
                <a:cubicBezTo>
                  <a:pt x="92910" y="2481081"/>
                  <a:pt x="65834" y="2436541"/>
                  <a:pt x="40911" y="2390661"/>
                </a:cubicBezTo>
                <a:lnTo>
                  <a:pt x="0" y="2305737"/>
                </a:lnTo>
                <a:lnTo>
                  <a:pt x="0" y="932195"/>
                </a:lnTo>
                <a:lnTo>
                  <a:pt x="40911" y="847271"/>
                </a:lnTo>
                <a:cubicBezTo>
                  <a:pt x="315065" y="342598"/>
                  <a:pt x="849762" y="0"/>
                  <a:pt x="1464476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71" name="Google Shape;171;p8" descr="Envelope Paper Download Clip Art - Mektup Png, Transparent Png ,  Transparent Png Image - PNGitem"/>
          <p:cNvPicPr preferRelativeResize="0"/>
          <p:nvPr/>
        </p:nvPicPr>
        <p:blipFill rotWithShape="1">
          <a:blip r:embed="rId5">
            <a:alphaModFix/>
          </a:blip>
          <a:srcRect t="3999" r="5" b="5"/>
          <a:stretch/>
        </p:blipFill>
        <p:spPr>
          <a:xfrm>
            <a:off x="3532735" y="2984161"/>
            <a:ext cx="2708575" cy="2708575"/>
          </a:xfrm>
          <a:custGeom>
            <a:avLst/>
            <a:gdLst/>
            <a:ahLst/>
            <a:cxnLst/>
            <a:rect l="l" t="t" r="r" b="b"/>
            <a:pathLst>
              <a:path w="6057610" h="6057610" extrusionOk="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id="172" name="Google Shape;172;p8" descr="Envelope Paper Download Clip Art - Mektup Png, Transparent Png ,  Transparent Png Image - PNGitem"/>
          <p:cNvPicPr preferRelativeResize="0"/>
          <p:nvPr/>
        </p:nvPicPr>
        <p:blipFill rotWithShape="1">
          <a:blip r:embed="rId5">
            <a:alphaModFix/>
          </a:blip>
          <a:srcRect t="19216" r="5" b="5"/>
          <a:stretch/>
        </p:blipFill>
        <p:spPr>
          <a:xfrm>
            <a:off x="1" y="-1"/>
            <a:ext cx="3943111" cy="3318096"/>
          </a:xfrm>
          <a:custGeom>
            <a:avLst/>
            <a:gdLst/>
            <a:ahLst/>
            <a:cxnLst/>
            <a:rect l="l" t="t" r="r" b="b"/>
            <a:pathLst>
              <a:path w="3943111" h="3318096" extrusionOk="0">
                <a:moveTo>
                  <a:pt x="73119" y="0"/>
                </a:moveTo>
                <a:lnTo>
                  <a:pt x="3572026" y="0"/>
                </a:lnTo>
                <a:lnTo>
                  <a:pt x="3580957" y="11944"/>
                </a:lnTo>
                <a:cubicBezTo>
                  <a:pt x="3809602" y="350384"/>
                  <a:pt x="3943111" y="758379"/>
                  <a:pt x="3943111" y="1197557"/>
                </a:cubicBezTo>
                <a:cubicBezTo>
                  <a:pt x="3943111" y="2368699"/>
                  <a:pt x="2993714" y="3318096"/>
                  <a:pt x="1822572" y="3318096"/>
                </a:cubicBezTo>
                <a:cubicBezTo>
                  <a:pt x="1090609" y="3318096"/>
                  <a:pt x="445264" y="2947238"/>
                  <a:pt x="64188" y="2383171"/>
                </a:cubicBezTo>
                <a:lnTo>
                  <a:pt x="0" y="2277515"/>
                </a:lnTo>
                <a:lnTo>
                  <a:pt x="0" y="117600"/>
                </a:lnTo>
                <a:lnTo>
                  <a:pt x="64188" y="11944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173" name="Google Shape;173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41731" y="500775"/>
            <a:ext cx="789940" cy="818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74252" y="3531213"/>
            <a:ext cx="716915" cy="770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7">
            <a:alphaModFix/>
          </a:blip>
          <a:srcRect/>
          <a:stretch/>
        </p:blipFill>
        <p:spPr>
          <a:xfrm>
            <a:off x="7763462" y="3562040"/>
            <a:ext cx="761905" cy="819048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8"/>
          <p:cNvSpPr txBox="1"/>
          <p:nvPr/>
        </p:nvSpPr>
        <p:spPr>
          <a:xfrm>
            <a:off x="8144415" y="4476890"/>
            <a:ext cx="3057525" cy="12547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00685" marR="0" lvl="0" indent="-330835" algn="l" rtl="0">
              <a:lnSpc>
                <a:spcPct val="888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🡺  Need to buy a lot of computers and professional equipment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00685" marR="0" lvl="0" indent="-330835" algn="l" rtl="0">
              <a:lnSpc>
                <a:spcPct val="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0835" marR="0" lvl="0" indent="-330835" algn="l" rtl="0">
              <a:lnSpc>
                <a:spcPct val="88888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e.g. gaming PC, headsets, LED monitors, professional microphones &amp; webcams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8"/>
          <p:cNvSpPr txBox="1"/>
          <p:nvPr/>
        </p:nvSpPr>
        <p:spPr>
          <a:xfrm>
            <a:off x="8525367" y="3584827"/>
            <a:ext cx="2860398" cy="808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Expensive to organize the e-sports festival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8"/>
          <p:cNvSpPr/>
          <p:nvPr/>
        </p:nvSpPr>
        <p:spPr>
          <a:xfrm>
            <a:off x="7628021" y="3318095"/>
            <a:ext cx="3903044" cy="3034579"/>
          </a:xfrm>
          <a:prstGeom prst="rect">
            <a:avLst/>
          </a:prstGeom>
          <a:noFill/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9" name="Google Shape;179;p8"/>
          <p:cNvCxnSpPr/>
          <p:nvPr/>
        </p:nvCxnSpPr>
        <p:spPr>
          <a:xfrm>
            <a:off x="6048459" y="4310923"/>
            <a:ext cx="1579562" cy="92952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9"/>
          <p:cNvSpPr txBox="1"/>
          <p:nvPr/>
        </p:nvSpPr>
        <p:spPr>
          <a:xfrm>
            <a:off x="838201" y="345810"/>
            <a:ext cx="512056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5400"/>
              <a:buFont typeface="Calibri"/>
              <a:buNone/>
            </a:pPr>
            <a:r>
              <a:rPr lang="en-US" sz="54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Share your ideas</a:t>
            </a:r>
            <a:endParaRPr/>
          </a:p>
        </p:txBody>
      </p:sp>
      <p:sp>
        <p:nvSpPr>
          <p:cNvPr id="186" name="Google Shape;186;p9"/>
          <p:cNvSpPr txBox="1">
            <a:spLocks noGrp="1"/>
          </p:cNvSpPr>
          <p:nvPr>
            <p:ph type="body" idx="1"/>
          </p:nvPr>
        </p:nvSpPr>
        <p:spPr>
          <a:xfrm>
            <a:off x="838201" y="1825625"/>
            <a:ext cx="5092194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None/>
            </a:pPr>
            <a:r>
              <a:rPr lang="en-US" sz="3200">
                <a:solidFill>
                  <a:srgbClr val="002060"/>
                </a:solidFill>
              </a:rPr>
              <a:t>Do you / your group members think our school should hold an inter-school e-sports festival?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B050"/>
              </a:buClr>
              <a:buSzPts val="2800"/>
              <a:buNone/>
            </a:pPr>
            <a:r>
              <a:rPr lang="en-US">
                <a:solidFill>
                  <a:srgbClr val="00B050"/>
                </a:solidFill>
              </a:rPr>
              <a:t>Our school </a:t>
            </a:r>
            <a:r>
              <a:rPr lang="en-US" u="sng">
                <a:solidFill>
                  <a:srgbClr val="00B050"/>
                </a:solidFill>
              </a:rPr>
              <a:t>should / should not</a:t>
            </a:r>
            <a:r>
              <a:rPr lang="en-US">
                <a:solidFill>
                  <a:srgbClr val="00B050"/>
                </a:solidFill>
              </a:rPr>
              <a:t> hold an inter-school e-sports festival because …</a:t>
            </a:r>
            <a:endParaRPr/>
          </a:p>
        </p:txBody>
      </p:sp>
      <p:sp>
        <p:nvSpPr>
          <p:cNvPr id="187" name="Google Shape;187;p9"/>
          <p:cNvSpPr/>
          <p:nvPr/>
        </p:nvSpPr>
        <p:spPr>
          <a:xfrm>
            <a:off x="10420569" y="1364732"/>
            <a:ext cx="947488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" name="Google Shape;188;p9" descr="Esports: Is the gaming business ready to come of age? | Financial Times"/>
          <p:cNvPicPr preferRelativeResize="0"/>
          <p:nvPr/>
        </p:nvPicPr>
        <p:blipFill rotWithShape="1">
          <a:blip r:embed="rId3">
            <a:alphaModFix/>
          </a:blip>
          <a:srcRect l="27969" r="13594" b="1"/>
          <a:stretch/>
        </p:blipFill>
        <p:spPr>
          <a:xfrm>
            <a:off x="7987829" y="2825120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 extrusionOk="0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89" name="Google Shape;189;p9"/>
          <p:cNvSpPr/>
          <p:nvPr/>
        </p:nvSpPr>
        <p:spPr>
          <a:xfrm rot="-6040930" flipH="1">
            <a:off x="6034138" y="-673140"/>
            <a:ext cx="4021193" cy="4021193"/>
          </a:xfrm>
          <a:prstGeom prst="arc">
            <a:avLst>
              <a:gd name="adj1" fmla="val 16200000"/>
              <a:gd name="adj2" fmla="val 20093138"/>
            </a:avLst>
          </a:prstGeom>
          <a:noFill/>
          <a:ln w="127000" cap="rnd" cmpd="sng">
            <a:solidFill>
              <a:schemeClr val="accent4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0" name="Google Shape;190;p9" descr="Free Work Presentation Cliparts, Download Free Clip Art, Free Clip Art on  Clipart Library"/>
          <p:cNvPicPr preferRelativeResize="0"/>
          <p:nvPr/>
        </p:nvPicPr>
        <p:blipFill rotWithShape="1">
          <a:blip r:embed="rId4">
            <a:alphaModFix/>
          </a:blip>
          <a:srcRect r="6401" b="3"/>
          <a:stretch/>
        </p:blipFill>
        <p:spPr>
          <a:xfrm>
            <a:off x="6348177" y="97392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 extrusionOk="0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</Words>
  <Application>Microsoft Office PowerPoint</Application>
  <PresentationFormat>Widescreen</PresentationFormat>
  <Paragraphs>105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Avenir</vt:lpstr>
      <vt:lpstr>Arial</vt:lpstr>
      <vt:lpstr>Calibri</vt:lpstr>
      <vt:lpstr>Times New Roman</vt:lpstr>
      <vt:lpstr>Office 佈景主題</vt:lpstr>
      <vt:lpstr>Office 佈景主題</vt:lpstr>
      <vt:lpstr>Speaking E-sports</vt:lpstr>
      <vt:lpstr>Find your partner</vt:lpstr>
      <vt:lpstr>Share with your partner</vt:lpstr>
      <vt:lpstr>PowerPoint Presentation</vt:lpstr>
      <vt:lpstr>PowerPoint Presentation</vt:lpstr>
      <vt:lpstr>PowerPoint Presentation</vt:lpstr>
      <vt:lpstr>Find your groupmates</vt:lpstr>
      <vt:lpstr>If you need help, you can use the envelope. Everyone can pick ONE card only.</vt:lpstr>
      <vt:lpstr>PowerPoint Presentation</vt:lpstr>
      <vt:lpstr>Speaking Homework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Speaking E-sports</dc:title>
  <dc:creator>Ben Ng</dc:creator>
  <cp:lastModifiedBy>CHAN, Chun Leung [C&amp;I]</cp:lastModifiedBy>
  <cp:revision>1</cp:revision>
  <dcterms:created xsi:type="dcterms:W3CDTF">2021-03-12T19:13:17Z</dcterms:created>
  <dcterms:modified xsi:type="dcterms:W3CDTF">2022-01-27T06:42:58Z</dcterms:modified>
</cp:coreProperties>
</file>