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7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8.xml" ContentType="application/vnd.openxmlformats-officedocument.theme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  <p:sldMasterId id="2147483862" r:id="rId2"/>
    <p:sldMasterId id="2147483874" r:id="rId3"/>
    <p:sldMasterId id="2147483886" r:id="rId4"/>
    <p:sldMasterId id="2147484070" r:id="rId5"/>
    <p:sldMasterId id="2147484142" r:id="rId6"/>
    <p:sldMasterId id="2147484575" r:id="rId7"/>
    <p:sldMasterId id="2147484625" r:id="rId8"/>
    <p:sldMasterId id="2147484639" r:id="rId9"/>
  </p:sldMasterIdLst>
  <p:notesMasterIdLst>
    <p:notesMasterId r:id="rId101"/>
  </p:notesMasterIdLst>
  <p:handoutMasterIdLst>
    <p:handoutMasterId r:id="rId102"/>
  </p:handoutMasterIdLst>
  <p:sldIdLst>
    <p:sldId id="263" r:id="rId10"/>
    <p:sldId id="328" r:id="rId11"/>
    <p:sldId id="329" r:id="rId12"/>
    <p:sldId id="330" r:id="rId13"/>
    <p:sldId id="269" r:id="rId14"/>
    <p:sldId id="287" r:id="rId15"/>
    <p:sldId id="288" r:id="rId16"/>
    <p:sldId id="289" r:id="rId17"/>
    <p:sldId id="290" r:id="rId18"/>
    <p:sldId id="274" r:id="rId19"/>
    <p:sldId id="298" r:id="rId20"/>
    <p:sldId id="308" r:id="rId21"/>
    <p:sldId id="310" r:id="rId22"/>
    <p:sldId id="311" r:id="rId23"/>
    <p:sldId id="295" r:id="rId24"/>
    <p:sldId id="313" r:id="rId25"/>
    <p:sldId id="314" r:id="rId26"/>
    <p:sldId id="323" r:id="rId27"/>
    <p:sldId id="325" r:id="rId28"/>
    <p:sldId id="318" r:id="rId29"/>
    <p:sldId id="275" r:id="rId30"/>
    <p:sldId id="319" r:id="rId31"/>
    <p:sldId id="324" r:id="rId32"/>
    <p:sldId id="321" r:id="rId33"/>
    <p:sldId id="322" r:id="rId34"/>
    <p:sldId id="276" r:id="rId35"/>
    <p:sldId id="337" r:id="rId36"/>
    <p:sldId id="279" r:id="rId37"/>
    <p:sldId id="336" r:id="rId38"/>
    <p:sldId id="347" r:id="rId39"/>
    <p:sldId id="365" r:id="rId40"/>
    <p:sldId id="349" r:id="rId41"/>
    <p:sldId id="351" r:id="rId42"/>
    <p:sldId id="366" r:id="rId43"/>
    <p:sldId id="367" r:id="rId44"/>
    <p:sldId id="368" r:id="rId45"/>
    <p:sldId id="369" r:id="rId46"/>
    <p:sldId id="370" r:id="rId47"/>
    <p:sldId id="357" r:id="rId48"/>
    <p:sldId id="344" r:id="rId49"/>
    <p:sldId id="364" r:id="rId50"/>
    <p:sldId id="359" r:id="rId51"/>
    <p:sldId id="371" r:id="rId52"/>
    <p:sldId id="360" r:id="rId53"/>
    <p:sldId id="284" r:id="rId54"/>
    <p:sldId id="363" r:id="rId55"/>
    <p:sldId id="402" r:id="rId56"/>
    <p:sldId id="486" r:id="rId57"/>
    <p:sldId id="489" r:id="rId58"/>
    <p:sldId id="497" r:id="rId59"/>
    <p:sldId id="484" r:id="rId60"/>
    <p:sldId id="403" r:id="rId61"/>
    <p:sldId id="404" r:id="rId62"/>
    <p:sldId id="405" r:id="rId63"/>
    <p:sldId id="408" r:id="rId64"/>
    <p:sldId id="384" r:id="rId65"/>
    <p:sldId id="385" r:id="rId66"/>
    <p:sldId id="392" r:id="rId67"/>
    <p:sldId id="389" r:id="rId68"/>
    <p:sldId id="390" r:id="rId69"/>
    <p:sldId id="391" r:id="rId70"/>
    <p:sldId id="388" r:id="rId71"/>
    <p:sldId id="393" r:id="rId72"/>
    <p:sldId id="394" r:id="rId73"/>
    <p:sldId id="373" r:id="rId74"/>
    <p:sldId id="409" r:id="rId75"/>
    <p:sldId id="410" r:id="rId76"/>
    <p:sldId id="411" r:id="rId77"/>
    <p:sldId id="412" r:id="rId78"/>
    <p:sldId id="413" r:id="rId79"/>
    <p:sldId id="414" r:id="rId80"/>
    <p:sldId id="415" r:id="rId81"/>
    <p:sldId id="416" r:id="rId82"/>
    <p:sldId id="417" r:id="rId83"/>
    <p:sldId id="418" r:id="rId84"/>
    <p:sldId id="419" r:id="rId85"/>
    <p:sldId id="420" r:id="rId86"/>
    <p:sldId id="421" r:id="rId87"/>
    <p:sldId id="466" r:id="rId88"/>
    <p:sldId id="467" r:id="rId89"/>
    <p:sldId id="499" r:id="rId90"/>
    <p:sldId id="285" r:id="rId91"/>
    <p:sldId id="490" r:id="rId92"/>
    <p:sldId id="491" r:id="rId93"/>
    <p:sldId id="492" r:id="rId94"/>
    <p:sldId id="493" r:id="rId95"/>
    <p:sldId id="494" r:id="rId96"/>
    <p:sldId id="498" r:id="rId97"/>
    <p:sldId id="495" r:id="rId98"/>
    <p:sldId id="496" r:id="rId99"/>
    <p:sldId id="286" r:id="rId100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FFFF00"/>
    <a:srgbClr val="3333CC"/>
    <a:srgbClr val="CC0000"/>
    <a:srgbClr val="913C04"/>
    <a:srgbClr val="990033"/>
    <a:srgbClr val="FF6600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15" autoAdjust="0"/>
    <p:restoredTop sz="94660"/>
  </p:normalViewPr>
  <p:slideViewPr>
    <p:cSldViewPr>
      <p:cViewPr varScale="1">
        <p:scale>
          <a:sx n="105" d="100"/>
          <a:sy n="105" d="100"/>
        </p:scale>
        <p:origin x="142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7.xml"/><Relationship Id="rId21" Type="http://schemas.openxmlformats.org/officeDocument/2006/relationships/slide" Target="slides/slide12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63" Type="http://schemas.openxmlformats.org/officeDocument/2006/relationships/slide" Target="slides/slide54.xml"/><Relationship Id="rId68" Type="http://schemas.openxmlformats.org/officeDocument/2006/relationships/slide" Target="slides/slide59.xml"/><Relationship Id="rId84" Type="http://schemas.openxmlformats.org/officeDocument/2006/relationships/slide" Target="slides/slide75.xml"/><Relationship Id="rId89" Type="http://schemas.openxmlformats.org/officeDocument/2006/relationships/slide" Target="slides/slide80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2.xml"/><Relationship Id="rId92" Type="http://schemas.openxmlformats.org/officeDocument/2006/relationships/slide" Target="slides/slide8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9" Type="http://schemas.openxmlformats.org/officeDocument/2006/relationships/slide" Target="slides/slide20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3" Type="http://schemas.openxmlformats.org/officeDocument/2006/relationships/slide" Target="slides/slide44.xml"/><Relationship Id="rId58" Type="http://schemas.openxmlformats.org/officeDocument/2006/relationships/slide" Target="slides/slide49.xml"/><Relationship Id="rId66" Type="http://schemas.openxmlformats.org/officeDocument/2006/relationships/slide" Target="slides/slide57.xml"/><Relationship Id="rId74" Type="http://schemas.openxmlformats.org/officeDocument/2006/relationships/slide" Target="slides/slide65.xml"/><Relationship Id="rId79" Type="http://schemas.openxmlformats.org/officeDocument/2006/relationships/slide" Target="slides/slide70.xml"/><Relationship Id="rId87" Type="http://schemas.openxmlformats.org/officeDocument/2006/relationships/slide" Target="slides/slide78.xml"/><Relationship Id="rId102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2.xml"/><Relationship Id="rId82" Type="http://schemas.openxmlformats.org/officeDocument/2006/relationships/slide" Target="slides/slide73.xml"/><Relationship Id="rId90" Type="http://schemas.openxmlformats.org/officeDocument/2006/relationships/slide" Target="slides/slide81.xml"/><Relationship Id="rId95" Type="http://schemas.openxmlformats.org/officeDocument/2006/relationships/slide" Target="slides/slide86.xml"/><Relationship Id="rId19" Type="http://schemas.openxmlformats.org/officeDocument/2006/relationships/slide" Target="slides/slide10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56" Type="http://schemas.openxmlformats.org/officeDocument/2006/relationships/slide" Target="slides/slide47.xml"/><Relationship Id="rId64" Type="http://schemas.openxmlformats.org/officeDocument/2006/relationships/slide" Target="slides/slide55.xml"/><Relationship Id="rId69" Type="http://schemas.openxmlformats.org/officeDocument/2006/relationships/slide" Target="slides/slide60.xml"/><Relationship Id="rId77" Type="http://schemas.openxmlformats.org/officeDocument/2006/relationships/slide" Target="slides/slide68.xml"/><Relationship Id="rId100" Type="http://schemas.openxmlformats.org/officeDocument/2006/relationships/slide" Target="slides/slide91.xml"/><Relationship Id="rId105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2.xml"/><Relationship Id="rId72" Type="http://schemas.openxmlformats.org/officeDocument/2006/relationships/slide" Target="slides/slide63.xml"/><Relationship Id="rId80" Type="http://schemas.openxmlformats.org/officeDocument/2006/relationships/slide" Target="slides/slide71.xml"/><Relationship Id="rId85" Type="http://schemas.openxmlformats.org/officeDocument/2006/relationships/slide" Target="slides/slide76.xml"/><Relationship Id="rId93" Type="http://schemas.openxmlformats.org/officeDocument/2006/relationships/slide" Target="slides/slide84.xml"/><Relationship Id="rId98" Type="http://schemas.openxmlformats.org/officeDocument/2006/relationships/slide" Target="slides/slide89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59" Type="http://schemas.openxmlformats.org/officeDocument/2006/relationships/slide" Target="slides/slide50.xml"/><Relationship Id="rId67" Type="http://schemas.openxmlformats.org/officeDocument/2006/relationships/slide" Target="slides/slide58.xml"/><Relationship Id="rId103" Type="http://schemas.openxmlformats.org/officeDocument/2006/relationships/presProps" Target="presProps.xml"/><Relationship Id="rId20" Type="http://schemas.openxmlformats.org/officeDocument/2006/relationships/slide" Target="slides/slide11.xml"/><Relationship Id="rId41" Type="http://schemas.openxmlformats.org/officeDocument/2006/relationships/slide" Target="slides/slide32.xml"/><Relationship Id="rId54" Type="http://schemas.openxmlformats.org/officeDocument/2006/relationships/slide" Target="slides/slide45.xml"/><Relationship Id="rId62" Type="http://schemas.openxmlformats.org/officeDocument/2006/relationships/slide" Target="slides/slide53.xml"/><Relationship Id="rId70" Type="http://schemas.openxmlformats.org/officeDocument/2006/relationships/slide" Target="slides/slide61.xml"/><Relationship Id="rId75" Type="http://schemas.openxmlformats.org/officeDocument/2006/relationships/slide" Target="slides/slide66.xml"/><Relationship Id="rId83" Type="http://schemas.openxmlformats.org/officeDocument/2006/relationships/slide" Target="slides/slide74.xml"/><Relationship Id="rId88" Type="http://schemas.openxmlformats.org/officeDocument/2006/relationships/slide" Target="slides/slide79.xml"/><Relationship Id="rId91" Type="http://schemas.openxmlformats.org/officeDocument/2006/relationships/slide" Target="slides/slide82.xml"/><Relationship Id="rId96" Type="http://schemas.openxmlformats.org/officeDocument/2006/relationships/slide" Target="slides/slide8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Relationship Id="rId57" Type="http://schemas.openxmlformats.org/officeDocument/2006/relationships/slide" Target="slides/slide48.xml"/><Relationship Id="rId106" Type="http://schemas.openxmlformats.org/officeDocument/2006/relationships/tableStyles" Target="tableStyles.xml"/><Relationship Id="rId10" Type="http://schemas.openxmlformats.org/officeDocument/2006/relationships/slide" Target="slides/slide1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slide" Target="slides/slide43.xml"/><Relationship Id="rId60" Type="http://schemas.openxmlformats.org/officeDocument/2006/relationships/slide" Target="slides/slide51.xml"/><Relationship Id="rId65" Type="http://schemas.openxmlformats.org/officeDocument/2006/relationships/slide" Target="slides/slide56.xml"/><Relationship Id="rId73" Type="http://schemas.openxmlformats.org/officeDocument/2006/relationships/slide" Target="slides/slide64.xml"/><Relationship Id="rId78" Type="http://schemas.openxmlformats.org/officeDocument/2006/relationships/slide" Target="slides/slide69.xml"/><Relationship Id="rId81" Type="http://schemas.openxmlformats.org/officeDocument/2006/relationships/slide" Target="slides/slide72.xml"/><Relationship Id="rId86" Type="http://schemas.openxmlformats.org/officeDocument/2006/relationships/slide" Target="slides/slide77.xml"/><Relationship Id="rId94" Type="http://schemas.openxmlformats.org/officeDocument/2006/relationships/slide" Target="slides/slide85.xml"/><Relationship Id="rId99" Type="http://schemas.openxmlformats.org/officeDocument/2006/relationships/slide" Target="slides/slide90.xml"/><Relationship Id="rId10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39" Type="http://schemas.openxmlformats.org/officeDocument/2006/relationships/slide" Target="slides/slide30.xml"/><Relationship Id="rId34" Type="http://schemas.openxmlformats.org/officeDocument/2006/relationships/slide" Target="slides/slide25.xml"/><Relationship Id="rId50" Type="http://schemas.openxmlformats.org/officeDocument/2006/relationships/slide" Target="slides/slide41.xml"/><Relationship Id="rId55" Type="http://schemas.openxmlformats.org/officeDocument/2006/relationships/slide" Target="slides/slide46.xml"/><Relationship Id="rId76" Type="http://schemas.openxmlformats.org/officeDocument/2006/relationships/slide" Target="slides/slide67.xml"/><Relationship Id="rId97" Type="http://schemas.openxmlformats.org/officeDocument/2006/relationships/slide" Target="slides/slide88.xml"/><Relationship Id="rId10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/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2771" name="Rectangle 3">
            <a:extLst/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2772" name="Rectangle 4">
            <a:extLst/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2773" name="Rectangle 5">
            <a:extLst/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DEAF2CF3-6EDA-4263-868A-14990B7106B8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H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35EC77A8-86D4-4417-B340-024B24C22781}" type="datetimeFigureOut">
              <a:rPr lang="en-US" altLang="zh-HK"/>
              <a:pPr>
                <a:defRPr/>
              </a:pPr>
              <a:t>30/8/2019</a:t>
            </a:fld>
            <a:endParaRPr lang="en-US" altLang="zh-H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altLang="zh-HK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H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870B2954-A43A-44F9-B0AC-A198FC35F57B}" type="slidenum">
              <a:rPr lang="en-US" altLang="zh-HK"/>
              <a:pPr>
                <a:defRPr/>
              </a:pPr>
              <a:t>‹#›</a:t>
            </a:fld>
            <a:endParaRPr lang="en-US" altLang="zh-H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3" name="投影片影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4674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HK" altLang="en-US" smtClean="0"/>
          </a:p>
        </p:txBody>
      </p:sp>
      <p:sp>
        <p:nvSpPr>
          <p:cNvPr id="284675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0EBDDDF-95C4-40D6-81E3-C7F3AB007E43}" type="slidenum">
              <a:rPr lang="en-US" altLang="zh-HK" smtClean="0">
                <a:solidFill>
                  <a:srgbClr val="000000"/>
                </a:solidFill>
                <a:latin typeface="Arial" charset="0"/>
                <a:ea typeface="新細明體" charset="-120"/>
              </a:rPr>
              <a:pPr/>
              <a:t>67</a:t>
            </a:fld>
            <a:endParaRPr lang="en-US" altLang="zh-HK" smtClean="0">
              <a:solidFill>
                <a:srgbClr val="000000"/>
              </a:solidFill>
              <a:latin typeface="Arial" charset="0"/>
              <a:ea typeface="新細明體" charset="-12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1" name="投影片影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22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HK" altLang="en-US" smtClean="0"/>
          </a:p>
        </p:txBody>
      </p:sp>
      <p:sp>
        <p:nvSpPr>
          <p:cNvPr id="286723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FEFC318-9534-4F14-9DCF-F6A6AAA55815}" type="slidenum">
              <a:rPr lang="en-US" altLang="zh-HK" smtClean="0">
                <a:solidFill>
                  <a:srgbClr val="000000"/>
                </a:solidFill>
                <a:latin typeface="Arial" charset="0"/>
                <a:ea typeface="新細明體" charset="-120"/>
              </a:rPr>
              <a:pPr/>
              <a:t>68</a:t>
            </a:fld>
            <a:endParaRPr lang="en-US" altLang="zh-HK" smtClean="0">
              <a:solidFill>
                <a:srgbClr val="000000"/>
              </a:solidFill>
              <a:latin typeface="Arial" charset="0"/>
              <a:ea typeface="新細明體" charset="-12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69" name="投影片影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8770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HK" altLang="en-US" smtClean="0"/>
          </a:p>
        </p:txBody>
      </p:sp>
      <p:sp>
        <p:nvSpPr>
          <p:cNvPr id="288771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F65912E-675D-471B-9EE9-C73D2D5B69C2}" type="slidenum">
              <a:rPr lang="en-US" altLang="zh-HK" smtClean="0">
                <a:solidFill>
                  <a:srgbClr val="000000"/>
                </a:solidFill>
                <a:latin typeface="Arial" charset="0"/>
                <a:ea typeface="新細明體" charset="-120"/>
              </a:rPr>
              <a:pPr/>
              <a:t>69</a:t>
            </a:fld>
            <a:endParaRPr lang="en-US" altLang="zh-HK" smtClean="0">
              <a:solidFill>
                <a:srgbClr val="000000"/>
              </a:solidFill>
              <a:latin typeface="Arial" charset="0"/>
              <a:ea typeface="新細明體" charset="-12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89" name="投影片影像版面配置區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3890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HK" altLang="en-US" smtClean="0"/>
          </a:p>
        </p:txBody>
      </p:sp>
      <p:sp>
        <p:nvSpPr>
          <p:cNvPr id="293891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4CB2CC0-A0A0-47D0-BF2D-77AD57FD7969}" type="slidenum">
              <a:rPr lang="en-US" altLang="zh-HK" smtClean="0">
                <a:solidFill>
                  <a:srgbClr val="000000"/>
                </a:solidFill>
                <a:latin typeface="Arial" charset="0"/>
                <a:ea typeface="新細明體" charset="-120"/>
              </a:rPr>
              <a:pPr/>
              <a:t>73</a:t>
            </a:fld>
            <a:endParaRPr lang="en-US" altLang="zh-HK" smtClean="0">
              <a:solidFill>
                <a:srgbClr val="000000"/>
              </a:solidFill>
              <a:latin typeface="Arial" charset="0"/>
              <a:ea typeface="新細明體" charset="-12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21507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 2" pitchFamily="18" charset="2"/>
              <a:buNone/>
              <a:defRPr/>
            </a:lvl1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42E4C8-74AA-41E0-94C8-D6AD42CA033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4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BE1A17-3951-4B84-802A-B89A99770FEA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fld id="{034C2F84-E188-498E-92E2-5FB4CBCB2A78}" type="datetimeFigureOut">
              <a:rPr lang="zh-HK" altLang="en-US"/>
              <a:pPr>
                <a:defRPr/>
              </a:pPr>
              <a:t>30/8/2019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1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fld id="{9999203D-AC69-4802-859E-EFA59C5E8981}" type="slidenum">
              <a:rPr lang="en-US" altLang="zh-HK"/>
              <a:pPr>
                <a:defRPr/>
              </a:pPr>
              <a:t>‹#›</a:t>
            </a:fld>
            <a:endParaRPr lang="zh-HK" altLang="en-US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fld id="{D10C16FF-98C0-4F5C-AB40-578C60A32192}" type="datetimeFigureOut">
              <a:rPr lang="zh-HK" altLang="en-US"/>
              <a:pPr>
                <a:defRPr/>
              </a:pPr>
              <a:t>30/8/2019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1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fld id="{3072B45E-DE92-4769-AB0E-5476740F599C}" type="slidenum">
              <a:rPr lang="en-US" altLang="zh-HK"/>
              <a:pPr>
                <a:defRPr/>
              </a:pPr>
              <a:t>‹#›</a:t>
            </a:fld>
            <a:endParaRPr lang="zh-HK" altLang="en-US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fld id="{46CDC494-1203-4570-9F77-CEDA278CEA11}" type="datetimeFigureOut">
              <a:rPr lang="zh-HK" altLang="en-US"/>
              <a:pPr>
                <a:defRPr/>
              </a:pPr>
              <a:t>30/8/2019</a:t>
            </a:fld>
            <a:endParaRPr lang="zh-HK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1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zh-HK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fld id="{10FDC6D3-FBED-4692-8AB9-ADECD110B656}" type="slidenum">
              <a:rPr lang="en-US" altLang="zh-HK"/>
              <a:pPr>
                <a:defRPr/>
              </a:pPr>
              <a:t>‹#›</a:t>
            </a:fld>
            <a:endParaRPr lang="zh-HK" altLang="en-US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fld id="{90BC3754-29F7-4D0E-8D22-AD93993C2D41}" type="datetimeFigureOut">
              <a:rPr lang="zh-HK" altLang="en-US"/>
              <a:pPr>
                <a:defRPr/>
              </a:pPr>
              <a:t>30/8/2019</a:t>
            </a:fld>
            <a:endParaRPr lang="zh-HK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1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zh-HK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fld id="{4C8537F4-70B2-4E41-8039-52302ABA49B3}" type="slidenum">
              <a:rPr lang="en-US" altLang="zh-HK"/>
              <a:pPr>
                <a:defRPr/>
              </a:pPr>
              <a:t>‹#›</a:t>
            </a:fld>
            <a:endParaRPr lang="zh-HK" altLang="en-US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fld id="{C3CF9992-B758-44B0-A6F0-CFD88C782167}" type="datetimeFigureOut">
              <a:rPr lang="zh-HK" altLang="en-US"/>
              <a:pPr>
                <a:defRPr/>
              </a:pPr>
              <a:t>30/8/2019</a:t>
            </a:fld>
            <a:endParaRPr lang="zh-HK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1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zh-HK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fld id="{E026074E-3359-47E2-B4B2-63D768A89160}" type="slidenum">
              <a:rPr lang="en-US" altLang="zh-HK"/>
              <a:pPr>
                <a:defRPr/>
              </a:pPr>
              <a:t>‹#›</a:t>
            </a:fld>
            <a:endParaRPr lang="zh-HK" altLang="en-US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fld id="{E9D4B13F-C0CE-4868-A54A-F1E23B35AC54}" type="datetimeFigureOut">
              <a:rPr lang="zh-HK" altLang="en-US"/>
              <a:pPr>
                <a:defRPr/>
              </a:pPr>
              <a:t>30/8/2019</a:t>
            </a:fld>
            <a:endParaRPr lang="zh-HK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1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zh-HK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fld id="{51F7917A-827E-49CA-82AE-73D4AAD0F270}" type="slidenum">
              <a:rPr lang="en-US" altLang="zh-HK"/>
              <a:pPr>
                <a:defRPr/>
              </a:pPr>
              <a:t>‹#›</a:t>
            </a:fld>
            <a:endParaRPr lang="zh-HK" altLang="en-US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fld id="{930EC990-02CB-479D-B001-CA9ED4042134}" type="datetimeFigureOut">
              <a:rPr lang="zh-HK" altLang="en-US"/>
              <a:pPr>
                <a:defRPr/>
              </a:pPr>
              <a:t>30/8/2019</a:t>
            </a:fld>
            <a:endParaRPr lang="zh-HK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1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zh-HK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fld id="{8DE31868-E90A-4D32-A274-7FDBACA17E18}" type="slidenum">
              <a:rPr lang="en-US" altLang="zh-HK"/>
              <a:pPr>
                <a:defRPr/>
              </a:pPr>
              <a:t>‹#›</a:t>
            </a:fld>
            <a:endParaRPr lang="zh-HK" altLang="en-US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TW" altLang="en-US" noProof="0"/>
              <a:t>按一下圖示以新增圖片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fld id="{AE708324-FCE5-42C4-B24B-F42DF45C0222}" type="datetimeFigureOut">
              <a:rPr lang="zh-HK" altLang="en-US"/>
              <a:pPr>
                <a:defRPr/>
              </a:pPr>
              <a:t>30/8/2019</a:t>
            </a:fld>
            <a:endParaRPr lang="zh-HK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1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zh-HK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fld id="{D935D997-D9A1-4478-A61B-8E6AD0361141}" type="slidenum">
              <a:rPr lang="en-US" altLang="zh-HK"/>
              <a:pPr>
                <a:defRPr/>
              </a:pPr>
              <a:t>‹#›</a:t>
            </a:fld>
            <a:endParaRPr lang="zh-HK" altLang="en-US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fld id="{2527439F-534D-42C6-B047-7D86B6D45F2A}" type="datetimeFigureOut">
              <a:rPr lang="zh-HK" altLang="en-US"/>
              <a:pPr>
                <a:defRPr/>
              </a:pPr>
              <a:t>30/8/2019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1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fld id="{72CEADE3-057E-4E1F-8EFD-E3D8D042A3BD}" type="slidenum">
              <a:rPr lang="en-US" altLang="zh-HK"/>
              <a:pPr>
                <a:defRPr/>
              </a:pPr>
              <a:t>‹#›</a:t>
            </a:fld>
            <a:endParaRPr lang="zh-HK" altLang="en-US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fld id="{7905851F-D1CF-4A01-B15A-C8341676FB4F}" type="datetimeFigureOut">
              <a:rPr lang="zh-HK" altLang="en-US"/>
              <a:pPr>
                <a:defRPr/>
              </a:pPr>
              <a:t>30/8/2019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1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fld id="{01174761-1D21-4F86-9442-73CFAFB23811}" type="slidenum">
              <a:rPr lang="en-US" altLang="zh-HK"/>
              <a:pPr>
                <a:defRPr/>
              </a:pPr>
              <a:t>‹#›</a:t>
            </a:fld>
            <a:endParaRPr lang="zh-HK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4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554C1F-6971-46EE-827A-5415B4C950C2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301625" y="228600"/>
            <a:ext cx="8540750" cy="5870575"/>
          </a:xfrm>
        </p:spPr>
        <p:txBody>
          <a:bodyPr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3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8A08A5-1B51-4FDD-8F65-70E03830BE5E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</p:spPr>
        <p:txBody>
          <a:bodyPr/>
          <a:lstStyle/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01625" y="1600200"/>
            <a:ext cx="8540750" cy="4498975"/>
          </a:xfrm>
        </p:spPr>
        <p:txBody>
          <a:bodyPr/>
          <a:lstStyle/>
          <a:p>
            <a:pPr lvl="0"/>
            <a:endParaRPr lang="zh-TW" altLang="en-US" noProof="0"/>
          </a:p>
        </p:txBody>
      </p:sp>
      <p:sp>
        <p:nvSpPr>
          <p:cNvPr id="4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F60D3D-9F44-4A6A-8AB3-9D5B364DE50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9" name="Rectangle 17"/>
          <p:cNvSpPr>
            <a:spLocks noGrp="1" noChangeArrowheads="1"/>
          </p:cNvSpPr>
          <p:nvPr>
            <p:ph type="ctrTitle" sz="quarter"/>
          </p:nvPr>
        </p:nvSpPr>
        <p:spPr>
          <a:xfrm>
            <a:off x="1371600" y="1371600"/>
            <a:ext cx="6477000" cy="1905000"/>
          </a:xfrm>
        </p:spPr>
        <p:txBody>
          <a:bodyPr anchor="b"/>
          <a:lstStyle>
            <a:lvl1pPr algn="ctr">
              <a:lnSpc>
                <a:spcPct val="100000"/>
              </a:lnSpc>
              <a:defRPr sz="4400"/>
            </a:lvl1pPr>
          </a:lstStyle>
          <a:p>
            <a:r>
              <a:rPr lang="zh-TW" altLang="en-US" smtClean="0"/>
              <a:t>按一下以編輯母片標題樣式</a:t>
            </a:r>
            <a:endParaRPr lang="en-US" altLang="zh-TW"/>
          </a:p>
        </p:txBody>
      </p:sp>
      <p:sp>
        <p:nvSpPr>
          <p:cNvPr id="3090" name="Rectangle 1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352800"/>
            <a:ext cx="6477000" cy="457200"/>
          </a:xfrm>
          <a:ln w="12700"/>
        </p:spPr>
        <p:txBody>
          <a:bodyPr lIns="91440" tIns="0" rIns="91440" bIns="0"/>
          <a:lstStyle>
            <a:lvl1pPr marL="0" indent="0" algn="ctr">
              <a:spcBef>
                <a:spcPct val="0"/>
              </a:spcBef>
              <a:buClrTx/>
              <a:buFontTx/>
              <a:buNone/>
              <a:defRPr/>
            </a:lvl1pPr>
          </a:lstStyle>
          <a:p>
            <a:r>
              <a:rPr lang="zh-TW" altLang="en-US" smtClean="0"/>
              <a:t>按一下以編輯母片副標題樣式</a:t>
            </a:r>
            <a:endParaRPr lang="en-US" altLang="zh-TW"/>
          </a:p>
        </p:txBody>
      </p:sp>
      <p:sp>
        <p:nvSpPr>
          <p:cNvPr id="4" name="Rectangle 2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04D0027F-98DD-4189-A2B1-D80F9C97484F}" type="datetimeFigureOut">
              <a:rPr lang="zh-TW" altLang="en-US"/>
              <a:pPr>
                <a:defRPr/>
              </a:pPr>
              <a:t>2019/8/30</a:t>
            </a:fld>
            <a:endParaRPr lang="zh-TW" altLang="en-US"/>
          </a:p>
        </p:txBody>
      </p:sp>
      <p:sp>
        <p:nvSpPr>
          <p:cNvPr id="5" name="Rectangle 3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Rectangle 3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6B2C5833-2B08-4219-AD28-9DBE44C6A2A3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ED0815E6-569C-4A53-A9F6-F46F899379EE}" type="datetimeFigureOut">
              <a:rPr lang="zh-TW" altLang="en-US"/>
              <a:pPr>
                <a:defRPr/>
              </a:pPr>
              <a:t>2019/8/30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253DD5EC-17DF-4E14-A282-36DFFE27E41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81956122-717B-437C-967D-B58C313B7B90}" type="datetimeFigureOut">
              <a:rPr lang="zh-TW" altLang="en-US"/>
              <a:pPr>
                <a:defRPr/>
              </a:pPr>
              <a:t>2019/8/30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D278810B-9487-4E8D-B4D3-8FE129CE288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1981200" y="1752600"/>
            <a:ext cx="28194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953000" y="1752600"/>
            <a:ext cx="28194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1EBCE16F-A844-4CC8-AF05-6A99E156ABAC}" type="datetimeFigureOut">
              <a:rPr lang="zh-TW" altLang="en-US"/>
              <a:pPr>
                <a:defRPr/>
              </a:pPr>
              <a:t>2019/8/30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CD9E7E6B-0FF1-48A9-B64E-6B5C44F4659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B1B6819B-1BBA-4393-83AF-B6624E028143}" type="datetimeFigureOut">
              <a:rPr lang="zh-TW" altLang="en-US"/>
              <a:pPr>
                <a:defRPr/>
              </a:pPr>
              <a:t>2019/8/30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67E75941-929D-4BD2-87C6-F6DA4D6D0223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D1274959-70A0-4B00-BC91-16FEA80AD570}" type="datetimeFigureOut">
              <a:rPr lang="zh-TW" altLang="en-US"/>
              <a:pPr>
                <a:defRPr/>
              </a:pPr>
              <a:t>2019/8/30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3711DE66-C3EE-4969-B216-6627E34A8AF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4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20E0F5-47B8-413D-B46D-9676E8A0DAF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4CB67E71-60AF-4CE9-80FC-92E8B7518B2D}" type="datetimeFigureOut">
              <a:rPr lang="zh-TW" altLang="en-US"/>
              <a:pPr>
                <a:defRPr/>
              </a:pPr>
              <a:t>2019/8/30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33D3B797-44EE-4ACF-A32D-B21FCDAD6FF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0187ACDE-A6A5-4CBE-8E90-8B261DC98F78}" type="datetimeFigureOut">
              <a:rPr lang="zh-TW" altLang="en-US"/>
              <a:pPr>
                <a:defRPr/>
              </a:pPr>
              <a:t>2019/8/30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7594BBCC-2678-49E2-A2EB-EA68E4ED29B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57630335-4429-464A-BD98-E9329C347ACB}" type="datetimeFigureOut">
              <a:rPr lang="zh-TW" altLang="en-US"/>
              <a:pPr>
                <a:defRPr/>
              </a:pPr>
              <a:t>2019/8/30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62CF89DB-7544-4A84-ADDA-D5526C2FA4FB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2678AF14-567A-48D0-919A-B08DB99EFB2C}" type="datetimeFigureOut">
              <a:rPr lang="zh-TW" altLang="en-US"/>
              <a:pPr>
                <a:defRPr/>
              </a:pPr>
              <a:t>2019/8/30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423D374B-3439-48DC-8675-5B8DB1CC464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324600" y="819150"/>
            <a:ext cx="1447800" cy="4819650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1981200" y="819150"/>
            <a:ext cx="4191000" cy="4819650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313673A1-B705-4E2A-94FD-3E3956D1C1E2}" type="datetimeFigureOut">
              <a:rPr lang="zh-TW" altLang="en-US"/>
              <a:pPr>
                <a:defRPr/>
              </a:pPr>
              <a:t>2019/8/30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D0F3104D-556E-491D-9851-F2971831C29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9" name="Rectangle 17"/>
          <p:cNvSpPr>
            <a:spLocks noGrp="1" noChangeArrowheads="1"/>
          </p:cNvSpPr>
          <p:nvPr>
            <p:ph type="ctrTitle" sz="quarter"/>
          </p:nvPr>
        </p:nvSpPr>
        <p:spPr>
          <a:xfrm>
            <a:off x="1371600" y="1371600"/>
            <a:ext cx="6477000" cy="1905000"/>
          </a:xfrm>
        </p:spPr>
        <p:txBody>
          <a:bodyPr anchor="b"/>
          <a:lstStyle>
            <a:lvl1pPr algn="ctr">
              <a:lnSpc>
                <a:spcPct val="100000"/>
              </a:lnSpc>
              <a:defRPr sz="4400"/>
            </a:lvl1pPr>
          </a:lstStyle>
          <a:p>
            <a:r>
              <a:rPr lang="zh-TW" altLang="en-US" smtClean="0"/>
              <a:t>按一下以編輯母片標題樣式</a:t>
            </a:r>
            <a:endParaRPr lang="en-US" altLang="zh-TW"/>
          </a:p>
        </p:txBody>
      </p:sp>
      <p:sp>
        <p:nvSpPr>
          <p:cNvPr id="3090" name="Rectangle 1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352800"/>
            <a:ext cx="6477000" cy="457200"/>
          </a:xfrm>
          <a:ln w="12700"/>
        </p:spPr>
        <p:txBody>
          <a:bodyPr lIns="91440" tIns="0" rIns="91440" bIns="0"/>
          <a:lstStyle>
            <a:lvl1pPr marL="0" indent="0" algn="ctr">
              <a:spcBef>
                <a:spcPct val="0"/>
              </a:spcBef>
              <a:buClrTx/>
              <a:buFontTx/>
              <a:buNone/>
              <a:defRPr/>
            </a:lvl1pPr>
          </a:lstStyle>
          <a:p>
            <a:r>
              <a:rPr lang="zh-TW" altLang="en-US" smtClean="0"/>
              <a:t>按一下以編輯母片副標題樣式</a:t>
            </a:r>
            <a:endParaRPr lang="en-US" altLang="zh-TW"/>
          </a:p>
        </p:txBody>
      </p:sp>
      <p:sp>
        <p:nvSpPr>
          <p:cNvPr id="4" name="Rectangle 2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AA3C5E04-F03A-4FF8-B0E0-C3D56EFEA1FF}" type="datetimeFigureOut">
              <a:rPr lang="zh-TW" altLang="en-US"/>
              <a:pPr>
                <a:defRPr/>
              </a:pPr>
              <a:t>2019/8/30</a:t>
            </a:fld>
            <a:endParaRPr lang="zh-TW" altLang="en-US"/>
          </a:p>
        </p:txBody>
      </p:sp>
      <p:sp>
        <p:nvSpPr>
          <p:cNvPr id="5" name="Rectangle 3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Rectangle 3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2D4CA629-CB29-44C8-8885-88250A48920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2A7BC1B9-9EDE-42B9-8870-06021BAC19DA}" type="datetimeFigureOut">
              <a:rPr lang="zh-TW" altLang="en-US"/>
              <a:pPr>
                <a:defRPr/>
              </a:pPr>
              <a:t>2019/8/30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076D9523-7232-48E6-A752-A9DFCFA4AB4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6AAD4EE7-5016-4A16-988D-168FE207E536}" type="datetimeFigureOut">
              <a:rPr lang="zh-TW" altLang="en-US"/>
              <a:pPr>
                <a:defRPr/>
              </a:pPr>
              <a:t>2019/8/30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16074785-BC72-4141-B408-EC2A6C60919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1981200" y="1752600"/>
            <a:ext cx="28194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953000" y="1752600"/>
            <a:ext cx="28194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E67ECC20-F35C-4C22-B001-B476F1D01455}" type="datetimeFigureOut">
              <a:rPr lang="zh-TW" altLang="en-US"/>
              <a:pPr>
                <a:defRPr/>
              </a:pPr>
              <a:t>2019/8/30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2CBA9E7E-25E2-40D7-B236-8790B6EF7F5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FC83BB29-C1A7-4E39-BCC3-D0B290D2C9D1}" type="datetimeFigureOut">
              <a:rPr lang="zh-TW" altLang="en-US"/>
              <a:pPr>
                <a:defRPr/>
              </a:pPr>
              <a:t>2019/8/30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7DEBE17F-4B60-44D7-9985-254BA602184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4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F7D8FE-09FC-4A03-8FB0-D77FC4005CB4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315DA936-70B5-4B1F-9D64-BE0DCFF7544C}" type="datetimeFigureOut">
              <a:rPr lang="zh-TW" altLang="en-US"/>
              <a:pPr>
                <a:defRPr/>
              </a:pPr>
              <a:t>2019/8/30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26208C57-D734-471A-802D-BD84B22C44D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C743EC3E-31F8-4883-8474-353D85646C9B}" type="datetimeFigureOut">
              <a:rPr lang="zh-TW" altLang="en-US"/>
              <a:pPr>
                <a:defRPr/>
              </a:pPr>
              <a:t>2019/8/30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C376FEE2-85DA-42EC-91D8-E12B00B8AA4B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32F76B48-13BC-4D79-8E71-F12D59913A60}" type="datetimeFigureOut">
              <a:rPr lang="zh-TW" altLang="en-US"/>
              <a:pPr>
                <a:defRPr/>
              </a:pPr>
              <a:t>2019/8/30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7E80A8D4-2CBA-461F-AB37-9C1A9509B19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6AADEAA2-3CF7-4EAF-B660-A234B6E0FDAE}" type="datetimeFigureOut">
              <a:rPr lang="zh-TW" altLang="en-US"/>
              <a:pPr>
                <a:defRPr/>
              </a:pPr>
              <a:t>2019/8/30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E0C48288-5AC2-4F8A-BCDF-A51384BC4EF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708934B9-FD12-428D-AC42-317A7D48A580}" type="datetimeFigureOut">
              <a:rPr lang="zh-TW" altLang="en-US"/>
              <a:pPr>
                <a:defRPr/>
              </a:pPr>
              <a:t>2019/8/30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6804D3C2-21D5-4381-91A1-B6E47C5058DB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324600" y="819150"/>
            <a:ext cx="1447800" cy="4819650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1981200" y="819150"/>
            <a:ext cx="4191000" cy="4819650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B7FA4AE6-D0C3-4A1B-A3E1-9240CBDEACD6}" type="datetimeFigureOut">
              <a:rPr lang="zh-TW" altLang="en-US"/>
              <a:pPr>
                <a:defRPr/>
              </a:pPr>
              <a:t>2019/8/30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9091C2F4-C431-4940-9ECB-FF0CBA24AAB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21507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 2" pitchFamily="18" charset="2"/>
              <a:buNone/>
              <a:defRPr/>
            </a:lvl1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5A5685-4F22-4005-8538-4AF5D9D8642E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4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8A2B5A-AFE4-4431-A251-8629E0C8353A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4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B30177-1FC1-453C-997B-E57EC587BE6D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5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214913-DF42-4EDC-A27B-7387F97286EB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5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8E4920-404D-44FF-A842-39DA74A54B3F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7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4A020C-86F2-46DB-A82D-AD77DB3BCF8A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EB5424-CEA1-45B0-995A-0B0DA38FB1ED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D6471D-949B-43F3-8045-B1EF0787CD9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5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22CA94-E4A3-4948-8171-3857B946D65E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5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38192B-1AD3-404E-A809-26AB933795F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4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5028B9-88C1-4587-99F2-7270CA49A37B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4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A9571-10F6-4AA2-BB4B-3AF479044B0B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301625" y="228600"/>
            <a:ext cx="8540750" cy="5870575"/>
          </a:xfrm>
        </p:spPr>
        <p:txBody>
          <a:bodyPr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3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B66569-CE8F-407D-9819-716703E3ECAB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</p:spPr>
        <p:txBody>
          <a:bodyPr/>
          <a:lstStyle/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01625" y="1600200"/>
            <a:ext cx="8540750" cy="4498975"/>
          </a:xfrm>
        </p:spPr>
        <p:txBody>
          <a:bodyPr/>
          <a:lstStyle/>
          <a:p>
            <a:pPr lvl="0"/>
            <a:endParaRPr lang="zh-TW" altLang="en-US" noProof="0"/>
          </a:p>
        </p:txBody>
      </p:sp>
      <p:sp>
        <p:nvSpPr>
          <p:cNvPr id="4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13FD02-C466-4CF7-AD89-D244A17A9D0C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9" name="Rectangle 17"/>
          <p:cNvSpPr>
            <a:spLocks noGrp="1" noChangeArrowheads="1"/>
          </p:cNvSpPr>
          <p:nvPr>
            <p:ph type="ctrTitle" sz="quarter"/>
          </p:nvPr>
        </p:nvSpPr>
        <p:spPr>
          <a:xfrm>
            <a:off x="1371600" y="1371600"/>
            <a:ext cx="6477000" cy="1905000"/>
          </a:xfrm>
        </p:spPr>
        <p:txBody>
          <a:bodyPr anchor="b"/>
          <a:lstStyle>
            <a:lvl1pPr algn="ctr">
              <a:lnSpc>
                <a:spcPct val="100000"/>
              </a:lnSpc>
              <a:defRPr sz="4400"/>
            </a:lvl1pPr>
          </a:lstStyle>
          <a:p>
            <a:r>
              <a:rPr lang="zh-TW" altLang="en-US" smtClean="0"/>
              <a:t>按一下以編輯母片標題樣式</a:t>
            </a:r>
            <a:endParaRPr lang="en-US" altLang="zh-TW"/>
          </a:p>
        </p:txBody>
      </p:sp>
      <p:sp>
        <p:nvSpPr>
          <p:cNvPr id="3090" name="Rectangle 1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352800"/>
            <a:ext cx="6477000" cy="457200"/>
          </a:xfrm>
          <a:ln w="12700"/>
        </p:spPr>
        <p:txBody>
          <a:bodyPr lIns="91440" tIns="0" rIns="91440" bIns="0"/>
          <a:lstStyle>
            <a:lvl1pPr marL="0" indent="0" algn="ctr">
              <a:spcBef>
                <a:spcPct val="0"/>
              </a:spcBef>
              <a:buClrTx/>
              <a:buFontTx/>
              <a:buNone/>
              <a:defRPr/>
            </a:lvl1pPr>
          </a:lstStyle>
          <a:p>
            <a:r>
              <a:rPr lang="zh-TW" altLang="en-US" smtClean="0"/>
              <a:t>按一下以編輯母片副標題樣式</a:t>
            </a:r>
            <a:endParaRPr lang="en-US" altLang="zh-TW"/>
          </a:p>
        </p:txBody>
      </p:sp>
      <p:sp>
        <p:nvSpPr>
          <p:cNvPr id="4" name="Rectangle 2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0B044B57-C0A7-41B2-BFAD-48B046397F93}" type="datetimeFigureOut">
              <a:rPr lang="zh-TW" altLang="en-US"/>
              <a:pPr>
                <a:defRPr/>
              </a:pPr>
              <a:t>2019/8/30</a:t>
            </a:fld>
            <a:endParaRPr lang="zh-TW" altLang="en-US"/>
          </a:p>
        </p:txBody>
      </p:sp>
      <p:sp>
        <p:nvSpPr>
          <p:cNvPr id="5" name="Rectangle 3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Rectangle 3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0A6CD858-1DFE-444A-BA08-C393560B11C3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7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F3DDCF-B6A4-4B69-82A4-2AAFD9FBC2A3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E24B7B37-F7F2-49D6-B536-99A934FED117}" type="datetimeFigureOut">
              <a:rPr lang="zh-TW" altLang="en-US"/>
              <a:pPr>
                <a:defRPr/>
              </a:pPr>
              <a:t>2019/8/30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28BACD15-C581-4C71-AB41-76DF9BE67F63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65033433-85AF-45DB-95B4-45065BC98C44}" type="datetimeFigureOut">
              <a:rPr lang="zh-TW" altLang="en-US"/>
              <a:pPr>
                <a:defRPr/>
              </a:pPr>
              <a:t>2019/8/30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F79C75FD-73CF-4EAC-9B2D-E1FE1AD06C5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1981200" y="1752600"/>
            <a:ext cx="28194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953000" y="1752600"/>
            <a:ext cx="28194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A9BB9C97-5B1F-46DD-9B62-3A39CEF324D4}" type="datetimeFigureOut">
              <a:rPr lang="zh-TW" altLang="en-US"/>
              <a:pPr>
                <a:defRPr/>
              </a:pPr>
              <a:t>2019/8/30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E29D4201-DFDF-4064-9AD5-7FFCDD059BC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767D964B-D471-4350-8459-780AC515AFB4}" type="datetimeFigureOut">
              <a:rPr lang="zh-TW" altLang="en-US"/>
              <a:pPr>
                <a:defRPr/>
              </a:pPr>
              <a:t>2019/8/30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290F3C92-E9B9-43F1-B5E5-F35F54B1F7F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A99FF032-35E7-486C-855F-C91ABD3A4E10}" type="datetimeFigureOut">
              <a:rPr lang="zh-TW" altLang="en-US"/>
              <a:pPr>
                <a:defRPr/>
              </a:pPr>
              <a:t>2019/8/30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5B49DE96-BBE9-48DD-A0B2-E1BA7AB1423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2E97B795-A12E-4803-B61E-19BC48DC6851}" type="datetimeFigureOut">
              <a:rPr lang="zh-TW" altLang="en-US"/>
              <a:pPr>
                <a:defRPr/>
              </a:pPr>
              <a:t>2019/8/30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6FFD3140-6965-49A4-815A-01B9F87DF223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D3C9EBBF-45F9-46A8-801D-5EB076AA767E}" type="datetimeFigureOut">
              <a:rPr lang="zh-TW" altLang="en-US"/>
              <a:pPr>
                <a:defRPr/>
              </a:pPr>
              <a:t>2019/8/30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FCBD3A7F-7339-4CB4-9CB2-4AC82A0F08E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00F42BD5-F6B0-46BA-A436-A48463689136}" type="datetimeFigureOut">
              <a:rPr lang="zh-TW" altLang="en-US"/>
              <a:pPr>
                <a:defRPr/>
              </a:pPr>
              <a:t>2019/8/30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164F9F60-D9B9-4715-A1B1-20B9872995B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694F0DA5-2F9D-4EB3-BC2D-F8E5BFED3441}" type="datetimeFigureOut">
              <a:rPr lang="zh-TW" altLang="en-US"/>
              <a:pPr>
                <a:defRPr/>
              </a:pPr>
              <a:t>2019/8/30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9C215CBB-25BE-47B7-995D-5F4C1A01005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324600" y="819150"/>
            <a:ext cx="1447800" cy="4819650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1981200" y="819150"/>
            <a:ext cx="4191000" cy="4819650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F1644094-D542-4C85-94E0-3AC46DCA4BDF}" type="datetimeFigureOut">
              <a:rPr lang="zh-TW" altLang="en-US"/>
              <a:pPr>
                <a:defRPr/>
              </a:pPr>
              <a:t>2019/8/30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kumimoji="1"/>
            </a:lvl1pPr>
          </a:lstStyle>
          <a:p>
            <a:pPr>
              <a:defRPr/>
            </a:pPr>
            <a:fld id="{BA2736F0-3F53-428D-915A-26B7C55ADA0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1DFDC8-1D8A-4B09-940C-9290178C853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21507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 2" pitchFamily="18" charset="2"/>
              <a:buNone/>
              <a:defRPr/>
            </a:lvl1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CA355D-E247-45BF-9EBC-EDA892571FE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4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9FE932-38E8-42D0-9947-9FFA5CAB0EC9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4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154C95-CE45-4BFE-BB47-94838655B7B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5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A3CEBB-3904-489D-BA91-4BDB3370D82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7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F260FD-409A-4F93-B801-B9B8E1857DC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DF6B11-69A1-4CE2-95DB-CBA422C8B7F9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A2287-E511-462D-B8B1-B39A0BC5F397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5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2258D5-419A-4111-9212-501DAA709D9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5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C48CE4-F91E-4F90-85BC-3D6C0C98277C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4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C6E80-8265-40A8-839A-826C8FF19BB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68667F-42DC-4023-B835-83392B17D742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4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1DF90E-B951-468A-A10D-3C8B790A88EF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301625" y="228600"/>
            <a:ext cx="8540750" cy="5870575"/>
          </a:xfrm>
        </p:spPr>
        <p:txBody>
          <a:bodyPr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3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0202A2-2CC3-4D76-8C97-7CB7754DB0F9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</p:spPr>
        <p:txBody>
          <a:bodyPr/>
          <a:lstStyle/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01625" y="1600200"/>
            <a:ext cx="8540750" cy="4498975"/>
          </a:xfrm>
        </p:spPr>
        <p:txBody>
          <a:bodyPr/>
          <a:lstStyle/>
          <a:p>
            <a:pPr lvl="0"/>
            <a:endParaRPr lang="zh-TW" altLang="en-US" noProof="0"/>
          </a:p>
        </p:txBody>
      </p:sp>
      <p:sp>
        <p:nvSpPr>
          <p:cNvPr id="4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D1FA6-6F69-40D3-A8FB-9172207B8A2A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21507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 2" pitchFamily="18" charset="2"/>
              <a:buNone/>
              <a:defRPr/>
            </a:lvl1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FE980B-FBE9-4FDF-8E9D-F63E7F82EF3A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4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A340A-E09B-4AD6-BBD2-730CA1077A54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4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EF3576-5932-4FD2-B656-B72AE706E7E3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5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4A8FF0-897B-4AF2-AD2C-21DAA65006C3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7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E67BAB-C3B8-4A13-88A7-53C226B8F3AF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0E708-2639-414F-A12C-3CFF83ABCF4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B5563F-3AFA-4A3A-AC14-DCB6EA9F4899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5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F8954F-9794-49B4-BA31-9887F1CCEE03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5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6FB36E-2F64-42BA-AA5E-C364F6B7F37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5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F52B1E-DC6F-49D1-A3D4-CF6C0614E14A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4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6AAF29-DA3B-48CE-A7CC-8922524F809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4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7DDA68-27B5-443A-907F-AE13D243608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301625" y="228600"/>
            <a:ext cx="8540750" cy="5870575"/>
          </a:xfrm>
        </p:spPr>
        <p:txBody>
          <a:bodyPr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3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7E52E6-524F-4425-8FF7-7AECF74202EA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</p:spPr>
        <p:txBody>
          <a:bodyPr/>
          <a:lstStyle/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01625" y="1600200"/>
            <a:ext cx="8540750" cy="4498975"/>
          </a:xfrm>
        </p:spPr>
        <p:txBody>
          <a:bodyPr/>
          <a:lstStyle/>
          <a:p>
            <a:pPr lvl="0"/>
            <a:endParaRPr lang="zh-TW" altLang="en-US" noProof="0"/>
          </a:p>
        </p:txBody>
      </p:sp>
      <p:sp>
        <p:nvSpPr>
          <p:cNvPr id="4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DA2748-606B-4702-A2EA-544FA51083CF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21507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 2" pitchFamily="18" charset="2"/>
              <a:buNone/>
              <a:defRPr/>
            </a:lvl1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74CB0D-E118-4A07-8B23-B89C39D7BDEE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4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5B3B0-CD79-4385-88F6-25446B7F053E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4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037D7A-B50E-4CB8-9C58-BD6791FA37A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5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9896C8-BFD8-4FF6-942D-AFD022162E8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5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CDD6BB-A2FE-4312-A23D-EB7F8D57319E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7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C1C120-E001-431D-8DA3-9A6C9546E81C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228E77-4583-4575-80A9-B64C32D8784F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2D05C1-3A50-43C2-824F-D0905726C64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5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75286B-E505-439F-902C-CE4AA08F7823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TW"/>
              <a:t>Click to edit Master text styles</a:t>
            </a:r>
          </a:p>
        </p:txBody>
      </p:sp>
      <p:sp>
        <p:nvSpPr>
          <p:cNvPr id="5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EA8025-CA69-4A74-A18D-1D56785868F4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4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544C81-1438-435C-9E30-E86BBDAF2AEF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4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B11616-938F-4786-9AA7-F55970DE94B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301625" y="228600"/>
            <a:ext cx="8540750" cy="5870575"/>
          </a:xfrm>
        </p:spPr>
        <p:txBody>
          <a:bodyPr/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/>
          </a:p>
        </p:txBody>
      </p:sp>
      <p:sp>
        <p:nvSpPr>
          <p:cNvPr id="3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A6DE39-2003-48E6-B87D-F00E9BA54CBE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</p:spPr>
        <p:txBody>
          <a:bodyPr/>
          <a:lstStyle/>
          <a:p>
            <a:r>
              <a:rPr lang="en-US" altLang="zh-TW"/>
              <a:t>Click to edit Master title style</a:t>
            </a:r>
            <a:endParaRPr lang="zh-TW" alt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01625" y="1600200"/>
            <a:ext cx="8540750" cy="4498975"/>
          </a:xfrm>
        </p:spPr>
        <p:txBody>
          <a:bodyPr/>
          <a:lstStyle/>
          <a:p>
            <a:pPr lvl="0"/>
            <a:endParaRPr lang="zh-TW" altLang="en-US" noProof="0"/>
          </a:p>
        </p:txBody>
      </p:sp>
      <p:sp>
        <p:nvSpPr>
          <p:cNvPr id="4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ACF3AA-5254-494F-B968-95FDE1C88B78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 spd="slow">
    <p:pull dir="ru"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fld id="{E1F0D421-B445-45D9-B7DE-B89A62296226}" type="datetimeFigureOut">
              <a:rPr lang="zh-HK" altLang="en-US"/>
              <a:pPr>
                <a:defRPr/>
              </a:pPr>
              <a:t>30/8/2019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1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fld id="{6AEF5339-D3A2-4EFC-9D68-655FA636A835}" type="slidenum">
              <a:rPr lang="en-US" altLang="zh-HK"/>
              <a:pPr>
                <a:defRPr/>
              </a:pPr>
              <a:t>‹#›</a:t>
            </a:fld>
            <a:endParaRPr lang="zh-HK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slideLayout" Target="../slideLayouts/slideLayout85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3.xml"/><Relationship Id="rId13" Type="http://schemas.openxmlformats.org/officeDocument/2006/relationships/slideLayout" Target="../slideLayouts/slideLayout98.xml"/><Relationship Id="rId3" Type="http://schemas.openxmlformats.org/officeDocument/2006/relationships/slideLayout" Target="../slideLayouts/slideLayout88.xml"/><Relationship Id="rId7" Type="http://schemas.openxmlformats.org/officeDocument/2006/relationships/slideLayout" Target="../slideLayouts/slideLayout92.xml"/><Relationship Id="rId12" Type="http://schemas.openxmlformats.org/officeDocument/2006/relationships/slideLayout" Target="../slideLayouts/slideLayout97.xml"/><Relationship Id="rId2" Type="http://schemas.openxmlformats.org/officeDocument/2006/relationships/slideLayout" Target="../slideLayouts/slideLayout87.xml"/><Relationship Id="rId1" Type="http://schemas.openxmlformats.org/officeDocument/2006/relationships/slideLayout" Target="../slideLayouts/slideLayout86.xml"/><Relationship Id="rId6" Type="http://schemas.openxmlformats.org/officeDocument/2006/relationships/slideLayout" Target="../slideLayouts/slideLayout91.xml"/><Relationship Id="rId11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95.xml"/><Relationship Id="rId4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4.xml"/><Relationship Id="rId1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6.xml"/><Relationship Id="rId3" Type="http://schemas.openxmlformats.org/officeDocument/2006/relationships/slideLayout" Target="../slideLayouts/slideLayout101.xml"/><Relationship Id="rId7" Type="http://schemas.openxmlformats.org/officeDocument/2006/relationships/slideLayout" Target="../slideLayouts/slideLayout10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9.xml"/><Relationship Id="rId6" Type="http://schemas.openxmlformats.org/officeDocument/2006/relationships/slideLayout" Target="../slideLayouts/slideLayout104.xml"/><Relationship Id="rId11" Type="http://schemas.openxmlformats.org/officeDocument/2006/relationships/slideLayout" Target="../slideLayouts/slideLayout109.xml"/><Relationship Id="rId5" Type="http://schemas.openxmlformats.org/officeDocument/2006/relationships/slideLayout" Target="../slideLayouts/slideLayout103.xml"/><Relationship Id="rId10" Type="http://schemas.openxmlformats.org/officeDocument/2006/relationships/slideLayout" Target="../slideLayouts/slideLayout108.xml"/><Relationship Id="rId4" Type="http://schemas.openxmlformats.org/officeDocument/2006/relationships/slideLayout" Target="../slideLayouts/slideLayout102.xml"/><Relationship Id="rId9" Type="http://schemas.openxmlformats.org/officeDocument/2006/relationships/slideLayout" Target="../slideLayouts/slideLayout10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20484" name="Rectangle 4">
            <a:extLst/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kumimoji="0" sz="140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0485" name="Rectangle 5">
            <a:extLst/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kumimoji="0" sz="140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0486" name="Rectangle 6">
            <a:extLst/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40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C43273DE-7B30-47DB-AC6F-D1606CD4BEA2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19" r:id="rId1"/>
    <p:sldLayoutId id="2147484718" r:id="rId2"/>
    <p:sldLayoutId id="2147484717" r:id="rId3"/>
    <p:sldLayoutId id="2147484716" r:id="rId4"/>
    <p:sldLayoutId id="2147484715" r:id="rId5"/>
    <p:sldLayoutId id="2147484714" r:id="rId6"/>
    <p:sldLayoutId id="2147484713" r:id="rId7"/>
    <p:sldLayoutId id="2147484712" r:id="rId8"/>
    <p:sldLayoutId id="2147484711" r:id="rId9"/>
    <p:sldLayoutId id="2147484710" r:id="rId10"/>
    <p:sldLayoutId id="2147484709" r:id="rId11"/>
    <p:sldLayoutId id="2147484708" r:id="rId12"/>
    <p:sldLayoutId id="2147484707" r:id="rId13"/>
  </p:sldLayoutIdLst>
  <p:transition spd="slow">
    <p:pull dir="ru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新細明體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  <a:cs typeface="新細明體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  <a:cs typeface="新細明體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  <a:cs typeface="新細明體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  <a:cs typeface="新細明體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 2" pitchFamily="18" charset="2"/>
        <a:buChar char="¡"/>
        <a:defRPr kumimoji="1" sz="3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"/>
        <a:defRPr kumimoji="1" sz="28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kumimoji="1" sz="24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buChar char=""/>
        <a:defRPr kumimoji="1" sz="20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kumimoji="1" sz="20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981200" y="819150"/>
            <a:ext cx="5791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  <a:endParaRPr lang="en-US" altLang="zh-TW" smtClean="0"/>
          </a:p>
        </p:txBody>
      </p:sp>
      <p:sp>
        <p:nvSpPr>
          <p:cNvPr id="15363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81200" y="1752600"/>
            <a:ext cx="57912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altLang="zh-TW" smtClean="0"/>
          </a:p>
        </p:txBody>
      </p:sp>
      <p:sp>
        <p:nvSpPr>
          <p:cNvPr id="1048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8400"/>
            <a:ext cx="2667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1" hangingPunct="1">
              <a:defRPr kumimoji="0" sz="1000">
                <a:solidFill>
                  <a:srgbClr val="004646"/>
                </a:solidFill>
                <a:latin typeface="Century Gothic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3E19C65D-7108-460F-A26C-5C360A87A45C}" type="datetimeFigureOut">
              <a:rPr lang="zh-TW" altLang="en-US"/>
              <a:pPr>
                <a:defRPr/>
              </a:pPr>
              <a:t>2019/8/30</a:t>
            </a:fld>
            <a:endParaRPr lang="zh-TW" altLang="en-US"/>
          </a:p>
        </p:txBody>
      </p:sp>
      <p:sp>
        <p:nvSpPr>
          <p:cNvPr id="1049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3886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1" hangingPunct="1">
              <a:defRPr kumimoji="0" sz="1000">
                <a:solidFill>
                  <a:srgbClr val="004646"/>
                </a:solidFill>
                <a:latin typeface="Century Gothic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50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543800" y="6248400"/>
            <a:ext cx="685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000">
                <a:solidFill>
                  <a:srgbClr val="004646"/>
                </a:solidFill>
                <a:latin typeface="Century Gothic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F548753C-9C06-46D8-8D2A-4354E5A792EB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772" r:id="rId1"/>
    <p:sldLayoutId id="2147484773" r:id="rId2"/>
    <p:sldLayoutId id="2147484774" r:id="rId3"/>
    <p:sldLayoutId id="2147484775" r:id="rId4"/>
    <p:sldLayoutId id="2147484776" r:id="rId5"/>
    <p:sldLayoutId id="2147484777" r:id="rId6"/>
    <p:sldLayoutId id="2147484778" r:id="rId7"/>
    <p:sldLayoutId id="2147484779" r:id="rId8"/>
    <p:sldLayoutId id="2147484780" r:id="rId9"/>
    <p:sldLayoutId id="2147484781" r:id="rId10"/>
    <p:sldLayoutId id="2147484782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+mj-lt"/>
          <a:ea typeface="MS PGothic" pitchFamily="34" charset="-128"/>
          <a:cs typeface="ＭＳ Ｐゴシック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entury Gothic" pitchFamily="34" charset="0"/>
          <a:ea typeface="MS PGothic" pitchFamily="34" charset="-128"/>
          <a:cs typeface="ＭＳ Ｐゴシック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entury Gothic" pitchFamily="34" charset="0"/>
          <a:ea typeface="MS PGothic" pitchFamily="34" charset="-128"/>
          <a:cs typeface="ＭＳ Ｐゴシック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entury Gothic" pitchFamily="34" charset="0"/>
          <a:ea typeface="MS PGothic" pitchFamily="34" charset="-128"/>
          <a:cs typeface="ＭＳ Ｐゴシック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entury Gothic" pitchFamily="34" charset="0"/>
          <a:ea typeface="MS PGothic" pitchFamily="34" charset="-128"/>
          <a:cs typeface="ＭＳ Ｐゴシック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entury Gothic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entury Gothic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entury Gothic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entury Gothic" pitchFamily="34" charset="0"/>
        </a:defRPr>
      </a:lvl9pPr>
    </p:titleStyle>
    <p:bodyStyle>
      <a:lvl1pPr marL="342900" indent="-342900" algn="l" rtl="0" eaLnBrk="0" fontAlgn="base" hangingPunct="0">
        <a:spcBef>
          <a:spcPct val="50000"/>
        </a:spcBef>
        <a:spcAft>
          <a:spcPct val="0"/>
        </a:spcAft>
        <a:buClr>
          <a:schemeClr val="bg1"/>
        </a:buClr>
        <a:buChar char="•"/>
        <a:defRPr sz="2400">
          <a:solidFill>
            <a:schemeClr val="bg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•"/>
        <a:defRPr sz="2200">
          <a:solidFill>
            <a:schemeClr val="bg1"/>
          </a:solidFill>
          <a:latin typeface="+mn-lt"/>
          <a:ea typeface="MS PGothic" pitchFamily="34" charset="-128"/>
        </a:defRPr>
      </a:lvl2pPr>
      <a:lvl3pPr marL="1085850" indent="-2286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•"/>
        <a:defRPr sz="2000">
          <a:solidFill>
            <a:schemeClr val="bg1"/>
          </a:solidFill>
          <a:latin typeface="+mn-lt"/>
          <a:ea typeface="MS PGothic" pitchFamily="34" charset="-128"/>
        </a:defRPr>
      </a:lvl3pPr>
      <a:lvl4pPr marL="1428750" indent="-2286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•"/>
        <a:defRPr>
          <a:solidFill>
            <a:schemeClr val="bg1"/>
          </a:solidFill>
          <a:latin typeface="+mn-lt"/>
          <a:ea typeface="MS PGothic" pitchFamily="34" charset="-128"/>
        </a:defRPr>
      </a:lvl4pPr>
      <a:lvl5pPr marL="1771650" indent="-2286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•"/>
        <a:defRPr sz="1600">
          <a:solidFill>
            <a:schemeClr val="bg1"/>
          </a:solidFill>
          <a:latin typeface="+mn-lt"/>
          <a:ea typeface="MS PGothic" pitchFamily="34" charset="-128"/>
        </a:defRPr>
      </a:lvl5pPr>
      <a:lvl6pPr marL="2228850" indent="-2286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1600">
          <a:solidFill>
            <a:schemeClr val="bg1"/>
          </a:solidFill>
          <a:latin typeface="+mn-lt"/>
        </a:defRPr>
      </a:lvl6pPr>
      <a:lvl7pPr marL="2686050" indent="-2286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1600">
          <a:solidFill>
            <a:schemeClr val="bg1"/>
          </a:solidFill>
          <a:latin typeface="+mn-lt"/>
        </a:defRPr>
      </a:lvl7pPr>
      <a:lvl8pPr marL="3143250" indent="-2286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1600">
          <a:solidFill>
            <a:schemeClr val="bg1"/>
          </a:solidFill>
          <a:latin typeface="+mn-lt"/>
        </a:defRPr>
      </a:lvl8pPr>
      <a:lvl9pPr marL="3600450" indent="-2286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1600">
          <a:solidFill>
            <a:schemeClr val="bg1"/>
          </a:solidFill>
          <a:latin typeface="+mn-lt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981200" y="819150"/>
            <a:ext cx="5791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  <a:endParaRPr lang="en-US" altLang="zh-TW" smtClean="0"/>
          </a:p>
        </p:txBody>
      </p:sp>
      <p:sp>
        <p:nvSpPr>
          <p:cNvPr id="27651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81200" y="1752600"/>
            <a:ext cx="57912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altLang="zh-TW" smtClean="0"/>
          </a:p>
        </p:txBody>
      </p:sp>
      <p:sp>
        <p:nvSpPr>
          <p:cNvPr id="1048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8400"/>
            <a:ext cx="2667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1" hangingPunct="1">
              <a:defRPr kumimoji="0" sz="1000">
                <a:solidFill>
                  <a:srgbClr val="004646"/>
                </a:solidFill>
                <a:latin typeface="Century Gothic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A1FF97F3-3055-4EBC-9655-14CEE2F37936}" type="datetimeFigureOut">
              <a:rPr lang="zh-TW" altLang="en-US"/>
              <a:pPr>
                <a:defRPr/>
              </a:pPr>
              <a:t>2019/8/30</a:t>
            </a:fld>
            <a:endParaRPr lang="zh-TW" altLang="en-US"/>
          </a:p>
        </p:txBody>
      </p:sp>
      <p:sp>
        <p:nvSpPr>
          <p:cNvPr id="1049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3886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1" hangingPunct="1">
              <a:defRPr kumimoji="0" sz="1000">
                <a:solidFill>
                  <a:srgbClr val="004646"/>
                </a:solidFill>
                <a:latin typeface="Century Gothic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50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543800" y="6248400"/>
            <a:ext cx="685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000">
                <a:solidFill>
                  <a:srgbClr val="004646"/>
                </a:solidFill>
                <a:latin typeface="Century Gothic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50864C37-90B6-4C2F-9D7E-843CA4AAAE9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783" r:id="rId1"/>
    <p:sldLayoutId id="2147484784" r:id="rId2"/>
    <p:sldLayoutId id="2147484785" r:id="rId3"/>
    <p:sldLayoutId id="2147484786" r:id="rId4"/>
    <p:sldLayoutId id="2147484787" r:id="rId5"/>
    <p:sldLayoutId id="2147484788" r:id="rId6"/>
    <p:sldLayoutId id="2147484789" r:id="rId7"/>
    <p:sldLayoutId id="2147484790" r:id="rId8"/>
    <p:sldLayoutId id="2147484791" r:id="rId9"/>
    <p:sldLayoutId id="2147484792" r:id="rId10"/>
    <p:sldLayoutId id="2147484793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+mj-lt"/>
          <a:ea typeface="MS PGothic" pitchFamily="34" charset="-128"/>
          <a:cs typeface="ＭＳ Ｐゴシック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entury Gothic" pitchFamily="34" charset="0"/>
          <a:ea typeface="MS PGothic" pitchFamily="34" charset="-128"/>
          <a:cs typeface="ＭＳ Ｐゴシック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entury Gothic" pitchFamily="34" charset="0"/>
          <a:ea typeface="MS PGothic" pitchFamily="34" charset="-128"/>
          <a:cs typeface="ＭＳ Ｐゴシック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entury Gothic" pitchFamily="34" charset="0"/>
          <a:ea typeface="MS PGothic" pitchFamily="34" charset="-128"/>
          <a:cs typeface="ＭＳ Ｐゴシック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entury Gothic" pitchFamily="34" charset="0"/>
          <a:ea typeface="MS PGothic" pitchFamily="34" charset="-128"/>
          <a:cs typeface="ＭＳ Ｐゴシック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entury Gothic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entury Gothic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entury Gothic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entury Gothic" pitchFamily="34" charset="0"/>
        </a:defRPr>
      </a:lvl9pPr>
    </p:titleStyle>
    <p:bodyStyle>
      <a:lvl1pPr marL="342900" indent="-342900" algn="l" rtl="0" eaLnBrk="0" fontAlgn="base" hangingPunct="0">
        <a:spcBef>
          <a:spcPct val="50000"/>
        </a:spcBef>
        <a:spcAft>
          <a:spcPct val="0"/>
        </a:spcAft>
        <a:buClr>
          <a:schemeClr val="bg1"/>
        </a:buClr>
        <a:buChar char="•"/>
        <a:defRPr sz="2400">
          <a:solidFill>
            <a:schemeClr val="bg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•"/>
        <a:defRPr sz="2200">
          <a:solidFill>
            <a:schemeClr val="bg1"/>
          </a:solidFill>
          <a:latin typeface="+mn-lt"/>
          <a:ea typeface="MS PGothic" pitchFamily="34" charset="-128"/>
        </a:defRPr>
      </a:lvl2pPr>
      <a:lvl3pPr marL="1085850" indent="-2286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•"/>
        <a:defRPr sz="2000">
          <a:solidFill>
            <a:schemeClr val="bg1"/>
          </a:solidFill>
          <a:latin typeface="+mn-lt"/>
          <a:ea typeface="MS PGothic" pitchFamily="34" charset="-128"/>
        </a:defRPr>
      </a:lvl3pPr>
      <a:lvl4pPr marL="1428750" indent="-2286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•"/>
        <a:defRPr>
          <a:solidFill>
            <a:schemeClr val="bg1"/>
          </a:solidFill>
          <a:latin typeface="+mn-lt"/>
          <a:ea typeface="MS PGothic" pitchFamily="34" charset="-128"/>
        </a:defRPr>
      </a:lvl4pPr>
      <a:lvl5pPr marL="1771650" indent="-2286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•"/>
        <a:defRPr sz="1600">
          <a:solidFill>
            <a:schemeClr val="bg1"/>
          </a:solidFill>
          <a:latin typeface="+mn-lt"/>
          <a:ea typeface="MS PGothic" pitchFamily="34" charset="-128"/>
        </a:defRPr>
      </a:lvl5pPr>
      <a:lvl6pPr marL="2228850" indent="-2286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1600">
          <a:solidFill>
            <a:schemeClr val="bg1"/>
          </a:solidFill>
          <a:latin typeface="+mn-lt"/>
        </a:defRPr>
      </a:lvl6pPr>
      <a:lvl7pPr marL="2686050" indent="-2286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1600">
          <a:solidFill>
            <a:schemeClr val="bg1"/>
          </a:solidFill>
          <a:latin typeface="+mn-lt"/>
        </a:defRPr>
      </a:lvl7pPr>
      <a:lvl8pPr marL="3143250" indent="-2286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1600">
          <a:solidFill>
            <a:schemeClr val="bg1"/>
          </a:solidFill>
          <a:latin typeface="+mn-lt"/>
        </a:defRPr>
      </a:lvl8pPr>
      <a:lvl9pPr marL="3600450" indent="-2286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1600">
          <a:solidFill>
            <a:schemeClr val="bg1"/>
          </a:solidFill>
          <a:latin typeface="+mn-lt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39939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20484" name="Rectangle 4">
            <a:extLst/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kumimoji="0" sz="1400">
                <a:solidFill>
                  <a:srgbClr val="080808"/>
                </a:solidFill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0485" name="Rectangle 5">
            <a:extLst/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kumimoji="0" sz="1400">
                <a:solidFill>
                  <a:srgbClr val="080808"/>
                </a:solidFill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0486" name="Rectangle 6">
            <a:extLst/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400">
                <a:solidFill>
                  <a:srgbClr val="080808"/>
                </a:solidFill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E08A460D-FB6C-40AD-9E8D-6E4CFA00702C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32" r:id="rId1"/>
    <p:sldLayoutId id="2147484731" r:id="rId2"/>
    <p:sldLayoutId id="2147484730" r:id="rId3"/>
    <p:sldLayoutId id="2147484729" r:id="rId4"/>
    <p:sldLayoutId id="2147484728" r:id="rId5"/>
    <p:sldLayoutId id="2147484727" r:id="rId6"/>
    <p:sldLayoutId id="2147484726" r:id="rId7"/>
    <p:sldLayoutId id="2147484725" r:id="rId8"/>
    <p:sldLayoutId id="2147484724" r:id="rId9"/>
    <p:sldLayoutId id="2147484723" r:id="rId10"/>
    <p:sldLayoutId id="2147484722" r:id="rId11"/>
    <p:sldLayoutId id="2147484721" r:id="rId12"/>
    <p:sldLayoutId id="2147484720" r:id="rId13"/>
  </p:sldLayoutIdLst>
  <p:transition spd="slow">
    <p:pull dir="ru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新細明體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  <a:cs typeface="新細明體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  <a:cs typeface="新細明體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  <a:cs typeface="新細明體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  <a:cs typeface="新細明體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 2" pitchFamily="18" charset="2"/>
        <a:buChar char="¡"/>
        <a:defRPr kumimoji="1" sz="3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"/>
        <a:defRPr kumimoji="1" sz="28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kumimoji="1" sz="24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buChar char=""/>
        <a:defRPr kumimoji="1" sz="20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kumimoji="1" sz="20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981200" y="819150"/>
            <a:ext cx="5791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  <a:endParaRPr lang="en-US" altLang="zh-TW" smtClean="0"/>
          </a:p>
        </p:txBody>
      </p:sp>
      <p:sp>
        <p:nvSpPr>
          <p:cNvPr id="54275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81200" y="1752600"/>
            <a:ext cx="57912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altLang="zh-TW" smtClean="0"/>
          </a:p>
        </p:txBody>
      </p:sp>
      <p:sp>
        <p:nvSpPr>
          <p:cNvPr id="1048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8400"/>
            <a:ext cx="2667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1" hangingPunct="1">
              <a:defRPr kumimoji="0" sz="1000">
                <a:solidFill>
                  <a:srgbClr val="004646"/>
                </a:solidFill>
                <a:latin typeface="Century Gothic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9B9962D7-E03E-4A69-81D9-50971AABFAE3}" type="datetimeFigureOut">
              <a:rPr lang="zh-TW" altLang="en-US"/>
              <a:pPr>
                <a:defRPr/>
              </a:pPr>
              <a:t>2019/8/30</a:t>
            </a:fld>
            <a:endParaRPr lang="zh-TW" altLang="en-US"/>
          </a:p>
        </p:txBody>
      </p:sp>
      <p:sp>
        <p:nvSpPr>
          <p:cNvPr id="1049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3886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1" hangingPunct="1">
              <a:defRPr kumimoji="0" sz="1000">
                <a:solidFill>
                  <a:srgbClr val="004646"/>
                </a:solidFill>
                <a:latin typeface="Century Gothic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050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543800" y="6248400"/>
            <a:ext cx="685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000">
                <a:solidFill>
                  <a:srgbClr val="004646"/>
                </a:solidFill>
                <a:latin typeface="Century Gothic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B5237785-C7C2-414F-B43E-135047C5156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794" r:id="rId1"/>
    <p:sldLayoutId id="2147484795" r:id="rId2"/>
    <p:sldLayoutId id="2147484796" r:id="rId3"/>
    <p:sldLayoutId id="2147484797" r:id="rId4"/>
    <p:sldLayoutId id="2147484798" r:id="rId5"/>
    <p:sldLayoutId id="2147484799" r:id="rId6"/>
    <p:sldLayoutId id="2147484800" r:id="rId7"/>
    <p:sldLayoutId id="2147484801" r:id="rId8"/>
    <p:sldLayoutId id="2147484802" r:id="rId9"/>
    <p:sldLayoutId id="2147484803" r:id="rId10"/>
    <p:sldLayoutId id="2147484804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+mj-lt"/>
          <a:ea typeface="MS PGothic" pitchFamily="34" charset="-128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entury Gothic" pitchFamily="34" charset="0"/>
          <a:ea typeface="MS PGothic" pitchFamily="34" charset="-128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entury Gothic" pitchFamily="34" charset="0"/>
          <a:ea typeface="MS PGothic" pitchFamily="34" charset="-128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entury Gothic" pitchFamily="34" charset="0"/>
          <a:ea typeface="MS PGothic" pitchFamily="34" charset="-128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entury Gothic" pitchFamily="34" charset="0"/>
          <a:ea typeface="MS PGothic" pitchFamily="34" charset="-128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entury Gothic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entury Gothic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entury Gothic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Century Gothic" pitchFamily="34" charset="0"/>
        </a:defRPr>
      </a:lvl9pPr>
    </p:titleStyle>
    <p:bodyStyle>
      <a:lvl1pPr marL="342900" indent="-342900" algn="l" rtl="0" eaLnBrk="0" fontAlgn="base" hangingPunct="0">
        <a:spcBef>
          <a:spcPct val="50000"/>
        </a:spcBef>
        <a:spcAft>
          <a:spcPct val="0"/>
        </a:spcAft>
        <a:buClr>
          <a:schemeClr val="bg1"/>
        </a:buClr>
        <a:buChar char="•"/>
        <a:defRPr sz="2400">
          <a:solidFill>
            <a:schemeClr val="bg1"/>
          </a:solidFill>
          <a:latin typeface="+mn-lt"/>
          <a:ea typeface="MS PGothic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•"/>
        <a:defRPr sz="2200">
          <a:solidFill>
            <a:schemeClr val="bg1"/>
          </a:solidFill>
          <a:latin typeface="+mn-lt"/>
          <a:ea typeface="MS PGothic" pitchFamily="34" charset="-128"/>
        </a:defRPr>
      </a:lvl2pPr>
      <a:lvl3pPr marL="1085850" indent="-2286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•"/>
        <a:defRPr sz="2000">
          <a:solidFill>
            <a:schemeClr val="bg1"/>
          </a:solidFill>
          <a:latin typeface="+mn-lt"/>
          <a:ea typeface="MS PGothic" pitchFamily="34" charset="-128"/>
        </a:defRPr>
      </a:lvl3pPr>
      <a:lvl4pPr marL="1428750" indent="-2286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•"/>
        <a:defRPr>
          <a:solidFill>
            <a:schemeClr val="bg1"/>
          </a:solidFill>
          <a:latin typeface="+mn-lt"/>
          <a:ea typeface="MS PGothic" pitchFamily="34" charset="-128"/>
        </a:defRPr>
      </a:lvl4pPr>
      <a:lvl5pPr marL="1771650" indent="-2286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•"/>
        <a:defRPr sz="1600">
          <a:solidFill>
            <a:schemeClr val="bg1"/>
          </a:solidFill>
          <a:latin typeface="+mn-lt"/>
          <a:ea typeface="MS PGothic" pitchFamily="34" charset="-128"/>
        </a:defRPr>
      </a:lvl5pPr>
      <a:lvl6pPr marL="2228850" indent="-2286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1600">
          <a:solidFill>
            <a:schemeClr val="bg1"/>
          </a:solidFill>
          <a:latin typeface="+mn-lt"/>
        </a:defRPr>
      </a:lvl6pPr>
      <a:lvl7pPr marL="2686050" indent="-2286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1600">
          <a:solidFill>
            <a:schemeClr val="bg1"/>
          </a:solidFill>
          <a:latin typeface="+mn-lt"/>
        </a:defRPr>
      </a:lvl7pPr>
      <a:lvl8pPr marL="3143250" indent="-2286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1600">
          <a:solidFill>
            <a:schemeClr val="bg1"/>
          </a:solidFill>
          <a:latin typeface="+mn-lt"/>
        </a:defRPr>
      </a:lvl8pPr>
      <a:lvl9pPr marL="3600450" indent="-2286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1600">
          <a:solidFill>
            <a:schemeClr val="bg1"/>
          </a:solidFill>
          <a:latin typeface="+mn-lt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66563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20484" name="Rectangle 4">
            <a:extLst/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kumimoji="0" sz="1400">
                <a:solidFill>
                  <a:srgbClr val="080808"/>
                </a:solidFill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0485" name="Rectangle 5">
            <a:extLst/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kumimoji="0" sz="1400">
                <a:solidFill>
                  <a:srgbClr val="080808"/>
                </a:solidFill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0486" name="Rectangle 6">
            <a:extLst/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400">
                <a:solidFill>
                  <a:srgbClr val="080808"/>
                </a:solidFill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04C05531-2786-496C-913B-6AFE078B5A3E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45" r:id="rId1"/>
    <p:sldLayoutId id="2147484744" r:id="rId2"/>
    <p:sldLayoutId id="2147484743" r:id="rId3"/>
    <p:sldLayoutId id="2147484742" r:id="rId4"/>
    <p:sldLayoutId id="2147484741" r:id="rId5"/>
    <p:sldLayoutId id="2147484740" r:id="rId6"/>
    <p:sldLayoutId id="2147484739" r:id="rId7"/>
    <p:sldLayoutId id="2147484738" r:id="rId8"/>
    <p:sldLayoutId id="2147484737" r:id="rId9"/>
    <p:sldLayoutId id="2147484736" r:id="rId10"/>
    <p:sldLayoutId id="2147484735" r:id="rId11"/>
    <p:sldLayoutId id="2147484734" r:id="rId12"/>
    <p:sldLayoutId id="2147484733" r:id="rId13"/>
  </p:sldLayoutIdLst>
  <p:transition spd="slow">
    <p:pull dir="ru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新細明體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  <a:cs typeface="新細明體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  <a:cs typeface="新細明體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  <a:cs typeface="新細明體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  <a:cs typeface="新細明體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 2" pitchFamily="18" charset="2"/>
        <a:buChar char="¡"/>
        <a:defRPr kumimoji="1" sz="3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"/>
        <a:defRPr kumimoji="1" sz="28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kumimoji="1" sz="24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buChar char=""/>
        <a:defRPr kumimoji="1" sz="20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kumimoji="1" sz="20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80899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20484" name="Rectangle 4">
            <a:extLst/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kumimoji="0" sz="1400">
                <a:solidFill>
                  <a:srgbClr val="080808"/>
                </a:solidFill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0485" name="Rectangle 5">
            <a:extLst/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kumimoji="0" sz="1400">
                <a:solidFill>
                  <a:srgbClr val="080808"/>
                </a:solidFill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0486" name="Rectangle 6">
            <a:extLst/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400">
                <a:solidFill>
                  <a:srgbClr val="080808"/>
                </a:solidFill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7521D96C-30B9-452F-895C-8C64DEC8BD3A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58" r:id="rId1"/>
    <p:sldLayoutId id="2147484757" r:id="rId2"/>
    <p:sldLayoutId id="2147484756" r:id="rId3"/>
    <p:sldLayoutId id="2147484755" r:id="rId4"/>
    <p:sldLayoutId id="2147484754" r:id="rId5"/>
    <p:sldLayoutId id="2147484753" r:id="rId6"/>
    <p:sldLayoutId id="2147484752" r:id="rId7"/>
    <p:sldLayoutId id="2147484751" r:id="rId8"/>
    <p:sldLayoutId id="2147484750" r:id="rId9"/>
    <p:sldLayoutId id="2147484749" r:id="rId10"/>
    <p:sldLayoutId id="2147484748" r:id="rId11"/>
    <p:sldLayoutId id="2147484747" r:id="rId12"/>
    <p:sldLayoutId id="2147484746" r:id="rId13"/>
  </p:sldLayoutIdLst>
  <p:transition spd="slow">
    <p:pull dir="ru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新細明體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  <a:cs typeface="新細明體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  <a:cs typeface="新細明體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  <a:cs typeface="新細明體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  <a:cs typeface="新細明體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 2" pitchFamily="18" charset="2"/>
        <a:buChar char="¡"/>
        <a:defRPr kumimoji="1" sz="3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"/>
        <a:defRPr kumimoji="1" sz="28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kumimoji="1" sz="24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buChar char=""/>
        <a:defRPr kumimoji="1" sz="20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kumimoji="1" sz="20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2083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20484" name="Rectangle 4">
            <a:extLst/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kumimoji="0" sz="1400">
                <a:solidFill>
                  <a:srgbClr val="080808"/>
                </a:solidFill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0485" name="Rectangle 5">
            <a:extLst/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kumimoji="0" sz="1400">
                <a:solidFill>
                  <a:srgbClr val="080808"/>
                </a:solidFill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0486" name="Rectangle 6">
            <a:extLst/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400">
                <a:solidFill>
                  <a:srgbClr val="080808"/>
                </a:solidFill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3B2A6A64-4A79-41FA-90A9-10D3ECBF988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71" r:id="rId1"/>
    <p:sldLayoutId id="2147484770" r:id="rId2"/>
    <p:sldLayoutId id="2147484769" r:id="rId3"/>
    <p:sldLayoutId id="2147484768" r:id="rId4"/>
    <p:sldLayoutId id="2147484767" r:id="rId5"/>
    <p:sldLayoutId id="2147484766" r:id="rId6"/>
    <p:sldLayoutId id="2147484765" r:id="rId7"/>
    <p:sldLayoutId id="2147484764" r:id="rId8"/>
    <p:sldLayoutId id="2147484763" r:id="rId9"/>
    <p:sldLayoutId id="2147484762" r:id="rId10"/>
    <p:sldLayoutId id="2147484761" r:id="rId11"/>
    <p:sldLayoutId id="2147484760" r:id="rId12"/>
    <p:sldLayoutId id="2147484759" r:id="rId13"/>
  </p:sldLayoutIdLst>
  <p:transition spd="slow">
    <p:pull dir="ru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新細明體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  <a:cs typeface="新細明體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  <a:cs typeface="新細明體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  <a:cs typeface="新細明體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  <a:cs typeface="新細明體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 2" pitchFamily="18" charset="2"/>
        <a:buChar char="¡"/>
        <a:defRPr kumimoji="1" sz="3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"/>
        <a:defRPr kumimoji="1" sz="28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kumimoji="1" sz="24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buChar char=""/>
        <a:defRPr kumimoji="1" sz="20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kumimoji="1" sz="20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itchFamily="18" charset="2"/>
        <a:buChar char="¡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  <a:endParaRPr lang="en-US" smtClean="0"/>
          </a:p>
        </p:txBody>
      </p:sp>
      <p:sp>
        <p:nvSpPr>
          <p:cNvPr id="135171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kumimoji="0"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E9459F6-39DD-4F5F-B251-2881246BF9F1}" type="datetimeFigureOut">
              <a:rPr lang="zh-HK" altLang="en-US"/>
              <a:pPr>
                <a:defRPr/>
              </a:pPr>
              <a:t>30/8/2019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kumimoji="0"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kumimoji="0"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E94894FC-994C-4E16-8C2E-403F1C611326}" type="slidenum">
              <a:rPr lang="en-US" altLang="zh-HK"/>
              <a:pPr>
                <a:defRPr/>
              </a:pPr>
              <a:t>‹#›</a:t>
            </a:fld>
            <a:endParaRPr lang="zh-HK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28" r:id="rId1"/>
    <p:sldLayoutId id="2147484829" r:id="rId2"/>
    <p:sldLayoutId id="2147484830" r:id="rId3"/>
    <p:sldLayoutId id="2147484831" r:id="rId4"/>
    <p:sldLayoutId id="2147484832" r:id="rId5"/>
    <p:sldLayoutId id="2147484833" r:id="rId6"/>
    <p:sldLayoutId id="2147484834" r:id="rId7"/>
    <p:sldLayoutId id="2147484835" r:id="rId8"/>
    <p:sldLayoutId id="2147484836" r:id="rId9"/>
    <p:sldLayoutId id="2147484837" r:id="rId10"/>
    <p:sldLayoutId id="2147484838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MS PGothic" pitchFamily="34" charset="-128"/>
          <a:cs typeface="ＭＳ Ｐゴシック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MS PGothic" pitchFamily="34" charset="-128"/>
          <a:cs typeface="ＭＳ Ｐゴシック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MS PGothic" pitchFamily="34" charset="-128"/>
          <a:cs typeface="ＭＳ Ｐゴシック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MS PGothic" pitchFamily="34" charset="-128"/>
          <a:cs typeface="ＭＳ Ｐゴシック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ＭＳ Ｐゴシック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00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6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78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9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1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4.xml"/><Relationship Id="rId6" Type="http://schemas.openxmlformats.org/officeDocument/2006/relationships/image" Target="../media/image50.png"/><Relationship Id="rId5" Type="http://schemas.openxmlformats.org/officeDocument/2006/relationships/image" Target="../media/image44.emf"/><Relationship Id="rId4" Type="http://schemas.openxmlformats.org/officeDocument/2006/relationships/image" Target="../media/image49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8.xml"/><Relationship Id="rId6" Type="http://schemas.openxmlformats.org/officeDocument/2006/relationships/image" Target="../media/image55.png"/><Relationship Id="rId5" Type="http://schemas.openxmlformats.org/officeDocument/2006/relationships/image" Target="../media/image54.emf"/><Relationship Id="rId4" Type="http://schemas.openxmlformats.org/officeDocument/2006/relationships/image" Target="../media/image53.emf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emf"/><Relationship Id="rId2" Type="http://schemas.openxmlformats.org/officeDocument/2006/relationships/image" Target="../media/image57.emf"/><Relationship Id="rId1" Type="http://schemas.openxmlformats.org/officeDocument/2006/relationships/slideLayout" Target="../slideLayouts/slideLayout78.xml"/><Relationship Id="rId5" Type="http://schemas.openxmlformats.org/officeDocument/2006/relationships/image" Target="../media/image55.png"/><Relationship Id="rId4" Type="http://schemas.openxmlformats.org/officeDocument/2006/relationships/image" Target="../media/image56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78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emf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8.xml"/><Relationship Id="rId5" Type="http://schemas.openxmlformats.org/officeDocument/2006/relationships/image" Target="../media/image55.png"/><Relationship Id="rId4" Type="http://schemas.openxmlformats.org/officeDocument/2006/relationships/image" Target="../media/image56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78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emf"/><Relationship Id="rId2" Type="http://schemas.openxmlformats.org/officeDocument/2006/relationships/image" Target="../media/image66.emf"/><Relationship Id="rId1" Type="http://schemas.openxmlformats.org/officeDocument/2006/relationships/slideLayout" Target="../slideLayouts/slideLayout78.xml"/><Relationship Id="rId5" Type="http://schemas.openxmlformats.org/officeDocument/2006/relationships/image" Target="../media/image69.png"/><Relationship Id="rId4" Type="http://schemas.openxmlformats.org/officeDocument/2006/relationships/image" Target="../media/image68.jpe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9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1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/>
          </p:cNvPr>
          <p:cNvSpPr>
            <a:spLocks noGrp="1" noRot="1" noChangeArrowheads="1"/>
          </p:cNvSpPr>
          <p:nvPr>
            <p:ph type="subTitle" idx="1"/>
          </p:nvPr>
        </p:nvSpPr>
        <p:spPr>
          <a:xfrm>
            <a:off x="1258888" y="3429000"/>
            <a:ext cx="6553200" cy="22701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altLang="zh-TW" b="1" dirty="0" smtClean="0">
                <a:latin typeface="Century Gothic" pitchFamily="34" charset="0"/>
              </a:rPr>
              <a:t>Secondary </a:t>
            </a:r>
            <a:r>
              <a:rPr lang="en-US" altLang="zh-TW" sz="3600" b="1" dirty="0" smtClean="0">
                <a:latin typeface="Century Gothic" pitchFamily="34" charset="0"/>
              </a:rPr>
              <a:t>FOUR</a:t>
            </a:r>
            <a:endParaRPr lang="en-US" altLang="zh-TW" b="1" dirty="0" smtClean="0">
              <a:latin typeface="Century Gothic" pitchFamily="34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zh-TW" b="1" dirty="0" smtClean="0">
                <a:latin typeface="Century Gothic" pitchFamily="34" charset="0"/>
              </a:rPr>
              <a:t>English</a:t>
            </a:r>
            <a:endParaRPr lang="en-US" altLang="zh-TW" b="1" dirty="0" smtClean="0">
              <a:solidFill>
                <a:srgbClr val="FF9933"/>
              </a:solidFill>
              <a:latin typeface="Century Gothic" pitchFamily="34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zh-TW" sz="3600" b="1" i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</a:rPr>
              <a:t>Writing</a:t>
            </a:r>
            <a:r>
              <a:rPr lang="zh-TW" altLang="en-US" sz="3600" b="1" i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</a:rPr>
              <a:t> </a:t>
            </a:r>
            <a:r>
              <a:rPr lang="en-US" altLang="zh-TW" sz="3600" b="1" i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</a:rPr>
              <a:t>a</a:t>
            </a:r>
            <a:r>
              <a:rPr lang="zh-TW" altLang="en-US" sz="3600" b="1" i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</a:rPr>
              <a:t> </a:t>
            </a:r>
            <a:r>
              <a:rPr lang="en-US" altLang="zh-TW" sz="3600" b="1" i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</a:rPr>
              <a:t>Letter to the Editor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altLang="zh-TW" b="1" dirty="0" smtClean="0">
              <a:latin typeface="Century Gothic" pitchFamily="34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zh-TW" sz="2400" b="1" dirty="0" smtClean="0">
                <a:latin typeface="Century Gothic" pitchFamily="34" charset="0"/>
              </a:rPr>
              <a:t>30 May 2019</a:t>
            </a:r>
          </a:p>
        </p:txBody>
      </p:sp>
      <p:sp>
        <p:nvSpPr>
          <p:cNvPr id="37893" name="Rectangle 5">
            <a:extLst/>
          </p:cNvPr>
          <p:cNvSpPr>
            <a:spLocks noChangeArrowheads="1"/>
          </p:cNvSpPr>
          <p:nvPr/>
        </p:nvSpPr>
        <p:spPr bwMode="auto">
          <a:xfrm>
            <a:off x="755650" y="908050"/>
            <a:ext cx="7632700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>
              <a:defRPr/>
            </a:pPr>
            <a:r>
              <a:rPr lang="en-AU" altLang="zh-TW" sz="2800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</a:rPr>
              <a:t>Effective Lesson Observation and Evaluation – A Whole School Approach</a:t>
            </a:r>
          </a:p>
          <a:p>
            <a:pPr algn="ctr">
              <a:defRPr/>
            </a:pPr>
            <a:endParaRPr lang="en-US" altLang="zh-TW" sz="3600" b="1" smtClean="0">
              <a:solidFill>
                <a:schemeClr val="fol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entury Gothic" pitchFamily="34" charset="0"/>
            </a:endParaRPr>
          </a:p>
          <a:p>
            <a:pPr algn="ctr">
              <a:defRPr/>
            </a:pPr>
            <a:r>
              <a:rPr lang="en-US" altLang="zh-TW" sz="3600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</a:rPr>
              <a:t>Group Presentation</a:t>
            </a:r>
          </a:p>
        </p:txBody>
      </p:sp>
    </p:spTree>
  </p:cSld>
  <p:clrMapOvr>
    <a:masterClrMapping/>
  </p:clrMapOvr>
  <p:transition spd="slow">
    <p:pull dir="r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5" name="Rectangle 2"/>
          <p:cNvSpPr>
            <a:spLocks noChangeArrowheads="1"/>
          </p:cNvSpPr>
          <p:nvPr/>
        </p:nvSpPr>
        <p:spPr bwMode="auto">
          <a:xfrm>
            <a:off x="323850" y="234950"/>
            <a:ext cx="2951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400" b="1" u="sng">
                <a:solidFill>
                  <a:srgbClr val="006600"/>
                </a:solidFill>
                <a:latin typeface="Arial Narrow" pitchFamily="34" charset="0"/>
              </a:rPr>
              <a:t>Analysis of the pre-test</a:t>
            </a:r>
          </a:p>
        </p:txBody>
      </p:sp>
      <p:sp>
        <p:nvSpPr>
          <p:cNvPr id="159746" name="Text Box 2"/>
          <p:cNvSpPr txBox="1">
            <a:spLocks noChangeArrowheads="1"/>
          </p:cNvSpPr>
          <p:nvPr/>
        </p:nvSpPr>
        <p:spPr bwMode="auto">
          <a:xfrm>
            <a:off x="323850" y="2636838"/>
            <a:ext cx="8569325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85000"/>
              <a:buFont typeface="Wingdings 2" pitchFamily="18" charset="2"/>
              <a:buNone/>
            </a:pPr>
            <a:r>
              <a:rPr lang="en-US" altLang="zh-TW" sz="2800" b="1" u="sng">
                <a:solidFill>
                  <a:srgbClr val="FF3300"/>
                </a:solidFill>
                <a:latin typeface="Century Gothic" pitchFamily="34" charset="0"/>
                <a:ea typeface="標楷體"/>
                <a:cs typeface="標楷體"/>
              </a:rPr>
              <a:t>Pre-test</a:t>
            </a:r>
            <a:r>
              <a:rPr lang="en-US" altLang="zh-TW" sz="2400" b="1" u="sng">
                <a:solidFill>
                  <a:srgbClr val="FF3300"/>
                </a:solidFill>
                <a:latin typeface="Century Gothic" pitchFamily="34" charset="0"/>
                <a:ea typeface="標楷體"/>
                <a:cs typeface="標楷體"/>
              </a:rPr>
              <a:t> :</a:t>
            </a:r>
          </a:p>
        </p:txBody>
      </p:sp>
      <p:sp>
        <p:nvSpPr>
          <p:cNvPr id="159747" name="Text Box 2"/>
          <p:cNvSpPr txBox="1">
            <a:spLocks noChangeArrowheads="1"/>
          </p:cNvSpPr>
          <p:nvPr/>
        </p:nvSpPr>
        <p:spPr bwMode="auto">
          <a:xfrm>
            <a:off x="323850" y="692150"/>
            <a:ext cx="8496300" cy="187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85000"/>
              <a:buFont typeface="Wingdings 2" pitchFamily="18" charset="2"/>
              <a:buNone/>
            </a:pPr>
            <a:r>
              <a:rPr lang="en-US" altLang="zh-TW" sz="2400" b="1" u="sng">
                <a:solidFill>
                  <a:srgbClr val="FF3300"/>
                </a:solidFill>
                <a:latin typeface="Century Gothic" pitchFamily="34" charset="0"/>
                <a:ea typeface="標楷體"/>
                <a:cs typeface="標楷體"/>
              </a:rPr>
              <a:t>Tentative Critical Features (CFs):</a:t>
            </a: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85000"/>
              <a:buFont typeface="Wingdings 2" pitchFamily="18" charset="2"/>
              <a:buNone/>
            </a:pPr>
            <a:r>
              <a:rPr lang="en-US" altLang="zh-TW" sz="2200" b="1">
                <a:latin typeface="Century Gothic" pitchFamily="34" charset="0"/>
                <a:ea typeface="標楷體"/>
                <a:cs typeface="標楷體"/>
              </a:rPr>
              <a:t>CF 1:	</a:t>
            </a:r>
            <a:r>
              <a:rPr lang="en-US" altLang="zh-TW" sz="2200">
                <a:latin typeface="Century Gothic" pitchFamily="34" charset="0"/>
                <a:ea typeface="標楷體"/>
                <a:cs typeface="標楷體"/>
              </a:rPr>
              <a:t>Distinguish the </a:t>
            </a:r>
            <a:r>
              <a:rPr lang="en-US" altLang="zh-TW" sz="2200" b="1" u="sng">
                <a:latin typeface="Century Gothic" pitchFamily="34" charset="0"/>
                <a:ea typeface="標楷體"/>
                <a:cs typeface="標楷體"/>
              </a:rPr>
              <a:t>specific schematic structure </a:t>
            </a:r>
            <a:r>
              <a:rPr lang="en-US" altLang="zh-TW" sz="2200">
                <a:latin typeface="Century Gothic" pitchFamily="34" charset="0"/>
                <a:ea typeface="標楷體"/>
                <a:cs typeface="標楷體"/>
              </a:rPr>
              <a:t>of a 	letter to the editor</a:t>
            </a:r>
            <a:endParaRPr lang="en-US" altLang="zh-TW" sz="1600">
              <a:latin typeface="Century Gothic" pitchFamily="34" charset="0"/>
              <a:ea typeface="標楷體"/>
              <a:cs typeface="標楷體"/>
            </a:endParaRP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85000"/>
              <a:buFont typeface="Wingdings 2" pitchFamily="18" charset="2"/>
              <a:buNone/>
            </a:pPr>
            <a:r>
              <a:rPr lang="en-US" altLang="zh-TW" sz="1600" b="1" i="1">
                <a:latin typeface="Century Gothic" pitchFamily="34" charset="0"/>
                <a:ea typeface="標楷體"/>
                <a:cs typeface="標楷體"/>
              </a:rPr>
              <a:t>		</a:t>
            </a:r>
            <a:r>
              <a:rPr lang="en-US" altLang="zh-TW" sz="1400" i="1">
                <a:latin typeface="Century Gothic" pitchFamily="34" charset="0"/>
                <a:ea typeface="標楷體"/>
                <a:cs typeface="標楷體"/>
              </a:rPr>
              <a:t>(</a:t>
            </a:r>
            <a:r>
              <a:rPr lang="en-US" altLang="zh-TW" sz="1400" i="1" u="sng">
                <a:latin typeface="Century Gothic" pitchFamily="34" charset="0"/>
                <a:ea typeface="標楷體"/>
                <a:cs typeface="標楷體"/>
              </a:rPr>
              <a:t>Salutation</a:t>
            </a:r>
            <a:r>
              <a:rPr lang="en-US" altLang="zh-TW" sz="1400" i="1">
                <a:latin typeface="Century Gothic" pitchFamily="34" charset="0"/>
                <a:ea typeface="標楷體"/>
                <a:cs typeface="標楷體"/>
              </a:rPr>
              <a:t>, Introductory paragraph, Body, Closing paragraph and </a:t>
            </a:r>
            <a:r>
              <a:rPr lang="en-US" altLang="zh-TW" sz="1400" i="1" u="sng">
                <a:latin typeface="Century Gothic" pitchFamily="34" charset="0"/>
                <a:ea typeface="標楷體"/>
                <a:cs typeface="標楷體"/>
              </a:rPr>
              <a:t>Close</a:t>
            </a:r>
            <a:r>
              <a:rPr lang="en-US" altLang="zh-TW" sz="1600" i="1">
                <a:latin typeface="Century Gothic" pitchFamily="34" charset="0"/>
                <a:ea typeface="標楷體"/>
                <a:cs typeface="標楷體"/>
              </a:rPr>
              <a:t>)</a:t>
            </a:r>
          </a:p>
        </p:txBody>
      </p:sp>
      <p:graphicFrame>
        <p:nvGraphicFramePr>
          <p:cNvPr id="5" name="Group 3">
            <a:extLst/>
          </p:cNvPr>
          <p:cNvGraphicFramePr>
            <a:graphicFrameLocks noGrp="1"/>
          </p:cNvGraphicFramePr>
          <p:nvPr>
            <p:ph/>
          </p:nvPr>
        </p:nvGraphicFramePr>
        <p:xfrm>
          <a:off x="323528" y="3429000"/>
          <a:ext cx="8461375" cy="3081144"/>
        </p:xfrm>
        <a:graphic>
          <a:graphicData uri="http://schemas.openxmlformats.org/drawingml/2006/table">
            <a:tbl>
              <a:tblPr/>
              <a:tblGrid>
                <a:gridCol w="2880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810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828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Test Item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Measuring targets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(e.g. prior knowledge, understanding of the critical aspects, knowledge transfer)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83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Part D Q4(</a:t>
                      </a:r>
                      <a:r>
                        <a:rPr kumimoji="1" lang="en-US" altLang="zh-TW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i</a:t>
                      </a: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) &amp; (ii</a:t>
                      </a:r>
                      <a:r>
                        <a:rPr kumimoji="1" lang="en-US" altLang="zh-TW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en-US" altLang="zh-TW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Labelling</a:t>
                      </a:r>
                      <a:r>
                        <a:rPr kumimoji="1" lang="en-US" altLang="zh-TW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en-US" altLang="zh-TW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(Schematic Structure)</a:t>
                      </a:r>
                      <a:endParaRPr kumimoji="1" lang="zh-TW" altLang="zh-TW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entury Gothic" panose="020B0502020202020204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bg1"/>
                        </a:buClr>
                        <a:buSzPct val="85000"/>
                        <a:buFontTx/>
                        <a:buNone/>
                        <a:tabLst/>
                        <a:defRPr/>
                      </a:pPr>
                      <a:r>
                        <a:rPr kumimoji="1" lang="en-US" altLang="zh-TW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Average Students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bg1"/>
                        </a:buClr>
                        <a:buSzPct val="85000"/>
                        <a:buFontTx/>
                        <a:buNone/>
                        <a:tabLst/>
                        <a:defRPr/>
                      </a:pPr>
                      <a:r>
                        <a:rPr kumimoji="1" lang="en-US" altLang="zh-TW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Prior </a:t>
                      </a: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Knowledge, Understanding of the Critical </a:t>
                      </a:r>
                      <a:r>
                        <a:rPr kumimoji="1" lang="en-US" altLang="zh-TW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Aspects</a:t>
                      </a:r>
                      <a:endParaRPr kumimoji="1" lang="en-US" altLang="zh-TW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Century Gothic" panose="020B0502020202020204" pitchFamily="34" charset="0"/>
                        <a:ea typeface="新細明體" pitchFamily="18" charset="-12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bg1"/>
                        </a:buClr>
                        <a:buSzPct val="85000"/>
                        <a:buFontTx/>
                        <a:buNone/>
                        <a:tabLst/>
                        <a:defRPr/>
                      </a:pPr>
                      <a:r>
                        <a:rPr kumimoji="1" lang="en-US" altLang="zh-TW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Century Gothic" panose="020B0502020202020204" pitchFamily="34" charset="0"/>
                          <a:ea typeface="新細明體" pitchFamily="18" charset="-120"/>
                        </a:rPr>
                        <a:t>Able Students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bg1"/>
                        </a:buClr>
                        <a:buSzPct val="85000"/>
                        <a:buFontTx/>
                        <a:buNone/>
                        <a:tabLst/>
                        <a:defRPr/>
                      </a:pPr>
                      <a:r>
                        <a:rPr kumimoji="1" lang="en-US" altLang="zh-TW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Prior Knowledge</a:t>
                      </a:r>
                      <a:endParaRPr kumimoji="1" lang="zh-TW" altLang="zh-TW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Century Gothic" panose="020B0502020202020204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769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0900" y="0"/>
            <a:ext cx="4899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89" name="AutoShape 2"/>
          <p:cNvSpPr>
            <a:spLocks noChangeArrowheads="1"/>
          </p:cNvSpPr>
          <p:nvPr/>
        </p:nvSpPr>
        <p:spPr bwMode="auto">
          <a:xfrm rot="5400000">
            <a:off x="7782719" y="2302669"/>
            <a:ext cx="287337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217090" name="Line 3"/>
          <p:cNvSpPr>
            <a:spLocks noChangeShapeType="1"/>
          </p:cNvSpPr>
          <p:nvPr/>
        </p:nvSpPr>
        <p:spPr bwMode="auto">
          <a:xfrm>
            <a:off x="1682750" y="188913"/>
            <a:ext cx="56388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17091" name="Line 4"/>
          <p:cNvSpPr>
            <a:spLocks noChangeShapeType="1"/>
          </p:cNvSpPr>
          <p:nvPr/>
        </p:nvSpPr>
        <p:spPr bwMode="auto">
          <a:xfrm flipH="1">
            <a:off x="1911350" y="2035175"/>
            <a:ext cx="8382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17092" name="Line 5"/>
          <p:cNvSpPr>
            <a:spLocks noChangeShapeType="1"/>
          </p:cNvSpPr>
          <p:nvPr/>
        </p:nvSpPr>
        <p:spPr bwMode="auto">
          <a:xfrm flipV="1">
            <a:off x="1606550" y="1763713"/>
            <a:ext cx="0" cy="271462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17093" name="Line 6"/>
          <p:cNvSpPr>
            <a:spLocks noChangeShapeType="1"/>
          </p:cNvSpPr>
          <p:nvPr/>
        </p:nvSpPr>
        <p:spPr bwMode="auto">
          <a:xfrm>
            <a:off x="5873750" y="2035175"/>
            <a:ext cx="8382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17094" name="Line 7"/>
          <p:cNvSpPr>
            <a:spLocks noChangeShapeType="1"/>
          </p:cNvSpPr>
          <p:nvPr/>
        </p:nvSpPr>
        <p:spPr bwMode="auto">
          <a:xfrm>
            <a:off x="7321550" y="188913"/>
            <a:ext cx="0" cy="339725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17095" name="Line 8"/>
          <p:cNvSpPr>
            <a:spLocks noChangeShapeType="1"/>
          </p:cNvSpPr>
          <p:nvPr/>
        </p:nvSpPr>
        <p:spPr bwMode="auto">
          <a:xfrm flipH="1">
            <a:off x="1987550" y="188913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17096" name="Line 9"/>
          <p:cNvSpPr>
            <a:spLocks noChangeShapeType="1"/>
          </p:cNvSpPr>
          <p:nvPr/>
        </p:nvSpPr>
        <p:spPr bwMode="auto">
          <a:xfrm>
            <a:off x="5949950" y="188913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17097" name="Line 10"/>
          <p:cNvSpPr>
            <a:spLocks noChangeShapeType="1"/>
          </p:cNvSpPr>
          <p:nvPr/>
        </p:nvSpPr>
        <p:spPr bwMode="auto">
          <a:xfrm>
            <a:off x="1606550" y="2035175"/>
            <a:ext cx="57912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17098" name="Line 11"/>
          <p:cNvSpPr>
            <a:spLocks noChangeShapeType="1"/>
          </p:cNvSpPr>
          <p:nvPr/>
        </p:nvSpPr>
        <p:spPr bwMode="auto">
          <a:xfrm flipV="1">
            <a:off x="7451725" y="1763713"/>
            <a:ext cx="0" cy="271462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17099" name="Line 12"/>
          <p:cNvSpPr>
            <a:spLocks noChangeShapeType="1"/>
          </p:cNvSpPr>
          <p:nvPr/>
        </p:nvSpPr>
        <p:spPr bwMode="auto">
          <a:xfrm>
            <a:off x="5416550" y="188913"/>
            <a:ext cx="0" cy="339725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17100" name="Line 13"/>
          <p:cNvSpPr>
            <a:spLocks noChangeShapeType="1"/>
          </p:cNvSpPr>
          <p:nvPr/>
        </p:nvSpPr>
        <p:spPr bwMode="auto">
          <a:xfrm>
            <a:off x="3663950" y="188913"/>
            <a:ext cx="0" cy="339725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17101" name="Line 14"/>
          <p:cNvSpPr>
            <a:spLocks noChangeShapeType="1"/>
          </p:cNvSpPr>
          <p:nvPr/>
        </p:nvSpPr>
        <p:spPr bwMode="auto">
          <a:xfrm>
            <a:off x="1682750" y="188913"/>
            <a:ext cx="0" cy="339725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17102" name="Line 15"/>
          <p:cNvSpPr>
            <a:spLocks noChangeShapeType="1"/>
          </p:cNvSpPr>
          <p:nvPr/>
        </p:nvSpPr>
        <p:spPr bwMode="auto">
          <a:xfrm flipV="1">
            <a:off x="3740150" y="1752600"/>
            <a:ext cx="0" cy="27305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17103" name="Line 16"/>
          <p:cNvSpPr>
            <a:spLocks noChangeShapeType="1"/>
          </p:cNvSpPr>
          <p:nvPr/>
        </p:nvSpPr>
        <p:spPr bwMode="auto">
          <a:xfrm flipV="1">
            <a:off x="5492750" y="1752600"/>
            <a:ext cx="0" cy="27305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17104" name="Text Box 17"/>
          <p:cNvSpPr txBox="1">
            <a:spLocks noChangeArrowheads="1"/>
          </p:cNvSpPr>
          <p:nvPr/>
        </p:nvSpPr>
        <p:spPr bwMode="auto">
          <a:xfrm>
            <a:off x="539750" y="2276475"/>
            <a:ext cx="8064500" cy="440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30000"/>
              </a:lnSpc>
              <a:spcAft>
                <a:spcPct val="20000"/>
              </a:spcAft>
            </a:pPr>
            <a:r>
              <a:rPr lang="en-US" altLang="zh-TW" sz="2400" b="1" u="sng">
                <a:solidFill>
                  <a:srgbClr val="FF3300"/>
                </a:solidFill>
                <a:latin typeface="Arial Narrow" pitchFamily="34" charset="0"/>
                <a:ea typeface="標楷體"/>
                <a:cs typeface="標楷體"/>
              </a:rPr>
              <a:t>Confirmed object of learning</a:t>
            </a:r>
            <a:r>
              <a:rPr lang="en-US" altLang="zh-TW" sz="2400" b="1">
                <a:solidFill>
                  <a:srgbClr val="FF3300"/>
                </a:solidFill>
                <a:latin typeface="Arial Narrow" pitchFamily="34" charset="0"/>
                <a:ea typeface="標楷體"/>
                <a:cs typeface="標楷體"/>
              </a:rPr>
              <a:t>:</a:t>
            </a:r>
          </a:p>
          <a:p>
            <a:pPr marL="342900" indent="-342900">
              <a:lnSpc>
                <a:spcPct val="130000"/>
              </a:lnSpc>
              <a:spcAft>
                <a:spcPct val="20000"/>
              </a:spcAft>
            </a:pPr>
            <a:r>
              <a:rPr lang="en-US" altLang="zh-TW" sz="2400" b="1">
                <a:latin typeface="Arial Narrow" pitchFamily="34" charset="0"/>
                <a:ea typeface="標楷體"/>
                <a:cs typeface="標楷體"/>
              </a:rPr>
              <a:t>	1. </a:t>
            </a:r>
            <a:r>
              <a:rPr lang="en-US" altLang="zh-TW" sz="2000" b="1">
                <a:latin typeface="Century Gothic" pitchFamily="34" charset="0"/>
                <a:ea typeface="標楷體"/>
                <a:cs typeface="標楷體"/>
              </a:rPr>
              <a:t>Understanding the </a:t>
            </a:r>
            <a:r>
              <a:rPr lang="en-US" altLang="zh-TW" sz="2000" b="1" u="sng">
                <a:solidFill>
                  <a:srgbClr val="080808"/>
                </a:solidFill>
                <a:latin typeface="Century Gothic" pitchFamily="34" charset="0"/>
                <a:ea typeface="標楷體"/>
                <a:cs typeface="標楷體"/>
              </a:rPr>
              <a:t>schematic structure</a:t>
            </a:r>
            <a:r>
              <a:rPr lang="en-US" altLang="zh-TW" sz="2000" b="1">
                <a:solidFill>
                  <a:srgbClr val="080808"/>
                </a:solidFill>
                <a:latin typeface="Century Gothic" pitchFamily="34" charset="0"/>
                <a:ea typeface="標楷體"/>
                <a:cs typeface="標楷體"/>
              </a:rPr>
              <a:t> </a:t>
            </a:r>
            <a:r>
              <a:rPr lang="en-US" altLang="zh-TW" sz="2000" b="1">
                <a:latin typeface="Century Gothic" pitchFamily="34" charset="0"/>
                <a:ea typeface="標楷體"/>
                <a:cs typeface="標楷體"/>
              </a:rPr>
              <a:t>of a Letter to the Editor</a:t>
            </a:r>
          </a:p>
          <a:p>
            <a:pPr marL="342900" indent="-342900">
              <a:lnSpc>
                <a:spcPct val="130000"/>
              </a:lnSpc>
              <a:spcAft>
                <a:spcPct val="20000"/>
              </a:spcAft>
            </a:pPr>
            <a:r>
              <a:rPr lang="en-US" altLang="zh-TW" sz="2400" b="1" u="sng">
                <a:solidFill>
                  <a:srgbClr val="FF3300"/>
                </a:solidFill>
                <a:latin typeface="Arial Narrow" pitchFamily="34" charset="0"/>
                <a:ea typeface="標楷體"/>
                <a:cs typeface="標楷體"/>
              </a:rPr>
              <a:t>Confirmed Critical aspects</a:t>
            </a:r>
            <a:r>
              <a:rPr lang="en-US" altLang="zh-TW" sz="2400" b="1">
                <a:solidFill>
                  <a:srgbClr val="FF3300"/>
                </a:solidFill>
                <a:latin typeface="Arial Narrow" pitchFamily="34" charset="0"/>
                <a:ea typeface="標楷體"/>
                <a:cs typeface="標楷體"/>
              </a:rPr>
              <a:t>:</a:t>
            </a: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  <a:buClr>
                <a:srgbClr val="CC3300"/>
              </a:buClr>
              <a:buSzPct val="85000"/>
            </a:pPr>
            <a:r>
              <a:rPr lang="en-US" altLang="zh-TW" sz="2000" b="1">
                <a:solidFill>
                  <a:srgbClr val="080808"/>
                </a:solidFill>
                <a:latin typeface="Century Gothic" pitchFamily="34" charset="0"/>
                <a:ea typeface="標楷體"/>
                <a:cs typeface="標楷體"/>
              </a:rPr>
              <a:t>CF 1:	</a:t>
            </a:r>
            <a:r>
              <a:rPr lang="en-US" altLang="zh-TW" sz="2000">
                <a:solidFill>
                  <a:srgbClr val="080808"/>
                </a:solidFill>
                <a:latin typeface="Century Gothic" pitchFamily="34" charset="0"/>
                <a:ea typeface="標楷體"/>
                <a:cs typeface="標楷體"/>
              </a:rPr>
              <a:t>Distinguish the </a:t>
            </a:r>
            <a:r>
              <a:rPr lang="en-US" altLang="zh-TW" sz="2000" b="1">
                <a:solidFill>
                  <a:srgbClr val="080808"/>
                </a:solidFill>
                <a:latin typeface="Century Gothic" pitchFamily="34" charset="0"/>
                <a:ea typeface="標楷體"/>
                <a:cs typeface="標楷體"/>
              </a:rPr>
              <a:t>specific schematic structure </a:t>
            </a:r>
            <a:r>
              <a:rPr lang="en-US" altLang="zh-TW" sz="2000">
                <a:solidFill>
                  <a:srgbClr val="080808"/>
                </a:solidFill>
                <a:latin typeface="Century Gothic" pitchFamily="34" charset="0"/>
                <a:ea typeface="標楷體"/>
                <a:cs typeface="標楷體"/>
              </a:rPr>
              <a:t>of a 	letter to the editor</a:t>
            </a: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  <a:buClr>
                <a:srgbClr val="CC3300"/>
              </a:buClr>
              <a:buSzPct val="85000"/>
            </a:pPr>
            <a:r>
              <a:rPr lang="en-US" altLang="zh-TW" sz="1600" b="1" i="1">
                <a:solidFill>
                  <a:srgbClr val="080808"/>
                </a:solidFill>
                <a:latin typeface="Century Gothic" pitchFamily="34" charset="0"/>
                <a:ea typeface="標楷體"/>
                <a:cs typeface="標楷體"/>
              </a:rPr>
              <a:t>		</a:t>
            </a:r>
            <a:r>
              <a:rPr lang="en-US" altLang="zh-TW" sz="1400" i="1">
                <a:solidFill>
                  <a:srgbClr val="080808"/>
                </a:solidFill>
                <a:latin typeface="Century Gothic" pitchFamily="34" charset="0"/>
                <a:ea typeface="標楷體"/>
                <a:cs typeface="標楷體"/>
              </a:rPr>
              <a:t>(</a:t>
            </a:r>
            <a:r>
              <a:rPr lang="en-US" altLang="zh-TW" sz="1400" i="1" u="sng">
                <a:solidFill>
                  <a:srgbClr val="080808"/>
                </a:solidFill>
                <a:latin typeface="Century Gothic" pitchFamily="34" charset="0"/>
                <a:ea typeface="標楷體"/>
                <a:cs typeface="標楷體"/>
              </a:rPr>
              <a:t>Salutation</a:t>
            </a:r>
            <a:r>
              <a:rPr lang="en-US" altLang="zh-TW" sz="1400" i="1">
                <a:solidFill>
                  <a:srgbClr val="080808"/>
                </a:solidFill>
                <a:latin typeface="Century Gothic" pitchFamily="34" charset="0"/>
                <a:ea typeface="標楷體"/>
                <a:cs typeface="標楷體"/>
              </a:rPr>
              <a:t>, Introductory paragraph, Body, Closing paragraph and </a:t>
            </a:r>
            <a:r>
              <a:rPr lang="en-US" altLang="zh-TW" sz="1400" i="1" u="sng">
                <a:solidFill>
                  <a:srgbClr val="080808"/>
                </a:solidFill>
                <a:latin typeface="Century Gothic" pitchFamily="34" charset="0"/>
                <a:ea typeface="標楷體"/>
                <a:cs typeface="標楷體"/>
              </a:rPr>
              <a:t>Close</a:t>
            </a:r>
            <a:r>
              <a:rPr lang="en-US" altLang="zh-TW" sz="1600" i="1">
                <a:solidFill>
                  <a:srgbClr val="080808"/>
                </a:solidFill>
                <a:latin typeface="Century Gothic" pitchFamily="34" charset="0"/>
                <a:ea typeface="標楷體"/>
                <a:cs typeface="標楷體"/>
              </a:rPr>
              <a:t>)</a:t>
            </a:r>
          </a:p>
          <a:p>
            <a:pPr marL="342900" indent="-342900">
              <a:lnSpc>
                <a:spcPct val="130000"/>
              </a:lnSpc>
              <a:spcAft>
                <a:spcPct val="20000"/>
              </a:spcAft>
            </a:pPr>
            <a:r>
              <a:rPr lang="en-US" altLang="zh-TW" sz="2400" b="1" i="1">
                <a:solidFill>
                  <a:srgbClr val="0000FF"/>
                </a:solidFill>
                <a:latin typeface="Arial Narrow" pitchFamily="34" charset="0"/>
                <a:ea typeface="標楷體"/>
                <a:cs typeface="標楷體"/>
              </a:rPr>
              <a:t>Average students: critical feature </a:t>
            </a:r>
          </a:p>
          <a:p>
            <a:pPr marL="342900" indent="-342900">
              <a:lnSpc>
                <a:spcPct val="130000"/>
              </a:lnSpc>
              <a:spcAft>
                <a:spcPct val="20000"/>
              </a:spcAft>
            </a:pPr>
            <a:r>
              <a:rPr lang="en-US" altLang="zh-TW" sz="2400" b="1" i="1">
                <a:solidFill>
                  <a:srgbClr val="0000FF"/>
                </a:solidFill>
                <a:latin typeface="Arial Narrow" pitchFamily="34" charset="0"/>
                <a:ea typeface="標楷體"/>
                <a:cs typeface="標楷體"/>
              </a:rPr>
              <a:t> </a:t>
            </a:r>
            <a:r>
              <a:rPr lang="en-US" altLang="zh-TW" sz="2400" b="1" i="1">
                <a:solidFill>
                  <a:srgbClr val="660066"/>
                </a:solidFill>
                <a:latin typeface="Arial Narrow" pitchFamily="34" charset="0"/>
                <a:ea typeface="標楷體"/>
                <a:cs typeface="標楷體"/>
              </a:rPr>
              <a:t>Able students: prior knowledge / clarify a few misconceptions </a:t>
            </a:r>
            <a:endParaRPr lang="en-US" altLang="zh-TW" sz="2400" b="1">
              <a:solidFill>
                <a:srgbClr val="660066"/>
              </a:solidFill>
              <a:latin typeface="Arial Narrow" pitchFamily="34" charset="0"/>
              <a:ea typeface="標楷體"/>
              <a:cs typeface="標楷體"/>
            </a:endParaRPr>
          </a:p>
        </p:txBody>
      </p:sp>
      <p:sp>
        <p:nvSpPr>
          <p:cNvPr id="12306" name="File"/>
          <p:cNvSpPr>
            <a:spLocks noEditPoints="1" noChangeArrowheads="1"/>
          </p:cNvSpPr>
          <p:nvPr/>
        </p:nvSpPr>
        <p:spPr bwMode="auto">
          <a:xfrm>
            <a:off x="533400" y="457200"/>
            <a:ext cx="1524000" cy="1219200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>
              <a:defRPr/>
            </a:pPr>
            <a:r>
              <a:rPr lang="en-US" altLang="zh-TW" sz="1600" smtClean="0">
                <a:solidFill>
                  <a:schemeClr val="bg2"/>
                </a:solidFill>
                <a:latin typeface="Arial Narrow" pitchFamily="34" charset="0"/>
              </a:rPr>
              <a:t>Select a topic for study </a:t>
            </a:r>
          </a:p>
          <a:p>
            <a:pPr algn="ctr">
              <a:defRPr/>
            </a:pPr>
            <a:r>
              <a:rPr lang="en-US" altLang="zh-TW" sz="1600" b="1" smtClean="0">
                <a:solidFill>
                  <a:schemeClr val="bg2"/>
                </a:solidFill>
                <a:latin typeface="Arial Narrow" pitchFamily="34" charset="0"/>
              </a:rPr>
              <a:t>(V2)</a:t>
            </a:r>
            <a:endParaRPr lang="en-US" altLang="zh-TW" sz="1600" smtClean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12307" name="File"/>
          <p:cNvSpPr>
            <a:spLocks noEditPoints="1" noChangeArrowheads="1"/>
          </p:cNvSpPr>
          <p:nvPr/>
        </p:nvSpPr>
        <p:spPr bwMode="auto">
          <a:xfrm>
            <a:off x="7091363" y="457200"/>
            <a:ext cx="1595437" cy="1295400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/>
          <a:p>
            <a:pPr algn="ctr">
              <a:defRPr/>
            </a:pPr>
            <a:r>
              <a:rPr lang="en-US" altLang="zh-TW" sz="1600">
                <a:solidFill>
                  <a:srgbClr val="6600FF"/>
                </a:solidFill>
                <a:latin typeface="Arial Narrow" charset="0"/>
                <a:ea typeface="新細明體" charset="0"/>
                <a:cs typeface="新細明體" charset="0"/>
              </a:rPr>
              <a:t>Confirm the object of learning &amp; its critical aspects</a:t>
            </a:r>
          </a:p>
        </p:txBody>
      </p:sp>
      <p:sp>
        <p:nvSpPr>
          <p:cNvPr id="217107" name="AutoShape 20"/>
          <p:cNvSpPr>
            <a:spLocks noChangeArrowheads="1"/>
          </p:cNvSpPr>
          <p:nvPr/>
        </p:nvSpPr>
        <p:spPr bwMode="auto">
          <a:xfrm>
            <a:off x="6723063" y="1160463"/>
            <a:ext cx="287337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217108" name="AutoShape 21"/>
          <p:cNvSpPr>
            <a:spLocks noChangeArrowheads="1"/>
          </p:cNvSpPr>
          <p:nvPr/>
        </p:nvSpPr>
        <p:spPr bwMode="auto">
          <a:xfrm rot="5400000">
            <a:off x="7782719" y="2302669"/>
            <a:ext cx="287337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2310" name="File"/>
          <p:cNvSpPr>
            <a:spLocks noEditPoints="1" noChangeArrowheads="1"/>
          </p:cNvSpPr>
          <p:nvPr/>
        </p:nvSpPr>
        <p:spPr bwMode="auto">
          <a:xfrm>
            <a:off x="4719638" y="511175"/>
            <a:ext cx="1833562" cy="1241425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>
              <a:defRPr/>
            </a:pPr>
            <a:r>
              <a:rPr lang="en-US" altLang="zh-TW" sz="1600" smtClean="0">
                <a:solidFill>
                  <a:schemeClr val="bg2"/>
                </a:solidFill>
                <a:latin typeface="Arial Narrow" pitchFamily="34" charset="0"/>
              </a:rPr>
              <a:t>Diagnose students’ learning difficulties (pre-test, interviews) </a:t>
            </a:r>
            <a:r>
              <a:rPr lang="en-US" altLang="zh-TW" sz="1600" b="1" smtClean="0">
                <a:solidFill>
                  <a:schemeClr val="bg2"/>
                </a:solidFill>
                <a:latin typeface="Arial Narrow" pitchFamily="34" charset="0"/>
              </a:rPr>
              <a:t>(V1)</a:t>
            </a:r>
          </a:p>
        </p:txBody>
      </p:sp>
      <p:sp>
        <p:nvSpPr>
          <p:cNvPr id="217110" name="AutoShape 23"/>
          <p:cNvSpPr>
            <a:spLocks noChangeArrowheads="1"/>
          </p:cNvSpPr>
          <p:nvPr/>
        </p:nvSpPr>
        <p:spPr bwMode="auto">
          <a:xfrm>
            <a:off x="2139950" y="1160463"/>
            <a:ext cx="287338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2312" name="File"/>
          <p:cNvSpPr>
            <a:spLocks noEditPoints="1" noChangeArrowheads="1"/>
          </p:cNvSpPr>
          <p:nvPr/>
        </p:nvSpPr>
        <p:spPr bwMode="auto">
          <a:xfrm>
            <a:off x="2590800" y="403225"/>
            <a:ext cx="1581150" cy="1349375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>
              <a:defRPr/>
            </a:pPr>
            <a:r>
              <a:rPr lang="en-US" altLang="zh-TW" sz="1600" smtClean="0">
                <a:solidFill>
                  <a:schemeClr val="bg2"/>
                </a:solidFill>
                <a:latin typeface="Arial Narrow" pitchFamily="34" charset="0"/>
              </a:rPr>
              <a:t>Identify a tentative object of learning</a:t>
            </a:r>
          </a:p>
          <a:p>
            <a:pPr algn="ctr">
              <a:defRPr/>
            </a:pPr>
            <a:r>
              <a:rPr lang="en-US" altLang="zh-TW" sz="1600" b="1" smtClean="0">
                <a:solidFill>
                  <a:schemeClr val="bg2"/>
                </a:solidFill>
                <a:latin typeface="Arial Narrow" pitchFamily="34" charset="0"/>
              </a:rPr>
              <a:t>(V2)</a:t>
            </a:r>
            <a:endParaRPr lang="en-US" altLang="zh-TW" sz="1600" smtClean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217112" name="AutoShape 25"/>
          <p:cNvSpPr>
            <a:spLocks noChangeArrowheads="1"/>
          </p:cNvSpPr>
          <p:nvPr/>
        </p:nvSpPr>
        <p:spPr bwMode="auto">
          <a:xfrm>
            <a:off x="4291013" y="1165225"/>
            <a:ext cx="287337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7" name="Rectangle 2"/>
          <p:cNvSpPr>
            <a:spLocks noChangeArrowheads="1"/>
          </p:cNvSpPr>
          <p:nvPr/>
        </p:nvSpPr>
        <p:spPr bwMode="auto">
          <a:xfrm>
            <a:off x="325438" y="188913"/>
            <a:ext cx="29511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400" b="1" u="sng">
                <a:solidFill>
                  <a:srgbClr val="006600"/>
                </a:solidFill>
                <a:latin typeface="Arial Narrow" pitchFamily="34" charset="0"/>
              </a:rPr>
              <a:t>Analysis of the pre-test</a:t>
            </a:r>
          </a:p>
        </p:txBody>
      </p:sp>
      <p:sp>
        <p:nvSpPr>
          <p:cNvPr id="219138" name="Text Box 2"/>
          <p:cNvSpPr txBox="1">
            <a:spLocks noChangeArrowheads="1"/>
          </p:cNvSpPr>
          <p:nvPr/>
        </p:nvSpPr>
        <p:spPr bwMode="auto">
          <a:xfrm>
            <a:off x="323850" y="2276475"/>
            <a:ext cx="8569325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85000"/>
              <a:buFont typeface="Wingdings 2" pitchFamily="18" charset="2"/>
              <a:buNone/>
            </a:pPr>
            <a:r>
              <a:rPr lang="en-US" altLang="zh-TW" sz="2800" b="1" u="sng">
                <a:solidFill>
                  <a:srgbClr val="FF3300"/>
                </a:solidFill>
                <a:latin typeface="Century Gothic" pitchFamily="34" charset="0"/>
                <a:ea typeface="標楷體"/>
                <a:cs typeface="標楷體"/>
              </a:rPr>
              <a:t>Pre-test</a:t>
            </a:r>
            <a:r>
              <a:rPr lang="en-US" altLang="zh-TW" sz="2400" b="1" u="sng">
                <a:solidFill>
                  <a:srgbClr val="FF3300"/>
                </a:solidFill>
                <a:latin typeface="Century Gothic" pitchFamily="34" charset="0"/>
                <a:ea typeface="標楷體"/>
                <a:cs typeface="標楷體"/>
              </a:rPr>
              <a:t> :</a:t>
            </a:r>
          </a:p>
        </p:txBody>
      </p:sp>
      <p:sp>
        <p:nvSpPr>
          <p:cNvPr id="219139" name="Text Box 2"/>
          <p:cNvSpPr txBox="1">
            <a:spLocks noChangeArrowheads="1"/>
          </p:cNvSpPr>
          <p:nvPr/>
        </p:nvSpPr>
        <p:spPr bwMode="auto">
          <a:xfrm>
            <a:off x="323850" y="692150"/>
            <a:ext cx="8496300" cy="143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85000"/>
              <a:buFont typeface="Wingdings 2" pitchFamily="18" charset="2"/>
              <a:buNone/>
            </a:pPr>
            <a:r>
              <a:rPr lang="en-US" altLang="zh-TW" sz="2400" b="1" u="sng">
                <a:solidFill>
                  <a:srgbClr val="FF3300"/>
                </a:solidFill>
                <a:latin typeface="Century Gothic" pitchFamily="34" charset="0"/>
                <a:ea typeface="標楷體"/>
                <a:cs typeface="標楷體"/>
              </a:rPr>
              <a:t>Tentative Critical Features (CFs):</a:t>
            </a: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85000"/>
              <a:buFont typeface="Wingdings 2" pitchFamily="18" charset="2"/>
              <a:buNone/>
            </a:pPr>
            <a:r>
              <a:rPr lang="en-US" altLang="zh-TW" sz="2200" b="1">
                <a:latin typeface="Century Gothic" pitchFamily="34" charset="0"/>
                <a:ea typeface="標楷體"/>
                <a:cs typeface="標楷體"/>
              </a:rPr>
              <a:t>CF 2:	</a:t>
            </a:r>
            <a:r>
              <a:rPr lang="en-US" altLang="zh-TW" sz="2200">
                <a:latin typeface="Century Gothic" pitchFamily="34" charset="0"/>
                <a:ea typeface="標楷體"/>
                <a:cs typeface="標楷體"/>
              </a:rPr>
              <a:t>Distinguish the </a:t>
            </a:r>
            <a:r>
              <a:rPr lang="en-US" altLang="zh-TW" sz="2200" b="1">
                <a:latin typeface="Century Gothic" pitchFamily="34" charset="0"/>
                <a:ea typeface="標楷體"/>
                <a:cs typeface="標楷體"/>
              </a:rPr>
              <a:t>social purposes </a:t>
            </a:r>
            <a:r>
              <a:rPr lang="en-US" altLang="zh-TW" sz="2200">
                <a:latin typeface="Century Gothic" pitchFamily="34" charset="0"/>
                <a:ea typeface="標楷體"/>
                <a:cs typeface="標楷體"/>
              </a:rPr>
              <a:t>of a letter to the editor</a:t>
            </a: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85000"/>
              <a:buFont typeface="Wingdings 2" pitchFamily="18" charset="2"/>
              <a:buNone/>
            </a:pPr>
            <a:r>
              <a:rPr lang="en-US" altLang="zh-TW" sz="1600" b="1" i="1">
                <a:latin typeface="Century Gothic" pitchFamily="34" charset="0"/>
                <a:ea typeface="標楷體"/>
                <a:cs typeface="標楷體"/>
              </a:rPr>
              <a:t>	</a:t>
            </a:r>
            <a:r>
              <a:rPr lang="en-US" altLang="zh-TW" sz="1400" i="1">
                <a:latin typeface="Century Gothic" pitchFamily="34" charset="0"/>
                <a:ea typeface="標楷體"/>
                <a:cs typeface="標楷體"/>
              </a:rPr>
              <a:t>(It is usually written </a:t>
            </a:r>
            <a:r>
              <a:rPr lang="en-US" altLang="zh-TW" sz="1400" i="1" u="sng">
                <a:latin typeface="Century Gothic" pitchFamily="34" charset="0"/>
                <a:ea typeface="標楷體"/>
                <a:cs typeface="標楷體"/>
              </a:rPr>
              <a:t>in response to</a:t>
            </a:r>
            <a:r>
              <a:rPr lang="en-US" altLang="zh-TW" sz="1400" i="1">
                <a:latin typeface="Century Gothic" pitchFamily="34" charset="0"/>
                <a:ea typeface="標楷體"/>
                <a:cs typeface="標楷體"/>
              </a:rPr>
              <a:t> something.)</a:t>
            </a:r>
            <a:endParaRPr lang="en-US" altLang="zh-TW" sz="1600" i="1">
              <a:latin typeface="Century Gothic" pitchFamily="34" charset="0"/>
              <a:ea typeface="標楷體"/>
              <a:cs typeface="標楷體"/>
            </a:endParaRPr>
          </a:p>
        </p:txBody>
      </p:sp>
      <p:graphicFrame>
        <p:nvGraphicFramePr>
          <p:cNvPr id="5" name="Group 3"/>
          <p:cNvGraphicFramePr>
            <a:graphicFrameLocks noGrp="1"/>
          </p:cNvGraphicFramePr>
          <p:nvPr>
            <p:ph/>
          </p:nvPr>
        </p:nvGraphicFramePr>
        <p:xfrm>
          <a:off x="323850" y="3141663"/>
          <a:ext cx="8461375" cy="2495550"/>
        </p:xfrm>
        <a:graphic>
          <a:graphicData uri="http://schemas.openxmlformats.org/drawingml/2006/table">
            <a:tbl>
              <a:tblPr/>
              <a:tblGrid>
                <a:gridCol w="2879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816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66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defRPr kumimoji="1" sz="28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 kumimoji="1" sz="24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 2" pitchFamily="18" charset="2"/>
                        <a:defRPr kumimoji="1" sz="20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 2" pitchFamily="18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itchFamily="18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itchFamily="18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itchFamily="18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itchFamily="18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en-US" altLang="zh-TW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ea typeface="新細明體" pitchFamily="18" charset="-120"/>
                        </a:rPr>
                        <a:t>Test Item</a:t>
                      </a:r>
                    </a:p>
                  </a:txBody>
                  <a:tcPr marT="45714" marB="4571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defRPr kumimoji="1" sz="28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 kumimoji="1" sz="24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 2" pitchFamily="18" charset="2"/>
                        <a:defRPr kumimoji="1" sz="20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 2" pitchFamily="18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itchFamily="18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itchFamily="18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itchFamily="18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itchFamily="18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en-US" altLang="zh-TW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ea typeface="新細明體" pitchFamily="18" charset="-120"/>
                        </a:rPr>
                        <a:t>Measuring targets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en-US" altLang="zh-TW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ea typeface="新細明體" pitchFamily="18" charset="-120"/>
                        </a:rPr>
                        <a:t>(e.g. prior knowledge, understanding of the critical aspects, knowledge transfer)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28750">
                <a:tc>
                  <a:txBody>
                    <a:bodyPr/>
                    <a:lstStyle>
                      <a:lvl1pPr marL="396875" indent="-396875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defRPr kumimoji="1" sz="28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 kumimoji="1" sz="24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 2" pitchFamily="18" charset="2"/>
                        <a:defRPr kumimoji="1" sz="20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 2" pitchFamily="18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itchFamily="18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itchFamily="18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itchFamily="18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itchFamily="18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396875" marR="0" lvl="0" indent="-3968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en-US" altLang="zh-TW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entury Gothic" pitchFamily="34" charset="0"/>
                          <a:ea typeface="新細明體" pitchFamily="18" charset="-120"/>
                        </a:rPr>
                        <a:t>Part A Q1</a:t>
                      </a:r>
                    </a:p>
                    <a:p>
                      <a:pPr marL="396875" marR="0" lvl="0" indent="-3968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0" lang="en-US" altLang="zh-TW" sz="20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entury Gothic" pitchFamily="34" charset="0"/>
                          <a:ea typeface="標楷體" pitchFamily="65" charset="-120"/>
                        </a:rPr>
                        <a:t>Part A</a:t>
                      </a:r>
                      <a:r>
                        <a:rPr kumimoji="0" lang="en-US" altLang="zh-TW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entury Gothic" pitchFamily="34" charset="0"/>
                          <a:ea typeface="標楷體" pitchFamily="65" charset="-120"/>
                        </a:rPr>
                        <a:t> – MC Question</a:t>
                      </a:r>
                      <a:endParaRPr kumimoji="1" lang="zh-TW" altLang="zh-TW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Century Gothic" pitchFamily="34" charset="0"/>
                        <a:ea typeface="新細明體" pitchFamily="18" charset="-120"/>
                      </a:endParaRPr>
                    </a:p>
                  </a:txBody>
                  <a:tcPr marT="45714" marB="4571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defRPr kumimoji="1" sz="28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 kumimoji="1" sz="24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 2" pitchFamily="18" charset="2"/>
                        <a:defRPr kumimoji="1" sz="20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 2" pitchFamily="18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itchFamily="18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itchFamily="18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itchFamily="18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itchFamily="18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bg1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1" lang="en-US" altLang="zh-TW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entury Gothic" pitchFamily="34" charset="0"/>
                          <a:ea typeface="新細明體" pitchFamily="18" charset="-120"/>
                        </a:rPr>
                        <a:t>Understanding of the Critical Aspects</a:t>
                      </a:r>
                      <a:endParaRPr kumimoji="1" lang="zh-TW" altLang="zh-TW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Century Gothic" pitchFamily="34" charset="0"/>
                        <a:ea typeface="新細明體" pitchFamily="18" charset="-12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185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260350"/>
            <a:ext cx="6791325" cy="597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1186" name="Group 2"/>
          <p:cNvGrpSpPr>
            <a:grpSpLocks/>
          </p:cNvGrpSpPr>
          <p:nvPr/>
        </p:nvGrpSpPr>
        <p:grpSpPr bwMode="auto">
          <a:xfrm>
            <a:off x="1547813" y="3429000"/>
            <a:ext cx="431800" cy="1512888"/>
            <a:chOff x="1547664" y="3429000"/>
            <a:chExt cx="432048" cy="1512168"/>
          </a:xfrm>
        </p:grpSpPr>
        <p:sp>
          <p:nvSpPr>
            <p:cNvPr id="2" name="Oval 1"/>
            <p:cNvSpPr>
              <a:spLocks noChangeArrowheads="1"/>
            </p:cNvSpPr>
            <p:nvPr/>
          </p:nvSpPr>
          <p:spPr bwMode="auto">
            <a:xfrm>
              <a:off x="1619142" y="3429000"/>
              <a:ext cx="360570" cy="360191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/>
          </p:spPr>
          <p:txBody>
            <a:bodyPr anchor="ctr"/>
            <a:lstStyle>
              <a:lvl1pPr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algn="ctr" eaLnBrk="0" hangingPunct="0">
                <a:defRPr/>
              </a:pPr>
              <a:endParaRPr lang="en-US" altLang="zh-HK" sz="1800" smtClean="0">
                <a:solidFill>
                  <a:srgbClr val="FFFFFF"/>
                </a:solidFill>
              </a:endParaRPr>
            </a:p>
          </p:txBody>
        </p:sp>
        <p:sp>
          <p:nvSpPr>
            <p:cNvPr id="4" name="Oval 3"/>
            <p:cNvSpPr>
              <a:spLocks noChangeArrowheads="1"/>
            </p:cNvSpPr>
            <p:nvPr/>
          </p:nvSpPr>
          <p:spPr bwMode="auto">
            <a:xfrm>
              <a:off x="1619142" y="3789191"/>
              <a:ext cx="360570" cy="360190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/>
          </p:spPr>
          <p:txBody>
            <a:bodyPr anchor="ctr"/>
            <a:lstStyle>
              <a:lvl1pPr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algn="ctr" eaLnBrk="0" hangingPunct="0">
                <a:defRPr/>
              </a:pPr>
              <a:endParaRPr lang="en-US" altLang="zh-HK" sz="1800" smtClean="0">
                <a:solidFill>
                  <a:srgbClr val="FFFFFF"/>
                </a:solidFill>
              </a:endParaRPr>
            </a:p>
          </p:txBody>
        </p:sp>
        <p:sp>
          <p:nvSpPr>
            <p:cNvPr id="5" name="Oval 4"/>
            <p:cNvSpPr>
              <a:spLocks noChangeArrowheads="1"/>
            </p:cNvSpPr>
            <p:nvPr/>
          </p:nvSpPr>
          <p:spPr bwMode="auto">
            <a:xfrm>
              <a:off x="1547664" y="4580977"/>
              <a:ext cx="360569" cy="360191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/>
          </p:spPr>
          <p:txBody>
            <a:bodyPr anchor="ctr"/>
            <a:lstStyle>
              <a:lvl1pPr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algn="ctr" eaLnBrk="0" hangingPunct="0">
                <a:defRPr/>
              </a:pPr>
              <a:endParaRPr lang="en-US" altLang="zh-HK" sz="1800" smtClean="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26" name="Rectangle 4"/>
          <p:cNvSpPr>
            <a:spLocks noChangeArrowheads="1"/>
          </p:cNvSpPr>
          <p:nvPr/>
        </p:nvSpPr>
        <p:spPr bwMode="auto">
          <a:xfrm>
            <a:off x="323850" y="260350"/>
            <a:ext cx="29749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400" b="1" u="sng">
                <a:solidFill>
                  <a:srgbClr val="006600"/>
                </a:solidFill>
                <a:latin typeface="Arial Narrow" pitchFamily="34" charset="0"/>
              </a:rPr>
              <a:t>Analysis of the pre-test</a:t>
            </a:r>
          </a:p>
        </p:txBody>
      </p:sp>
      <p:graphicFrame>
        <p:nvGraphicFramePr>
          <p:cNvPr id="139325" name="Object 61"/>
          <p:cNvGraphicFramePr>
            <a:graphicFrameLocks noChangeAspect="1"/>
          </p:cNvGraphicFramePr>
          <p:nvPr/>
        </p:nvGraphicFramePr>
        <p:xfrm>
          <a:off x="755650" y="981075"/>
          <a:ext cx="6977063" cy="2587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326" name="Document" r:id="rId3" imgW="5410001" imgH="2006526" progId="">
                  <p:embed/>
                </p:oleObj>
              </mc:Choice>
              <mc:Fallback>
                <p:oleObj name="Document" r:id="rId3" imgW="5410001" imgH="2006526" progId="">
                  <p:embed/>
                  <p:pic>
                    <p:nvPicPr>
                      <p:cNvPr id="0" name="Picture 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981075"/>
                        <a:ext cx="6977063" cy="2587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5" name="AutoShape 2"/>
          <p:cNvSpPr>
            <a:spLocks noChangeArrowheads="1"/>
          </p:cNvSpPr>
          <p:nvPr/>
        </p:nvSpPr>
        <p:spPr bwMode="auto">
          <a:xfrm rot="5400000">
            <a:off x="7782719" y="2302669"/>
            <a:ext cx="287337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75106" name="Line 3"/>
          <p:cNvSpPr>
            <a:spLocks noChangeShapeType="1"/>
          </p:cNvSpPr>
          <p:nvPr/>
        </p:nvSpPr>
        <p:spPr bwMode="auto">
          <a:xfrm>
            <a:off x="1682750" y="188913"/>
            <a:ext cx="56388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5107" name="Line 4"/>
          <p:cNvSpPr>
            <a:spLocks noChangeShapeType="1"/>
          </p:cNvSpPr>
          <p:nvPr/>
        </p:nvSpPr>
        <p:spPr bwMode="auto">
          <a:xfrm flipH="1">
            <a:off x="1911350" y="2035175"/>
            <a:ext cx="8382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5108" name="Line 5"/>
          <p:cNvSpPr>
            <a:spLocks noChangeShapeType="1"/>
          </p:cNvSpPr>
          <p:nvPr/>
        </p:nvSpPr>
        <p:spPr bwMode="auto">
          <a:xfrm flipV="1">
            <a:off x="1606550" y="1763713"/>
            <a:ext cx="0" cy="271462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5109" name="Line 6"/>
          <p:cNvSpPr>
            <a:spLocks noChangeShapeType="1"/>
          </p:cNvSpPr>
          <p:nvPr/>
        </p:nvSpPr>
        <p:spPr bwMode="auto">
          <a:xfrm>
            <a:off x="5873750" y="2035175"/>
            <a:ext cx="8382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5110" name="Line 7"/>
          <p:cNvSpPr>
            <a:spLocks noChangeShapeType="1"/>
          </p:cNvSpPr>
          <p:nvPr/>
        </p:nvSpPr>
        <p:spPr bwMode="auto">
          <a:xfrm>
            <a:off x="7321550" y="188913"/>
            <a:ext cx="0" cy="339725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5111" name="Line 8"/>
          <p:cNvSpPr>
            <a:spLocks noChangeShapeType="1"/>
          </p:cNvSpPr>
          <p:nvPr/>
        </p:nvSpPr>
        <p:spPr bwMode="auto">
          <a:xfrm flipH="1">
            <a:off x="1987550" y="188913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5112" name="Line 9"/>
          <p:cNvSpPr>
            <a:spLocks noChangeShapeType="1"/>
          </p:cNvSpPr>
          <p:nvPr/>
        </p:nvSpPr>
        <p:spPr bwMode="auto">
          <a:xfrm>
            <a:off x="5949950" y="188913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5113" name="Line 10"/>
          <p:cNvSpPr>
            <a:spLocks noChangeShapeType="1"/>
          </p:cNvSpPr>
          <p:nvPr/>
        </p:nvSpPr>
        <p:spPr bwMode="auto">
          <a:xfrm>
            <a:off x="1606550" y="2035175"/>
            <a:ext cx="57912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5114" name="Line 11"/>
          <p:cNvSpPr>
            <a:spLocks noChangeShapeType="1"/>
          </p:cNvSpPr>
          <p:nvPr/>
        </p:nvSpPr>
        <p:spPr bwMode="auto">
          <a:xfrm flipV="1">
            <a:off x="7451725" y="1763713"/>
            <a:ext cx="0" cy="271462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5115" name="Line 12"/>
          <p:cNvSpPr>
            <a:spLocks noChangeShapeType="1"/>
          </p:cNvSpPr>
          <p:nvPr/>
        </p:nvSpPr>
        <p:spPr bwMode="auto">
          <a:xfrm>
            <a:off x="5416550" y="188913"/>
            <a:ext cx="0" cy="339725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5116" name="Line 13"/>
          <p:cNvSpPr>
            <a:spLocks noChangeShapeType="1"/>
          </p:cNvSpPr>
          <p:nvPr/>
        </p:nvSpPr>
        <p:spPr bwMode="auto">
          <a:xfrm>
            <a:off x="3663950" y="188913"/>
            <a:ext cx="0" cy="339725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5117" name="Line 14"/>
          <p:cNvSpPr>
            <a:spLocks noChangeShapeType="1"/>
          </p:cNvSpPr>
          <p:nvPr/>
        </p:nvSpPr>
        <p:spPr bwMode="auto">
          <a:xfrm>
            <a:off x="1682750" y="188913"/>
            <a:ext cx="0" cy="339725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5118" name="Line 15"/>
          <p:cNvSpPr>
            <a:spLocks noChangeShapeType="1"/>
          </p:cNvSpPr>
          <p:nvPr/>
        </p:nvSpPr>
        <p:spPr bwMode="auto">
          <a:xfrm flipV="1">
            <a:off x="3740150" y="1752600"/>
            <a:ext cx="0" cy="27305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5119" name="Line 16"/>
          <p:cNvSpPr>
            <a:spLocks noChangeShapeType="1"/>
          </p:cNvSpPr>
          <p:nvPr/>
        </p:nvSpPr>
        <p:spPr bwMode="auto">
          <a:xfrm flipV="1">
            <a:off x="5492750" y="1752600"/>
            <a:ext cx="0" cy="27305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5120" name="Text Box 17"/>
          <p:cNvSpPr txBox="1">
            <a:spLocks noChangeArrowheads="1"/>
          </p:cNvSpPr>
          <p:nvPr/>
        </p:nvSpPr>
        <p:spPr bwMode="auto">
          <a:xfrm>
            <a:off x="539750" y="2636838"/>
            <a:ext cx="8135938" cy="3449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30000"/>
              </a:lnSpc>
              <a:spcAft>
                <a:spcPct val="20000"/>
              </a:spcAft>
            </a:pPr>
            <a:r>
              <a:rPr lang="en-US" altLang="zh-TW" sz="2400" b="1" u="sng">
                <a:solidFill>
                  <a:srgbClr val="FF3300"/>
                </a:solidFill>
                <a:latin typeface="Arial Narrow" pitchFamily="34" charset="0"/>
                <a:ea typeface="標楷體"/>
                <a:cs typeface="標楷體"/>
              </a:rPr>
              <a:t>Confirmed Critical aspects</a:t>
            </a:r>
            <a:r>
              <a:rPr lang="en-US" altLang="zh-TW" sz="2400" b="1">
                <a:solidFill>
                  <a:srgbClr val="FF3300"/>
                </a:solidFill>
                <a:latin typeface="Arial Narrow" pitchFamily="34" charset="0"/>
                <a:ea typeface="標楷體"/>
                <a:cs typeface="標楷體"/>
              </a:rPr>
              <a:t>:</a:t>
            </a:r>
          </a:p>
          <a:p>
            <a:pPr marL="342900" indent="-342900">
              <a:lnSpc>
                <a:spcPct val="130000"/>
              </a:lnSpc>
              <a:buFont typeface="Wingdings 2" pitchFamily="18" charset="2"/>
              <a:buNone/>
            </a:pPr>
            <a:r>
              <a:rPr lang="en-US" altLang="zh-TW" sz="2000" b="1">
                <a:latin typeface="Century Gothic" pitchFamily="34" charset="0"/>
                <a:ea typeface="標楷體"/>
                <a:cs typeface="標楷體"/>
              </a:rPr>
              <a:t>CF 2:	</a:t>
            </a:r>
            <a:r>
              <a:rPr lang="en-US" altLang="zh-TW" sz="2000">
                <a:latin typeface="Century Gothic" pitchFamily="34" charset="0"/>
                <a:ea typeface="標楷體"/>
                <a:cs typeface="標楷體"/>
              </a:rPr>
              <a:t>Distinguish the </a:t>
            </a:r>
            <a:r>
              <a:rPr lang="en-US" altLang="zh-TW" sz="2000" b="1">
                <a:latin typeface="Century Gothic" pitchFamily="34" charset="0"/>
                <a:ea typeface="標楷體"/>
                <a:cs typeface="標楷體"/>
              </a:rPr>
              <a:t>social purpose(s) </a:t>
            </a:r>
            <a:r>
              <a:rPr lang="en-US" altLang="zh-TW" sz="2000">
                <a:latin typeface="Century Gothic" pitchFamily="34" charset="0"/>
                <a:ea typeface="標楷體"/>
                <a:cs typeface="標楷體"/>
              </a:rPr>
              <a:t>of a letter to the editor</a:t>
            </a:r>
          </a:p>
          <a:p>
            <a:pPr marL="342900" indent="-342900">
              <a:lnSpc>
                <a:spcPct val="130000"/>
              </a:lnSpc>
              <a:buFont typeface="Wingdings 2" pitchFamily="18" charset="2"/>
              <a:buNone/>
            </a:pPr>
            <a:r>
              <a:rPr lang="en-US" altLang="zh-TW" sz="1400" b="1" i="1">
                <a:latin typeface="Century Gothic" pitchFamily="34" charset="0"/>
                <a:ea typeface="標楷體"/>
                <a:cs typeface="標楷體"/>
              </a:rPr>
              <a:t>		</a:t>
            </a:r>
            <a:r>
              <a:rPr lang="en-US" altLang="zh-TW" sz="1200" i="1">
                <a:latin typeface="Century Gothic" pitchFamily="34" charset="0"/>
                <a:ea typeface="標楷體"/>
                <a:cs typeface="標楷體"/>
              </a:rPr>
              <a:t>(It is usually written </a:t>
            </a:r>
            <a:r>
              <a:rPr lang="en-US" altLang="zh-TW" sz="1200" i="1" u="sng">
                <a:latin typeface="Century Gothic" pitchFamily="34" charset="0"/>
                <a:ea typeface="標楷體"/>
                <a:cs typeface="標楷體"/>
              </a:rPr>
              <a:t>in response to</a:t>
            </a:r>
            <a:r>
              <a:rPr lang="en-US" altLang="zh-TW" sz="1200" i="1">
                <a:latin typeface="Century Gothic" pitchFamily="34" charset="0"/>
                <a:ea typeface="標楷體"/>
                <a:cs typeface="標楷體"/>
              </a:rPr>
              <a:t> something.)</a:t>
            </a:r>
            <a:endParaRPr lang="en-US" altLang="zh-TW" sz="1400" i="1">
              <a:latin typeface="Century Gothic" pitchFamily="34" charset="0"/>
              <a:ea typeface="標楷體"/>
              <a:cs typeface="標楷體"/>
            </a:endParaRPr>
          </a:p>
          <a:p>
            <a:pPr marL="342900" indent="-342900">
              <a:lnSpc>
                <a:spcPct val="130000"/>
              </a:lnSpc>
              <a:spcAft>
                <a:spcPct val="20000"/>
              </a:spcAft>
            </a:pPr>
            <a:r>
              <a:rPr lang="en-US" altLang="zh-TW" sz="2400" b="1" i="1">
                <a:solidFill>
                  <a:srgbClr val="FF3300"/>
                </a:solidFill>
                <a:latin typeface="Arial Narrow" pitchFamily="34" charset="0"/>
                <a:ea typeface="標楷體"/>
                <a:cs typeface="標楷體"/>
              </a:rPr>
              <a:t>Average students: </a:t>
            </a:r>
          </a:p>
          <a:p>
            <a:pPr marL="342900" indent="-342900">
              <a:lnSpc>
                <a:spcPct val="130000"/>
              </a:lnSpc>
              <a:spcAft>
                <a:spcPct val="20000"/>
              </a:spcAft>
            </a:pPr>
            <a:r>
              <a:rPr lang="en-US" altLang="zh-TW" sz="2400" b="1" i="1">
                <a:solidFill>
                  <a:srgbClr val="FF3300"/>
                </a:solidFill>
                <a:latin typeface="Arial Narrow" pitchFamily="34" charset="0"/>
                <a:ea typeface="標楷體"/>
                <a:cs typeface="標楷體"/>
              </a:rPr>
              <a:t>Focus on only ONE purpose : Responding </a:t>
            </a:r>
          </a:p>
          <a:p>
            <a:pPr marL="342900" indent="-342900">
              <a:lnSpc>
                <a:spcPct val="130000"/>
              </a:lnSpc>
              <a:spcAft>
                <a:spcPct val="20000"/>
              </a:spcAft>
            </a:pPr>
            <a:r>
              <a:rPr lang="en-US" altLang="zh-TW" sz="2400" b="1" i="1">
                <a:solidFill>
                  <a:srgbClr val="3477FF"/>
                </a:solidFill>
                <a:latin typeface="Arial Narrow" pitchFamily="34" charset="0"/>
                <a:ea typeface="標楷體"/>
                <a:cs typeface="標楷體"/>
              </a:rPr>
              <a:t>Able students: </a:t>
            </a:r>
          </a:p>
          <a:p>
            <a:pPr marL="342900" indent="-342900">
              <a:lnSpc>
                <a:spcPct val="130000"/>
              </a:lnSpc>
              <a:spcAft>
                <a:spcPct val="20000"/>
              </a:spcAft>
            </a:pPr>
            <a:r>
              <a:rPr lang="en-US" altLang="zh-TW" sz="2400" b="1" i="1">
                <a:solidFill>
                  <a:srgbClr val="3477FF"/>
                </a:solidFill>
                <a:latin typeface="Arial Narrow" pitchFamily="34" charset="0"/>
                <a:ea typeface="標楷體"/>
                <a:cs typeface="標楷體"/>
              </a:rPr>
              <a:t>Focus on TWO purposes: Responding and Expressing opinion</a:t>
            </a:r>
            <a:endParaRPr lang="en-US" altLang="zh-TW" sz="2400" b="1">
              <a:solidFill>
                <a:srgbClr val="FF3300"/>
              </a:solidFill>
              <a:latin typeface="Arial Narrow" pitchFamily="34" charset="0"/>
              <a:ea typeface="標楷體"/>
              <a:cs typeface="標楷體"/>
            </a:endParaRPr>
          </a:p>
        </p:txBody>
      </p:sp>
      <p:sp>
        <p:nvSpPr>
          <p:cNvPr id="12306" name="File"/>
          <p:cNvSpPr>
            <a:spLocks noEditPoints="1" noChangeArrowheads="1"/>
          </p:cNvSpPr>
          <p:nvPr/>
        </p:nvSpPr>
        <p:spPr bwMode="auto">
          <a:xfrm>
            <a:off x="533400" y="457200"/>
            <a:ext cx="1524000" cy="1219200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>
              <a:defRPr/>
            </a:pPr>
            <a:r>
              <a:rPr lang="en-US" altLang="zh-TW" sz="1600" smtClean="0">
                <a:solidFill>
                  <a:schemeClr val="bg2"/>
                </a:solidFill>
                <a:latin typeface="Arial Narrow" pitchFamily="34" charset="0"/>
              </a:rPr>
              <a:t>Select a topic for study </a:t>
            </a:r>
          </a:p>
          <a:p>
            <a:pPr algn="ctr">
              <a:defRPr/>
            </a:pPr>
            <a:r>
              <a:rPr lang="en-US" altLang="zh-TW" sz="1600" b="1" smtClean="0">
                <a:solidFill>
                  <a:schemeClr val="bg2"/>
                </a:solidFill>
                <a:latin typeface="Arial Narrow" pitchFamily="34" charset="0"/>
              </a:rPr>
              <a:t>(V2)</a:t>
            </a:r>
            <a:endParaRPr lang="en-US" altLang="zh-TW" sz="1600" smtClean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12307" name="File"/>
          <p:cNvSpPr>
            <a:spLocks noEditPoints="1" noChangeArrowheads="1"/>
          </p:cNvSpPr>
          <p:nvPr/>
        </p:nvSpPr>
        <p:spPr bwMode="auto">
          <a:xfrm>
            <a:off x="7091363" y="457200"/>
            <a:ext cx="1595437" cy="1295400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/>
          <a:p>
            <a:pPr algn="ctr">
              <a:defRPr/>
            </a:pPr>
            <a:r>
              <a:rPr lang="en-US" altLang="zh-TW" sz="1600">
                <a:solidFill>
                  <a:srgbClr val="6600FF"/>
                </a:solidFill>
                <a:latin typeface="Arial Narrow" charset="0"/>
                <a:ea typeface="新細明體" charset="0"/>
                <a:cs typeface="新細明體" charset="0"/>
              </a:rPr>
              <a:t>Confirm the object of learning &amp; its critical aspects</a:t>
            </a:r>
          </a:p>
        </p:txBody>
      </p:sp>
      <p:sp>
        <p:nvSpPr>
          <p:cNvPr id="175123" name="AutoShape 20"/>
          <p:cNvSpPr>
            <a:spLocks noChangeArrowheads="1"/>
          </p:cNvSpPr>
          <p:nvPr/>
        </p:nvSpPr>
        <p:spPr bwMode="auto">
          <a:xfrm>
            <a:off x="6723063" y="1160463"/>
            <a:ext cx="287337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75124" name="AutoShape 21"/>
          <p:cNvSpPr>
            <a:spLocks noChangeArrowheads="1"/>
          </p:cNvSpPr>
          <p:nvPr/>
        </p:nvSpPr>
        <p:spPr bwMode="auto">
          <a:xfrm rot="5400000">
            <a:off x="7782719" y="2302669"/>
            <a:ext cx="287337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2310" name="File"/>
          <p:cNvSpPr>
            <a:spLocks noEditPoints="1" noChangeArrowheads="1"/>
          </p:cNvSpPr>
          <p:nvPr/>
        </p:nvSpPr>
        <p:spPr bwMode="auto">
          <a:xfrm>
            <a:off x="4719638" y="511175"/>
            <a:ext cx="1833562" cy="1241425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>
              <a:defRPr/>
            </a:pPr>
            <a:r>
              <a:rPr lang="en-US" altLang="zh-TW" sz="1600" smtClean="0">
                <a:solidFill>
                  <a:schemeClr val="bg2"/>
                </a:solidFill>
                <a:latin typeface="Arial Narrow" pitchFamily="34" charset="0"/>
              </a:rPr>
              <a:t>Diagnose students’ learning difficulties (pre-test, interviews) </a:t>
            </a:r>
            <a:r>
              <a:rPr lang="en-US" altLang="zh-TW" sz="1600" b="1" smtClean="0">
                <a:solidFill>
                  <a:schemeClr val="bg2"/>
                </a:solidFill>
                <a:latin typeface="Arial Narrow" pitchFamily="34" charset="0"/>
              </a:rPr>
              <a:t>(V1)</a:t>
            </a:r>
          </a:p>
        </p:txBody>
      </p:sp>
      <p:sp>
        <p:nvSpPr>
          <p:cNvPr id="175126" name="AutoShape 23"/>
          <p:cNvSpPr>
            <a:spLocks noChangeArrowheads="1"/>
          </p:cNvSpPr>
          <p:nvPr/>
        </p:nvSpPr>
        <p:spPr bwMode="auto">
          <a:xfrm>
            <a:off x="2139950" y="1160463"/>
            <a:ext cx="287338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2312" name="File"/>
          <p:cNvSpPr>
            <a:spLocks noEditPoints="1" noChangeArrowheads="1"/>
          </p:cNvSpPr>
          <p:nvPr/>
        </p:nvSpPr>
        <p:spPr bwMode="auto">
          <a:xfrm>
            <a:off x="2590800" y="403225"/>
            <a:ext cx="1581150" cy="1349375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>
              <a:defRPr/>
            </a:pPr>
            <a:r>
              <a:rPr lang="en-US" altLang="zh-TW" sz="1600" smtClean="0">
                <a:solidFill>
                  <a:schemeClr val="bg2"/>
                </a:solidFill>
                <a:latin typeface="Arial Narrow" pitchFamily="34" charset="0"/>
              </a:rPr>
              <a:t>Identify a tentative object of learning</a:t>
            </a:r>
          </a:p>
          <a:p>
            <a:pPr algn="ctr">
              <a:defRPr/>
            </a:pPr>
            <a:r>
              <a:rPr lang="en-US" altLang="zh-TW" sz="1600" b="1" smtClean="0">
                <a:solidFill>
                  <a:schemeClr val="bg2"/>
                </a:solidFill>
                <a:latin typeface="Arial Narrow" pitchFamily="34" charset="0"/>
              </a:rPr>
              <a:t>(V2)</a:t>
            </a:r>
            <a:endParaRPr lang="en-US" altLang="zh-TW" sz="1600" smtClean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175128" name="AutoShape 25"/>
          <p:cNvSpPr>
            <a:spLocks noChangeArrowheads="1"/>
          </p:cNvSpPr>
          <p:nvPr/>
        </p:nvSpPr>
        <p:spPr bwMode="auto">
          <a:xfrm>
            <a:off x="4291013" y="1165225"/>
            <a:ext cx="287337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29" name="Rectangle 2"/>
          <p:cNvSpPr>
            <a:spLocks noChangeArrowheads="1"/>
          </p:cNvSpPr>
          <p:nvPr/>
        </p:nvSpPr>
        <p:spPr bwMode="auto">
          <a:xfrm>
            <a:off x="323850" y="188913"/>
            <a:ext cx="2951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400" b="1" u="sng">
                <a:solidFill>
                  <a:srgbClr val="006600"/>
                </a:solidFill>
                <a:latin typeface="Arial Narrow" pitchFamily="34" charset="0"/>
              </a:rPr>
              <a:t>Analysis of the pre-test</a:t>
            </a:r>
          </a:p>
        </p:txBody>
      </p:sp>
      <p:sp>
        <p:nvSpPr>
          <p:cNvPr id="176130" name="Text Box 2"/>
          <p:cNvSpPr txBox="1">
            <a:spLocks noChangeArrowheads="1"/>
          </p:cNvSpPr>
          <p:nvPr/>
        </p:nvSpPr>
        <p:spPr bwMode="auto">
          <a:xfrm>
            <a:off x="323850" y="2492375"/>
            <a:ext cx="8569325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85000"/>
              <a:buFont typeface="Wingdings 2" pitchFamily="18" charset="2"/>
              <a:buNone/>
            </a:pPr>
            <a:r>
              <a:rPr lang="en-US" altLang="zh-TW" sz="2800" b="1" u="sng">
                <a:solidFill>
                  <a:srgbClr val="FF3300"/>
                </a:solidFill>
                <a:latin typeface="Century Gothic" pitchFamily="34" charset="0"/>
                <a:ea typeface="標楷體"/>
                <a:cs typeface="標楷體"/>
              </a:rPr>
              <a:t>Pre-test</a:t>
            </a:r>
            <a:r>
              <a:rPr lang="en-US" altLang="zh-TW" sz="2400" b="1" u="sng">
                <a:solidFill>
                  <a:srgbClr val="FF3300"/>
                </a:solidFill>
                <a:latin typeface="Century Gothic" pitchFamily="34" charset="0"/>
                <a:ea typeface="標楷體"/>
                <a:cs typeface="標楷體"/>
              </a:rPr>
              <a:t> :</a:t>
            </a:r>
          </a:p>
        </p:txBody>
      </p:sp>
      <p:sp>
        <p:nvSpPr>
          <p:cNvPr id="4" name="Text Box 2">
            <a:extLst/>
          </p:cNvPr>
          <p:cNvSpPr txBox="1">
            <a:spLocks noChangeArrowheads="1"/>
          </p:cNvSpPr>
          <p:nvPr/>
        </p:nvSpPr>
        <p:spPr>
          <a:xfrm>
            <a:off x="323850" y="692150"/>
            <a:ext cx="8496300" cy="1878013"/>
          </a:xfrm>
          <a:prstGeom prst="rect">
            <a:avLst/>
          </a:prstGeom>
          <a:extLst/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 2" charset="0"/>
              <a:buChar char="¡"/>
              <a:defRPr kumimoji="1" sz="3200">
                <a:solidFill>
                  <a:schemeClr val="tx1"/>
                </a:solidFill>
                <a:latin typeface="+mn-lt"/>
                <a:ea typeface="+mn-ea"/>
                <a:cs typeface="新細明體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charset="0"/>
              <a:buChar char=""/>
              <a:defRPr kumimoji="1" sz="2800">
                <a:solidFill>
                  <a:schemeClr val="tx1"/>
                </a:solidFill>
                <a:latin typeface="+mn-lt"/>
                <a:ea typeface="+mn-ea"/>
                <a:cs typeface="新細明體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charset="0"/>
              <a:buChar char="¡"/>
              <a:defRPr kumimoji="1" sz="2400">
                <a:solidFill>
                  <a:schemeClr val="tx1"/>
                </a:solidFill>
                <a:latin typeface="+mn-lt"/>
                <a:ea typeface="+mn-ea"/>
                <a:cs typeface="新細明體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 typeface="Wingdings" charset="0"/>
              <a:buChar char=""/>
              <a:defRPr kumimoji="1" sz="2000">
                <a:solidFill>
                  <a:schemeClr val="tx1"/>
                </a:solidFill>
                <a:latin typeface="+mn-lt"/>
                <a:ea typeface="+mn-ea"/>
                <a:cs typeface="新細明體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charset="0"/>
              <a:buChar char="¡"/>
              <a:defRPr kumimoji="1" sz="2000">
                <a:solidFill>
                  <a:schemeClr val="tx1"/>
                </a:solidFill>
                <a:latin typeface="+mn-lt"/>
                <a:ea typeface="+mn-ea"/>
                <a:cs typeface="新細明體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itchFamily="18" charset="2"/>
              <a:buChar char="¡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itchFamily="18" charset="2"/>
              <a:buChar char="¡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itchFamily="18" charset="2"/>
              <a:buChar char="¡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itchFamily="18" charset="2"/>
              <a:buChar char="¡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130000"/>
              </a:lnSpc>
              <a:buFont typeface="Wingdings 2" panose="05020102010507070707" pitchFamily="18" charset="2"/>
              <a:buNone/>
              <a:defRPr/>
            </a:pPr>
            <a:r>
              <a:rPr lang="en-US" altLang="zh-TW" sz="2400" b="1" u="sng" dirty="0" smtClean="0">
                <a:solidFill>
                  <a:srgbClr val="FF3300"/>
                </a:solidFill>
                <a:latin typeface="Century Gothic" panose="020B0502020202020204" pitchFamily="34" charset="0"/>
                <a:ea typeface="標楷體" panose="03000509000000000000" pitchFamily="65" charset="-120"/>
                <a:cs typeface="+mn-cs"/>
              </a:rPr>
              <a:t>Tentative Critical Features (CFs):</a:t>
            </a:r>
          </a:p>
          <a:p>
            <a:pPr eaLnBrk="1" hangingPunct="1">
              <a:lnSpc>
                <a:spcPct val="130000"/>
              </a:lnSpc>
              <a:buFont typeface="Wingdings 2" panose="05020102010507070707" pitchFamily="18" charset="2"/>
              <a:buNone/>
              <a:defRPr/>
            </a:pPr>
            <a:r>
              <a:rPr lang="en-US" altLang="zh-TW" sz="2200" b="1" dirty="0">
                <a:latin typeface="Century Gothic" panose="020B0502020202020204" pitchFamily="34" charset="0"/>
                <a:ea typeface="標楷體" panose="03000509000000000000" pitchFamily="65" charset="-120"/>
              </a:rPr>
              <a:t>CF 3:	</a:t>
            </a:r>
            <a:r>
              <a:rPr lang="en-US" altLang="zh-TW" sz="2200" dirty="0">
                <a:latin typeface="Century Gothic" panose="020B0502020202020204" pitchFamily="34" charset="0"/>
                <a:ea typeface="標楷體" panose="03000509000000000000" pitchFamily="65" charset="-120"/>
              </a:rPr>
              <a:t>Identify </a:t>
            </a:r>
            <a:r>
              <a:rPr lang="en-US" altLang="zh-TW" sz="2200" b="1" dirty="0">
                <a:latin typeface="Century Gothic" panose="020B0502020202020204" pitchFamily="34" charset="0"/>
                <a:ea typeface="標楷體" panose="03000509000000000000" pitchFamily="65" charset="-120"/>
              </a:rPr>
              <a:t>the function(s) &amp; feature(s) of an 	introductory paragraph </a:t>
            </a:r>
            <a:r>
              <a:rPr lang="en-US" altLang="zh-TW" sz="2200" dirty="0">
                <a:latin typeface="Century Gothic" panose="020B0502020202020204" pitchFamily="34" charset="0"/>
                <a:ea typeface="標楷體" panose="03000509000000000000" pitchFamily="65" charset="-120"/>
              </a:rPr>
              <a:t>of a letter to the editor</a:t>
            </a:r>
          </a:p>
          <a:p>
            <a:pPr eaLnBrk="1" hangingPunct="1">
              <a:lnSpc>
                <a:spcPct val="130000"/>
              </a:lnSpc>
              <a:buFont typeface="Wingdings 2" panose="05020102010507070707" pitchFamily="18" charset="2"/>
              <a:buNone/>
              <a:defRPr/>
            </a:pPr>
            <a:r>
              <a:rPr lang="en-US" altLang="zh-TW" sz="1600" b="1" i="1" dirty="0">
                <a:latin typeface="Century Gothic" panose="020B0502020202020204" pitchFamily="34" charset="0"/>
                <a:ea typeface="標楷體" panose="03000509000000000000" pitchFamily="65" charset="-120"/>
              </a:rPr>
              <a:t>	</a:t>
            </a:r>
            <a:r>
              <a:rPr lang="en-US" altLang="zh-TW" sz="1600" b="1" i="1" dirty="0" smtClean="0">
                <a:latin typeface="Century Gothic" panose="020B0502020202020204" pitchFamily="34" charset="0"/>
                <a:ea typeface="標楷體" panose="03000509000000000000" pitchFamily="65" charset="-120"/>
              </a:rPr>
              <a:t>	</a:t>
            </a:r>
            <a:r>
              <a:rPr lang="en-US" altLang="zh-TW" sz="1400" i="1" dirty="0" smtClean="0">
                <a:latin typeface="Century Gothic" panose="020B0502020202020204" pitchFamily="34" charset="0"/>
                <a:ea typeface="標楷體" panose="03000509000000000000" pitchFamily="65" charset="-120"/>
              </a:rPr>
              <a:t>(</a:t>
            </a:r>
            <a:r>
              <a:rPr lang="en-US" altLang="zh-TW" sz="1400" i="1" dirty="0">
                <a:latin typeface="Century Gothic" panose="020B0502020202020204" pitchFamily="34" charset="0"/>
                <a:ea typeface="標楷體" panose="03000509000000000000" pitchFamily="65" charset="-120"/>
              </a:rPr>
              <a:t>State your POW, the issue to be discussed, and your own stance</a:t>
            </a:r>
            <a:r>
              <a:rPr lang="en-US" altLang="zh-TW" sz="1600" i="1" dirty="0">
                <a:latin typeface="Century Gothic" panose="020B0502020202020204" pitchFamily="34" charset="0"/>
                <a:ea typeface="標楷體" panose="03000509000000000000" pitchFamily="65" charset="-120"/>
              </a:rPr>
              <a:t>)</a:t>
            </a:r>
          </a:p>
        </p:txBody>
      </p:sp>
      <p:graphicFrame>
        <p:nvGraphicFramePr>
          <p:cNvPr id="5" name="Group 3">
            <a:extLst/>
          </p:cNvPr>
          <p:cNvGraphicFramePr>
            <a:graphicFrameLocks noGrp="1"/>
          </p:cNvGraphicFramePr>
          <p:nvPr>
            <p:ph/>
          </p:nvPr>
        </p:nvGraphicFramePr>
        <p:xfrm>
          <a:off x="323850" y="3141663"/>
          <a:ext cx="8461375" cy="2087537"/>
        </p:xfrm>
        <a:graphic>
          <a:graphicData uri="http://schemas.openxmlformats.org/drawingml/2006/table">
            <a:tbl>
              <a:tblPr/>
              <a:tblGrid>
                <a:gridCol w="2880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810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667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Test Item</a:t>
                      </a:r>
                    </a:p>
                  </a:txBody>
                  <a:tcPr marT="45716" marB="4571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Measuring targets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(e.g. prior knowledge, understanding of the critical aspects, knowledge transfer)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207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Part B Q2a</a:t>
                      </a:r>
                      <a:endParaRPr kumimoji="1" lang="zh-TW" altLang="zh-TW" sz="2000" b="1" i="1" u="none" strike="noStrike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Century Gothic" panose="020B0502020202020204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bg1"/>
                        </a:buClr>
                        <a:buSzPct val="85000"/>
                        <a:buFontTx/>
                        <a:buNone/>
                        <a:tabLst/>
                        <a:defRPr/>
                      </a:pP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Prior Knowledge</a:t>
                      </a: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, </a:t>
                      </a: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Understanding of the Critical Aspects </a:t>
                      </a: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highlight>
                            <a:srgbClr val="FFFF00"/>
                          </a:highlight>
                          <a:latin typeface="Century Gothic" panose="020B0502020202020204" pitchFamily="34" charset="0"/>
                          <a:ea typeface="新細明體" pitchFamily="18" charset="-120"/>
                        </a:rPr>
                        <a:t>(CF3)</a:t>
                      </a: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, </a:t>
                      </a: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Knowledge Transfer</a:t>
                      </a:r>
                      <a:endParaRPr kumimoji="1" lang="zh-TW" altLang="zh-TW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153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82800" y="0"/>
            <a:ext cx="49577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225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4763"/>
            <a:ext cx="59102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0226" name="Group 5"/>
          <p:cNvGrpSpPr>
            <a:grpSpLocks/>
          </p:cNvGrpSpPr>
          <p:nvPr/>
        </p:nvGrpSpPr>
        <p:grpSpPr bwMode="auto">
          <a:xfrm>
            <a:off x="1835150" y="4437063"/>
            <a:ext cx="360363" cy="1871662"/>
            <a:chOff x="1835696" y="4437112"/>
            <a:chExt cx="360040" cy="1872208"/>
          </a:xfrm>
        </p:grpSpPr>
        <p:sp>
          <p:nvSpPr>
            <p:cNvPr id="3" name="Oval 2"/>
            <p:cNvSpPr>
              <a:spLocks noChangeArrowheads="1"/>
            </p:cNvSpPr>
            <p:nvPr/>
          </p:nvSpPr>
          <p:spPr bwMode="auto">
            <a:xfrm>
              <a:off x="1907070" y="4437112"/>
              <a:ext cx="288666" cy="287421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/>
          </p:spPr>
          <p:txBody>
            <a:bodyPr anchor="ctr"/>
            <a:lstStyle>
              <a:lvl1pPr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algn="ctr" eaLnBrk="0" hangingPunct="0">
                <a:defRPr/>
              </a:pPr>
              <a:endParaRPr lang="en-US" altLang="zh-HK" sz="1800" smtClean="0">
                <a:solidFill>
                  <a:srgbClr val="FFFFFF"/>
                </a:solidFill>
              </a:endParaRPr>
            </a:p>
          </p:txBody>
        </p:sp>
        <p:sp>
          <p:nvSpPr>
            <p:cNvPr id="4" name="Oval 3"/>
            <p:cNvSpPr>
              <a:spLocks noChangeArrowheads="1"/>
            </p:cNvSpPr>
            <p:nvPr/>
          </p:nvSpPr>
          <p:spPr bwMode="auto">
            <a:xfrm>
              <a:off x="1907070" y="5229505"/>
              <a:ext cx="288666" cy="287422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/>
          </p:spPr>
          <p:txBody>
            <a:bodyPr anchor="ctr"/>
            <a:lstStyle>
              <a:lvl1pPr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algn="ctr" eaLnBrk="0" hangingPunct="0">
                <a:defRPr/>
              </a:pPr>
              <a:endParaRPr lang="en-US" altLang="zh-HK" sz="1800" smtClean="0">
                <a:solidFill>
                  <a:srgbClr val="FFFFFF"/>
                </a:solidFill>
              </a:endParaRPr>
            </a:p>
          </p:txBody>
        </p:sp>
        <p:sp>
          <p:nvSpPr>
            <p:cNvPr id="5" name="Oval 4"/>
            <p:cNvSpPr>
              <a:spLocks noChangeArrowheads="1"/>
            </p:cNvSpPr>
            <p:nvPr/>
          </p:nvSpPr>
          <p:spPr bwMode="auto">
            <a:xfrm>
              <a:off x="1835696" y="6021899"/>
              <a:ext cx="288666" cy="287421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/>
          </p:spPr>
          <p:txBody>
            <a:bodyPr anchor="ctr"/>
            <a:lstStyle>
              <a:lvl1pPr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algn="ctr" eaLnBrk="0" hangingPunct="0">
                <a:defRPr/>
              </a:pPr>
              <a:endParaRPr lang="en-US" altLang="zh-HK" sz="1800" smtClean="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3" name="Rectangle 3"/>
          <p:cNvSpPr>
            <a:spLocks noChangeArrowheads="1"/>
          </p:cNvSpPr>
          <p:nvPr/>
        </p:nvSpPr>
        <p:spPr bwMode="auto">
          <a:xfrm>
            <a:off x="2195513" y="354013"/>
            <a:ext cx="6526212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84188" indent="-484188">
              <a:lnSpc>
                <a:spcPct val="130000"/>
              </a:lnSpc>
            </a:pPr>
            <a:r>
              <a:rPr lang="en-GB" altLang="zh-TW" sz="1600" b="1">
                <a:solidFill>
                  <a:srgbClr val="006600"/>
                </a:solidFill>
                <a:latin typeface="Century Gothic" pitchFamily="34" charset="0"/>
                <a:ea typeface="標楷體"/>
                <a:cs typeface="標楷體"/>
              </a:rPr>
              <a:t>V2: Variation in </a:t>
            </a:r>
            <a:r>
              <a:rPr lang="en-GB" altLang="zh-TW" sz="1600" b="1" u="sng">
                <a:solidFill>
                  <a:srgbClr val="FFAE0D"/>
                </a:solidFill>
                <a:latin typeface="Century Gothic" pitchFamily="34" charset="0"/>
                <a:ea typeface="標楷體"/>
                <a:cs typeface="標楷體"/>
              </a:rPr>
              <a:t>teachers’ understanding of what the most worthwhile object of learning is</a:t>
            </a:r>
            <a:r>
              <a:rPr lang="en-GB" altLang="zh-TW" sz="1600" b="1">
                <a:solidFill>
                  <a:srgbClr val="FFAE0D"/>
                </a:solidFill>
                <a:latin typeface="Century Gothic" pitchFamily="34" charset="0"/>
                <a:ea typeface="標楷體"/>
                <a:cs typeface="標楷體"/>
              </a:rPr>
              <a:t> </a:t>
            </a:r>
            <a:r>
              <a:rPr lang="en-GB" altLang="zh-TW" sz="1600" b="1">
                <a:solidFill>
                  <a:srgbClr val="006600"/>
                </a:solidFill>
                <a:latin typeface="Century Gothic" pitchFamily="34" charset="0"/>
                <a:ea typeface="標楷體"/>
                <a:cs typeface="標楷體"/>
              </a:rPr>
              <a:t>&amp; ways of handling it</a:t>
            </a:r>
            <a:endParaRPr lang="en-US" altLang="zh-TW" sz="1600" b="1">
              <a:solidFill>
                <a:srgbClr val="006600"/>
              </a:solidFill>
              <a:latin typeface="Century Gothic" pitchFamily="34" charset="0"/>
              <a:ea typeface="標楷體"/>
              <a:cs typeface="標楷體"/>
            </a:endParaRPr>
          </a:p>
        </p:txBody>
      </p:sp>
      <p:sp>
        <p:nvSpPr>
          <p:cNvPr id="3075" name="File"/>
          <p:cNvSpPr>
            <a:spLocks noEditPoints="1" noChangeArrowheads="1"/>
          </p:cNvSpPr>
          <p:nvPr/>
        </p:nvSpPr>
        <p:spPr bwMode="auto">
          <a:xfrm>
            <a:off x="533400" y="44450"/>
            <a:ext cx="1446213" cy="1081088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>
              <a:defRPr/>
            </a:pPr>
            <a:r>
              <a:rPr lang="en-US" altLang="zh-TW" sz="1600" smtClean="0">
                <a:solidFill>
                  <a:srgbClr val="6600FF"/>
                </a:solidFill>
                <a:latin typeface="Arial Narrow" pitchFamily="34" charset="0"/>
              </a:rPr>
              <a:t>Select a topic for study </a:t>
            </a:r>
          </a:p>
          <a:p>
            <a:pPr algn="ctr">
              <a:defRPr/>
            </a:pPr>
            <a:r>
              <a:rPr lang="en-US" altLang="zh-TW" sz="1600" b="1" smtClean="0">
                <a:solidFill>
                  <a:srgbClr val="CC0000"/>
                </a:solidFill>
                <a:latin typeface="Arial Narrow" pitchFamily="34" charset="0"/>
              </a:rPr>
              <a:t>(V2)</a:t>
            </a:r>
            <a:endParaRPr lang="en-US" altLang="zh-TW" sz="1600" smtClean="0">
              <a:solidFill>
                <a:srgbClr val="CC0000"/>
              </a:solidFill>
              <a:latin typeface="Arial Narrow" pitchFamily="34" charset="0"/>
            </a:endParaRPr>
          </a:p>
        </p:txBody>
      </p:sp>
      <p:sp>
        <p:nvSpPr>
          <p:cNvPr id="5" name="Text Box 2">
            <a:extLst/>
          </p:cNvPr>
          <p:cNvSpPr txBox="1">
            <a:spLocks noChangeArrowheads="1"/>
          </p:cNvSpPr>
          <p:nvPr/>
        </p:nvSpPr>
        <p:spPr bwMode="auto">
          <a:xfrm>
            <a:off x="395536" y="1340768"/>
            <a:ext cx="8496944" cy="542680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ClrTx/>
              <a:buSzTx/>
              <a:buFont typeface="Wingdings 2" panose="05020102010507070707" pitchFamily="18" charset="2"/>
              <a:buNone/>
              <a:defRPr/>
            </a:pPr>
            <a:r>
              <a:rPr lang="en-US" altLang="zh-TW" sz="2000" b="1" i="1" dirty="0">
                <a:solidFill>
                  <a:schemeClr val="accent2"/>
                </a:solidFill>
                <a:latin typeface="Century Gothic" panose="020B0502020202020204" pitchFamily="34" charset="0"/>
              </a:rPr>
              <a:t>Which topic is most worth studying?</a:t>
            </a:r>
          </a:p>
          <a:p>
            <a:pPr>
              <a:lnSpc>
                <a:spcPct val="130000"/>
              </a:lnSpc>
              <a:spcBef>
                <a:spcPct val="0"/>
              </a:spcBef>
              <a:buClrTx/>
              <a:buSzTx/>
              <a:buFont typeface="Wingdings 2" panose="05020102010507070707" pitchFamily="18" charset="2"/>
              <a:buNone/>
              <a:defRPr/>
            </a:pPr>
            <a:r>
              <a:rPr lang="en-US" altLang="zh-TW" sz="2300" b="1" u="sng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Writing a Letter to the Editor</a:t>
            </a:r>
          </a:p>
          <a:p>
            <a:pPr marL="342900" indent="-342900">
              <a:lnSpc>
                <a:spcPct val="130000"/>
              </a:lnSpc>
              <a:spcBef>
                <a:spcPct val="0"/>
              </a:spcBef>
              <a:buClrTx/>
              <a:buSzTx/>
              <a:defRPr/>
            </a:pPr>
            <a:r>
              <a:rPr lang="en-US" altLang="zh-TW" sz="2100" b="1" dirty="0">
                <a:solidFill>
                  <a:srgbClr val="0070C0"/>
                </a:solidFill>
                <a:latin typeface="Century Gothic" panose="020B0502020202020204" pitchFamily="34" charset="0"/>
              </a:rPr>
              <a:t>IT IS </a:t>
            </a:r>
            <a:r>
              <a:rPr lang="en-US" altLang="zh-TW" sz="2800" b="1" u="sng" dirty="0">
                <a:solidFill>
                  <a:srgbClr val="0070C0"/>
                </a:solidFill>
                <a:highlight>
                  <a:srgbClr val="FFFF00"/>
                </a:highlight>
                <a:latin typeface="Century Gothic" panose="020B0502020202020204" pitchFamily="34" charset="0"/>
              </a:rPr>
              <a:t>USEFUL</a:t>
            </a:r>
            <a:r>
              <a:rPr lang="en-US" altLang="zh-TW" sz="2100" b="1" dirty="0">
                <a:solidFill>
                  <a:srgbClr val="0070C0"/>
                </a:solidFill>
                <a:latin typeface="Century Gothic" panose="020B0502020202020204" pitchFamily="34" charset="0"/>
              </a:rPr>
              <a:t> and </a:t>
            </a:r>
            <a:r>
              <a:rPr lang="en-US" altLang="zh-TW" sz="2800" b="1" u="sng" dirty="0">
                <a:solidFill>
                  <a:srgbClr val="0070C0"/>
                </a:solidFill>
                <a:highlight>
                  <a:srgbClr val="FFFF00"/>
                </a:highlight>
                <a:latin typeface="Century Gothic" panose="020B0502020202020204" pitchFamily="34" charset="0"/>
              </a:rPr>
              <a:t>PRACTICAL</a:t>
            </a:r>
            <a:r>
              <a:rPr lang="en-US" altLang="zh-TW" sz="2100" b="1" dirty="0">
                <a:solidFill>
                  <a:srgbClr val="0070C0"/>
                </a:solidFill>
                <a:latin typeface="Century Gothic" panose="020B0502020202020204" pitchFamily="34" charset="0"/>
              </a:rPr>
              <a:t>.</a:t>
            </a:r>
          </a:p>
          <a:p>
            <a:pPr marL="342900" indent="-342900">
              <a:lnSpc>
                <a:spcPct val="130000"/>
              </a:lnSpc>
              <a:spcBef>
                <a:spcPct val="0"/>
              </a:spcBef>
              <a:buClrTx/>
              <a:buSzTx/>
              <a:defRPr/>
            </a:pPr>
            <a:r>
              <a:rPr lang="en-US" altLang="zh-TW" sz="2100" b="1" dirty="0">
                <a:solidFill>
                  <a:srgbClr val="0070C0"/>
                </a:solidFill>
                <a:latin typeface="Century Gothic" panose="020B0502020202020204" pitchFamily="34" charset="0"/>
              </a:rPr>
              <a:t>This genre is frequently asked in HKDSE English Examination </a:t>
            </a:r>
            <a:r>
              <a:rPr lang="en-US" altLang="zh-TW" sz="2100" b="1" i="1" u="sng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rPr>
              <a:t>Paper 2 (Writing)</a:t>
            </a:r>
            <a:r>
              <a:rPr lang="en-US" altLang="zh-TW" sz="21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altLang="zh-TW" sz="2100" b="1" dirty="0">
                <a:solidFill>
                  <a:srgbClr val="0070C0"/>
                </a:solidFill>
                <a:latin typeface="Century Gothic" panose="020B0502020202020204" pitchFamily="34" charset="0"/>
              </a:rPr>
              <a:t>and </a:t>
            </a:r>
            <a:r>
              <a:rPr lang="en-US" altLang="zh-TW" sz="2100" b="1" i="1" u="sng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rPr>
              <a:t>Paper 3 (Listening and Integrated Skills)</a:t>
            </a:r>
            <a:r>
              <a:rPr lang="en-US" altLang="zh-TW" sz="2100" b="1" dirty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</a:rPr>
              <a:t>.</a:t>
            </a:r>
          </a:p>
          <a:p>
            <a:pPr marL="1085850" lvl="1" indent="-342900">
              <a:lnSpc>
                <a:spcPct val="130000"/>
              </a:lnSpc>
              <a:spcBef>
                <a:spcPct val="0"/>
              </a:spcBef>
              <a:buClrTx/>
              <a:buSzTx/>
              <a:defRPr/>
            </a:pPr>
            <a:r>
              <a:rPr lang="en-US" altLang="zh-TW" sz="1700" b="1" dirty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</a:rPr>
              <a:t>And according to the Marking Schemes of the Papers, candidates’ ability to write an effective opening and closing </a:t>
            </a:r>
            <a:r>
              <a:rPr lang="en-US" altLang="zh-TW" sz="1700" b="1" i="1" dirty="0">
                <a:solidFill>
                  <a:srgbClr val="CC0000"/>
                </a:solidFill>
                <a:latin typeface="Century Gothic" panose="020B0502020202020204" pitchFamily="34" charset="0"/>
              </a:rPr>
              <a:t>is particularly highlighted</a:t>
            </a:r>
            <a:r>
              <a:rPr lang="en-US" altLang="zh-TW" sz="1700" b="1" i="1" dirty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en-US" altLang="zh-TW" sz="1700" b="1" dirty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</a:rPr>
              <a:t>in recent years.</a:t>
            </a:r>
          </a:p>
          <a:p>
            <a:pPr marL="342900" indent="-342900">
              <a:lnSpc>
                <a:spcPct val="130000"/>
              </a:lnSpc>
              <a:spcBef>
                <a:spcPct val="0"/>
              </a:spcBef>
              <a:buClrTx/>
              <a:buSzTx/>
              <a:defRPr/>
            </a:pPr>
            <a:r>
              <a:rPr lang="en-US" altLang="zh-TW" sz="2100" b="1" dirty="0">
                <a:solidFill>
                  <a:srgbClr val="0070C0"/>
                </a:solidFill>
                <a:latin typeface="Century Gothic" panose="020B0502020202020204" pitchFamily="34" charset="0"/>
              </a:rPr>
              <a:t>Students can also apply the skills/knowledge learnt in their everyday life. </a:t>
            </a:r>
            <a:r>
              <a:rPr lang="en-US" altLang="zh-TW" sz="21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rPr>
              <a:t>For instance, they can write a letter to the editor of the SCMP to express their opinion(s) on a specific social issue, </a:t>
            </a:r>
            <a:r>
              <a:rPr lang="en-US" altLang="zh-TW" sz="1800" b="1" i="1" dirty="0">
                <a:solidFill>
                  <a:srgbClr val="7030A0"/>
                </a:solidFill>
                <a:latin typeface="Century Gothic" panose="020B0502020202020204" pitchFamily="34" charset="0"/>
              </a:rPr>
              <a:t>such as the extramarital affair between Andy Hui and Jacqueline Wong</a:t>
            </a:r>
            <a:r>
              <a:rPr lang="en-US" altLang="zh-TW" sz="21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rPr>
              <a:t>.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7" name="Rectangle 4"/>
          <p:cNvSpPr>
            <a:spLocks noChangeArrowheads="1"/>
          </p:cNvSpPr>
          <p:nvPr/>
        </p:nvSpPr>
        <p:spPr bwMode="auto">
          <a:xfrm>
            <a:off x="323850" y="260350"/>
            <a:ext cx="29749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400" b="1" u="sng">
                <a:solidFill>
                  <a:srgbClr val="006600"/>
                </a:solidFill>
                <a:latin typeface="Arial Narrow" pitchFamily="34" charset="0"/>
              </a:rPr>
              <a:t>Analysis of the pre-test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323528" y="1052736"/>
          <a:ext cx="8208912" cy="2743200"/>
        </p:xfrm>
        <a:graphic>
          <a:graphicData uri="http://schemas.openxmlformats.org/drawingml/2006/table">
            <a:tbl>
              <a:tblPr firstRow="1" bandRow="1">
                <a:tableStyleId>{306799F8-075E-4A3A-A7F6-7FBC6576F1A4}</a:tableStyleId>
              </a:tblPr>
              <a:tblGrid>
                <a:gridCol w="41044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044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Average Students</a:t>
                      </a: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rgbClr val="0000FF"/>
                          </a:solidFill>
                        </a:rPr>
                        <a:t>Able</a:t>
                      </a:r>
                      <a:r>
                        <a:rPr lang="en-US" sz="1800" baseline="0" dirty="0" smtClean="0">
                          <a:solidFill>
                            <a:srgbClr val="0000FF"/>
                          </a:solidFill>
                        </a:rPr>
                        <a:t> students</a:t>
                      </a:r>
                      <a:endParaRPr lang="en-US" sz="180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63039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rgbClr val="080808"/>
                          </a:solidFill>
                        </a:rPr>
                        <a:t>Affected by</a:t>
                      </a:r>
                      <a:r>
                        <a:rPr lang="en-US" sz="1800" baseline="0" dirty="0" smtClean="0">
                          <a:solidFill>
                            <a:srgbClr val="080808"/>
                          </a:solidFill>
                        </a:rPr>
                        <a:t> the format of a Chinese letter, s</a:t>
                      </a:r>
                      <a:r>
                        <a:rPr lang="en-US" sz="1800" dirty="0" smtClean="0">
                          <a:solidFill>
                            <a:srgbClr val="080808"/>
                          </a:solidFill>
                        </a:rPr>
                        <a:t>tudents</a:t>
                      </a:r>
                      <a:r>
                        <a:rPr lang="en-US" sz="1800" baseline="0" dirty="0" smtClean="0">
                          <a:solidFill>
                            <a:srgbClr val="080808"/>
                          </a:solidFill>
                        </a:rPr>
                        <a:t> have misconceptions about the key features of the opening paragraph of a letter to the editor </a:t>
                      </a:r>
                    </a:p>
                    <a:p>
                      <a:endParaRPr lang="en-US" sz="1800" dirty="0">
                        <a:solidFill>
                          <a:srgbClr val="080808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rgbClr val="0000FF"/>
                          </a:solidFill>
                        </a:rPr>
                        <a:t>Some</a:t>
                      </a:r>
                      <a:r>
                        <a:rPr lang="en-US" sz="1800" baseline="0" dirty="0" smtClean="0">
                          <a:solidFill>
                            <a:srgbClr val="0000FF"/>
                          </a:solidFill>
                        </a:rPr>
                        <a:t> students have difficulty regarding the feature ‘Purpose of writing’</a:t>
                      </a:r>
                      <a:endParaRPr lang="en-US" sz="180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rgbClr val="080808"/>
                          </a:solidFill>
                        </a:rPr>
                        <a:t>Students</a:t>
                      </a:r>
                      <a:r>
                        <a:rPr lang="en-US" sz="1800" baseline="0" dirty="0" smtClean="0">
                          <a:solidFill>
                            <a:srgbClr val="080808"/>
                          </a:solidFill>
                        </a:rPr>
                        <a:t> do not know that a opening paragraph should have </a:t>
                      </a:r>
                      <a:r>
                        <a:rPr lang="en-US" sz="1800" u="sng" baseline="0" dirty="0" smtClean="0">
                          <a:solidFill>
                            <a:srgbClr val="080808"/>
                          </a:solidFill>
                        </a:rPr>
                        <a:t>3 features </a:t>
                      </a:r>
                    </a:p>
                    <a:p>
                      <a:endParaRPr lang="en-US" sz="1800" u="sng" dirty="0">
                        <a:solidFill>
                          <a:srgbClr val="080808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1" name="AutoShape 2"/>
          <p:cNvSpPr>
            <a:spLocks noChangeArrowheads="1"/>
          </p:cNvSpPr>
          <p:nvPr/>
        </p:nvSpPr>
        <p:spPr bwMode="auto">
          <a:xfrm rot="5400000">
            <a:off x="7782719" y="2302669"/>
            <a:ext cx="287337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84322" name="Line 3"/>
          <p:cNvSpPr>
            <a:spLocks noChangeShapeType="1"/>
          </p:cNvSpPr>
          <p:nvPr/>
        </p:nvSpPr>
        <p:spPr bwMode="auto">
          <a:xfrm>
            <a:off x="1682750" y="188913"/>
            <a:ext cx="56388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84323" name="Line 4"/>
          <p:cNvSpPr>
            <a:spLocks noChangeShapeType="1"/>
          </p:cNvSpPr>
          <p:nvPr/>
        </p:nvSpPr>
        <p:spPr bwMode="auto">
          <a:xfrm flipH="1">
            <a:off x="1911350" y="2035175"/>
            <a:ext cx="8382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84324" name="Line 5"/>
          <p:cNvSpPr>
            <a:spLocks noChangeShapeType="1"/>
          </p:cNvSpPr>
          <p:nvPr/>
        </p:nvSpPr>
        <p:spPr bwMode="auto">
          <a:xfrm flipV="1">
            <a:off x="1606550" y="1763713"/>
            <a:ext cx="0" cy="271462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84325" name="Line 6"/>
          <p:cNvSpPr>
            <a:spLocks noChangeShapeType="1"/>
          </p:cNvSpPr>
          <p:nvPr/>
        </p:nvSpPr>
        <p:spPr bwMode="auto">
          <a:xfrm>
            <a:off x="5873750" y="2035175"/>
            <a:ext cx="8382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84326" name="Line 7"/>
          <p:cNvSpPr>
            <a:spLocks noChangeShapeType="1"/>
          </p:cNvSpPr>
          <p:nvPr/>
        </p:nvSpPr>
        <p:spPr bwMode="auto">
          <a:xfrm>
            <a:off x="7321550" y="188913"/>
            <a:ext cx="0" cy="339725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84327" name="Line 8"/>
          <p:cNvSpPr>
            <a:spLocks noChangeShapeType="1"/>
          </p:cNvSpPr>
          <p:nvPr/>
        </p:nvSpPr>
        <p:spPr bwMode="auto">
          <a:xfrm flipH="1">
            <a:off x="1987550" y="188913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84328" name="Line 9"/>
          <p:cNvSpPr>
            <a:spLocks noChangeShapeType="1"/>
          </p:cNvSpPr>
          <p:nvPr/>
        </p:nvSpPr>
        <p:spPr bwMode="auto">
          <a:xfrm>
            <a:off x="5949950" y="188913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84329" name="Line 10"/>
          <p:cNvSpPr>
            <a:spLocks noChangeShapeType="1"/>
          </p:cNvSpPr>
          <p:nvPr/>
        </p:nvSpPr>
        <p:spPr bwMode="auto">
          <a:xfrm>
            <a:off x="1606550" y="2035175"/>
            <a:ext cx="57912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84330" name="Line 11"/>
          <p:cNvSpPr>
            <a:spLocks noChangeShapeType="1"/>
          </p:cNvSpPr>
          <p:nvPr/>
        </p:nvSpPr>
        <p:spPr bwMode="auto">
          <a:xfrm flipV="1">
            <a:off x="7451725" y="1763713"/>
            <a:ext cx="0" cy="271462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84331" name="Line 12"/>
          <p:cNvSpPr>
            <a:spLocks noChangeShapeType="1"/>
          </p:cNvSpPr>
          <p:nvPr/>
        </p:nvSpPr>
        <p:spPr bwMode="auto">
          <a:xfrm>
            <a:off x="5416550" y="188913"/>
            <a:ext cx="0" cy="339725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84332" name="Line 13"/>
          <p:cNvSpPr>
            <a:spLocks noChangeShapeType="1"/>
          </p:cNvSpPr>
          <p:nvPr/>
        </p:nvSpPr>
        <p:spPr bwMode="auto">
          <a:xfrm>
            <a:off x="3663950" y="188913"/>
            <a:ext cx="0" cy="339725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84333" name="Line 14"/>
          <p:cNvSpPr>
            <a:spLocks noChangeShapeType="1"/>
          </p:cNvSpPr>
          <p:nvPr/>
        </p:nvSpPr>
        <p:spPr bwMode="auto">
          <a:xfrm>
            <a:off x="1682750" y="188913"/>
            <a:ext cx="0" cy="339725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84334" name="Line 15"/>
          <p:cNvSpPr>
            <a:spLocks noChangeShapeType="1"/>
          </p:cNvSpPr>
          <p:nvPr/>
        </p:nvSpPr>
        <p:spPr bwMode="auto">
          <a:xfrm flipV="1">
            <a:off x="3740150" y="1752600"/>
            <a:ext cx="0" cy="27305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84335" name="Line 16"/>
          <p:cNvSpPr>
            <a:spLocks noChangeShapeType="1"/>
          </p:cNvSpPr>
          <p:nvPr/>
        </p:nvSpPr>
        <p:spPr bwMode="auto">
          <a:xfrm flipV="1">
            <a:off x="5492750" y="1752600"/>
            <a:ext cx="0" cy="27305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84336" name="Text Box 17"/>
          <p:cNvSpPr txBox="1">
            <a:spLocks noChangeArrowheads="1"/>
          </p:cNvSpPr>
          <p:nvPr/>
        </p:nvSpPr>
        <p:spPr bwMode="auto">
          <a:xfrm>
            <a:off x="684213" y="2270125"/>
            <a:ext cx="8002587" cy="466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30000"/>
              </a:lnSpc>
              <a:spcAft>
                <a:spcPct val="20000"/>
              </a:spcAft>
            </a:pPr>
            <a:r>
              <a:rPr lang="en-US" altLang="zh-TW" sz="2400" b="1" u="sng">
                <a:solidFill>
                  <a:srgbClr val="FF3300"/>
                </a:solidFill>
                <a:latin typeface="Arial Narrow" pitchFamily="34" charset="0"/>
                <a:ea typeface="標楷體"/>
                <a:cs typeface="標楷體"/>
              </a:rPr>
              <a:t>Confirmed object of learning</a:t>
            </a:r>
            <a:r>
              <a:rPr lang="en-US" altLang="zh-TW" sz="2400" b="1">
                <a:solidFill>
                  <a:srgbClr val="FF3300"/>
                </a:solidFill>
                <a:latin typeface="Arial Narrow" pitchFamily="34" charset="0"/>
                <a:ea typeface="標楷體"/>
                <a:cs typeface="標楷體"/>
              </a:rPr>
              <a:t>:</a:t>
            </a:r>
          </a:p>
          <a:p>
            <a:pPr marL="342900" indent="-342900">
              <a:lnSpc>
                <a:spcPct val="130000"/>
              </a:lnSpc>
              <a:spcAft>
                <a:spcPct val="20000"/>
              </a:spcAft>
            </a:pPr>
            <a:r>
              <a:rPr lang="en-US" altLang="zh-TW" sz="2400" b="1">
                <a:latin typeface="Arial Narrow" pitchFamily="34" charset="0"/>
                <a:ea typeface="標楷體"/>
                <a:cs typeface="標楷體"/>
              </a:rPr>
              <a:t>	knowing </a:t>
            </a:r>
            <a:r>
              <a:rPr lang="en-US" altLang="zh-TW" sz="2400" b="1" u="sng">
                <a:latin typeface="Arial Narrow" pitchFamily="34" charset="0"/>
                <a:ea typeface="標楷體"/>
                <a:cs typeface="標楷體"/>
              </a:rPr>
              <a:t>how to write the Introductory paragraph </a:t>
            </a:r>
            <a:r>
              <a:rPr lang="en-US" altLang="zh-TW" sz="2400" b="1">
                <a:latin typeface="Arial Narrow" pitchFamily="34" charset="0"/>
                <a:ea typeface="標楷體"/>
                <a:cs typeface="標楷體"/>
              </a:rPr>
              <a:t>of the Letter</a:t>
            </a:r>
          </a:p>
          <a:p>
            <a:pPr marL="342900" indent="-342900">
              <a:lnSpc>
                <a:spcPct val="130000"/>
              </a:lnSpc>
              <a:spcAft>
                <a:spcPct val="20000"/>
              </a:spcAft>
            </a:pPr>
            <a:r>
              <a:rPr lang="en-US" altLang="zh-TW" sz="2400" b="1" u="sng">
                <a:solidFill>
                  <a:srgbClr val="FF3300"/>
                </a:solidFill>
                <a:latin typeface="Arial Narrow" pitchFamily="34" charset="0"/>
                <a:ea typeface="標楷體"/>
                <a:cs typeface="標楷體"/>
              </a:rPr>
              <a:t>Confirmed Critical aspects</a:t>
            </a:r>
            <a:r>
              <a:rPr lang="en-US" altLang="zh-TW" sz="2400" b="1">
                <a:solidFill>
                  <a:srgbClr val="FF3300"/>
                </a:solidFill>
                <a:latin typeface="Arial Narrow" pitchFamily="34" charset="0"/>
                <a:ea typeface="標楷體"/>
                <a:cs typeface="標楷體"/>
              </a:rPr>
              <a:t>:</a:t>
            </a:r>
          </a:p>
          <a:p>
            <a:pPr marL="342900" indent="-342900">
              <a:lnSpc>
                <a:spcPct val="130000"/>
              </a:lnSpc>
              <a:buFont typeface="Wingdings 2" pitchFamily="18" charset="2"/>
              <a:buNone/>
            </a:pPr>
            <a:r>
              <a:rPr lang="en-US" altLang="zh-TW" sz="2400" b="1">
                <a:latin typeface="Century Gothic" pitchFamily="34" charset="0"/>
                <a:ea typeface="標楷體"/>
                <a:cs typeface="標楷體"/>
              </a:rPr>
              <a:t>CF 3:	</a:t>
            </a:r>
            <a:r>
              <a:rPr lang="en-US" altLang="zh-TW" sz="2400">
                <a:latin typeface="Century Gothic" pitchFamily="34" charset="0"/>
                <a:ea typeface="標楷體"/>
                <a:cs typeface="標楷體"/>
              </a:rPr>
              <a:t>Identify </a:t>
            </a:r>
            <a:r>
              <a:rPr lang="en-US" altLang="zh-TW" sz="2400" b="1">
                <a:latin typeface="Century Gothic" pitchFamily="34" charset="0"/>
                <a:ea typeface="標楷體"/>
                <a:cs typeface="標楷體"/>
              </a:rPr>
              <a:t>the function(s) &amp; feature(s) of an 	introductory paragraph </a:t>
            </a:r>
            <a:r>
              <a:rPr lang="en-US" altLang="zh-TW" sz="2400">
                <a:latin typeface="Century Gothic" pitchFamily="34" charset="0"/>
                <a:ea typeface="標楷體"/>
                <a:cs typeface="標楷體"/>
              </a:rPr>
              <a:t>of a letter to the editor</a:t>
            </a:r>
          </a:p>
          <a:p>
            <a:pPr marL="342900" indent="-342900">
              <a:lnSpc>
                <a:spcPct val="130000"/>
              </a:lnSpc>
              <a:buFont typeface="Wingdings 2" pitchFamily="18" charset="2"/>
              <a:buNone/>
            </a:pPr>
            <a:r>
              <a:rPr lang="en-US" altLang="zh-TW" b="1" i="1">
                <a:latin typeface="Century Gothic" pitchFamily="34" charset="0"/>
                <a:ea typeface="標楷體"/>
                <a:cs typeface="標楷體"/>
              </a:rPr>
              <a:t>	</a:t>
            </a:r>
            <a:r>
              <a:rPr lang="en-US" altLang="zh-TW" sz="1600" i="1">
                <a:latin typeface="Century Gothic" pitchFamily="34" charset="0"/>
                <a:ea typeface="標楷體"/>
                <a:cs typeface="標楷體"/>
              </a:rPr>
              <a:t>(State your POW, the issue to be discussed, and your own stance</a:t>
            </a:r>
            <a:r>
              <a:rPr lang="en-US" altLang="zh-TW" i="1">
                <a:latin typeface="Century Gothic" pitchFamily="34" charset="0"/>
                <a:ea typeface="標楷體"/>
                <a:cs typeface="標楷體"/>
              </a:rPr>
              <a:t>)</a:t>
            </a:r>
          </a:p>
          <a:p>
            <a:pPr marL="342900" indent="-342900">
              <a:lnSpc>
                <a:spcPct val="130000"/>
              </a:lnSpc>
              <a:spcAft>
                <a:spcPct val="20000"/>
              </a:spcAft>
            </a:pPr>
            <a:r>
              <a:rPr lang="en-US" altLang="zh-TW" sz="2400" b="1">
                <a:solidFill>
                  <a:srgbClr val="FF3300"/>
                </a:solidFill>
                <a:latin typeface="Arial Narrow" pitchFamily="34" charset="0"/>
                <a:ea typeface="標楷體"/>
                <a:cs typeface="標楷體"/>
              </a:rPr>
              <a:t>Average students </a:t>
            </a:r>
            <a:r>
              <a:rPr lang="mr-IN" altLang="zh-TW" sz="2400" b="1">
                <a:solidFill>
                  <a:srgbClr val="FF3300"/>
                </a:solidFill>
                <a:latin typeface="Arial Narrow" pitchFamily="34" charset="0"/>
                <a:ea typeface="標楷體"/>
                <a:cs typeface="標楷體"/>
              </a:rPr>
              <a:t>–</a:t>
            </a:r>
            <a:r>
              <a:rPr lang="en-US" altLang="zh-TW" sz="2400" b="1">
                <a:solidFill>
                  <a:srgbClr val="FF3300"/>
                </a:solidFill>
                <a:latin typeface="Arial Narrow" pitchFamily="34" charset="0"/>
                <a:ea typeface="標楷體"/>
                <a:cs typeface="標楷體"/>
              </a:rPr>
              <a:t> Focus on ALL THREE features</a:t>
            </a:r>
          </a:p>
          <a:p>
            <a:pPr marL="342900" indent="-342900">
              <a:lnSpc>
                <a:spcPct val="130000"/>
              </a:lnSpc>
              <a:spcAft>
                <a:spcPct val="20000"/>
              </a:spcAft>
            </a:pPr>
            <a:r>
              <a:rPr lang="en-US" altLang="zh-TW" sz="2400" b="1">
                <a:solidFill>
                  <a:srgbClr val="FF3300"/>
                </a:solidFill>
                <a:latin typeface="Arial Narrow" pitchFamily="34" charset="0"/>
                <a:ea typeface="標楷體"/>
                <a:cs typeface="標楷體"/>
              </a:rPr>
              <a:t>Able students </a:t>
            </a:r>
            <a:r>
              <a:rPr lang="mr-IN" altLang="zh-TW" sz="2400" b="1">
                <a:solidFill>
                  <a:srgbClr val="FF3300"/>
                </a:solidFill>
                <a:latin typeface="Arial Narrow" pitchFamily="34" charset="0"/>
                <a:ea typeface="標楷體"/>
                <a:cs typeface="標楷體"/>
              </a:rPr>
              <a:t>–</a:t>
            </a:r>
            <a:r>
              <a:rPr lang="en-US" altLang="zh-TW" sz="2400" b="1">
                <a:solidFill>
                  <a:srgbClr val="FF3300"/>
                </a:solidFill>
                <a:latin typeface="Arial Narrow" pitchFamily="34" charset="0"/>
                <a:ea typeface="標楷體"/>
                <a:cs typeface="標楷體"/>
              </a:rPr>
              <a:t> Focus on ‘Purpose of writing’</a:t>
            </a:r>
          </a:p>
          <a:p>
            <a:pPr marL="342900" indent="-342900">
              <a:lnSpc>
                <a:spcPct val="130000"/>
              </a:lnSpc>
              <a:spcAft>
                <a:spcPct val="20000"/>
              </a:spcAft>
            </a:pPr>
            <a:endParaRPr lang="en-US" altLang="zh-TW" sz="2400" b="1">
              <a:solidFill>
                <a:srgbClr val="3333CC"/>
              </a:solidFill>
              <a:latin typeface="Arial Narrow" pitchFamily="34" charset="0"/>
              <a:ea typeface="標楷體"/>
              <a:cs typeface="標楷體"/>
            </a:endParaRPr>
          </a:p>
        </p:txBody>
      </p:sp>
      <p:sp>
        <p:nvSpPr>
          <p:cNvPr id="12306" name="File"/>
          <p:cNvSpPr>
            <a:spLocks noEditPoints="1" noChangeArrowheads="1"/>
          </p:cNvSpPr>
          <p:nvPr/>
        </p:nvSpPr>
        <p:spPr bwMode="auto">
          <a:xfrm>
            <a:off x="533400" y="457200"/>
            <a:ext cx="1524000" cy="1219200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>
              <a:defRPr/>
            </a:pPr>
            <a:r>
              <a:rPr lang="en-US" altLang="zh-TW" sz="1600" smtClean="0">
                <a:solidFill>
                  <a:schemeClr val="bg2"/>
                </a:solidFill>
                <a:latin typeface="Arial Narrow" pitchFamily="34" charset="0"/>
              </a:rPr>
              <a:t>Select a topic for study </a:t>
            </a:r>
          </a:p>
          <a:p>
            <a:pPr algn="ctr">
              <a:defRPr/>
            </a:pPr>
            <a:r>
              <a:rPr lang="en-US" altLang="zh-TW" sz="1600" b="1" smtClean="0">
                <a:solidFill>
                  <a:schemeClr val="bg2"/>
                </a:solidFill>
                <a:latin typeface="Arial Narrow" pitchFamily="34" charset="0"/>
              </a:rPr>
              <a:t>(V2)</a:t>
            </a:r>
            <a:endParaRPr lang="en-US" altLang="zh-TW" sz="1600" smtClean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12307" name="File"/>
          <p:cNvSpPr>
            <a:spLocks noEditPoints="1" noChangeArrowheads="1"/>
          </p:cNvSpPr>
          <p:nvPr/>
        </p:nvSpPr>
        <p:spPr bwMode="auto">
          <a:xfrm>
            <a:off x="7091363" y="457200"/>
            <a:ext cx="1595437" cy="1295400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/>
          <a:p>
            <a:pPr algn="ctr">
              <a:defRPr/>
            </a:pPr>
            <a:r>
              <a:rPr lang="en-US" altLang="zh-TW" sz="1600">
                <a:solidFill>
                  <a:srgbClr val="6600FF"/>
                </a:solidFill>
                <a:latin typeface="Arial Narrow" charset="0"/>
                <a:ea typeface="新細明體" charset="0"/>
                <a:cs typeface="新細明體" charset="0"/>
              </a:rPr>
              <a:t>Confirm the object of learning &amp; its critical aspects</a:t>
            </a:r>
          </a:p>
        </p:txBody>
      </p:sp>
      <p:sp>
        <p:nvSpPr>
          <p:cNvPr id="184339" name="AutoShape 20"/>
          <p:cNvSpPr>
            <a:spLocks noChangeArrowheads="1"/>
          </p:cNvSpPr>
          <p:nvPr/>
        </p:nvSpPr>
        <p:spPr bwMode="auto">
          <a:xfrm>
            <a:off x="6723063" y="1160463"/>
            <a:ext cx="287337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84340" name="AutoShape 21"/>
          <p:cNvSpPr>
            <a:spLocks noChangeArrowheads="1"/>
          </p:cNvSpPr>
          <p:nvPr/>
        </p:nvSpPr>
        <p:spPr bwMode="auto">
          <a:xfrm rot="5400000">
            <a:off x="7782719" y="2302669"/>
            <a:ext cx="287337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2310" name="File"/>
          <p:cNvSpPr>
            <a:spLocks noEditPoints="1" noChangeArrowheads="1"/>
          </p:cNvSpPr>
          <p:nvPr/>
        </p:nvSpPr>
        <p:spPr bwMode="auto">
          <a:xfrm>
            <a:off x="4719638" y="511175"/>
            <a:ext cx="1833562" cy="1241425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>
              <a:defRPr/>
            </a:pPr>
            <a:r>
              <a:rPr lang="en-US" altLang="zh-TW" sz="1600" smtClean="0">
                <a:solidFill>
                  <a:schemeClr val="bg2"/>
                </a:solidFill>
                <a:latin typeface="Arial Narrow" pitchFamily="34" charset="0"/>
              </a:rPr>
              <a:t>Diagnose students’ learning difficulties (pre-test, interviews) </a:t>
            </a:r>
            <a:r>
              <a:rPr lang="en-US" altLang="zh-TW" sz="1600" b="1" smtClean="0">
                <a:solidFill>
                  <a:schemeClr val="bg2"/>
                </a:solidFill>
                <a:latin typeface="Arial Narrow" pitchFamily="34" charset="0"/>
              </a:rPr>
              <a:t>(V1)</a:t>
            </a:r>
          </a:p>
        </p:txBody>
      </p:sp>
      <p:sp>
        <p:nvSpPr>
          <p:cNvPr id="184342" name="AutoShape 23"/>
          <p:cNvSpPr>
            <a:spLocks noChangeArrowheads="1"/>
          </p:cNvSpPr>
          <p:nvPr/>
        </p:nvSpPr>
        <p:spPr bwMode="auto">
          <a:xfrm>
            <a:off x="2139950" y="1160463"/>
            <a:ext cx="287338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2312" name="File"/>
          <p:cNvSpPr>
            <a:spLocks noEditPoints="1" noChangeArrowheads="1"/>
          </p:cNvSpPr>
          <p:nvPr/>
        </p:nvSpPr>
        <p:spPr bwMode="auto">
          <a:xfrm>
            <a:off x="2590800" y="403225"/>
            <a:ext cx="1581150" cy="1349375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>
              <a:defRPr/>
            </a:pPr>
            <a:r>
              <a:rPr lang="en-US" altLang="zh-TW" sz="1600" smtClean="0">
                <a:solidFill>
                  <a:schemeClr val="bg2"/>
                </a:solidFill>
                <a:latin typeface="Arial Narrow" pitchFamily="34" charset="0"/>
              </a:rPr>
              <a:t>Identify a tentative object of learning</a:t>
            </a:r>
          </a:p>
          <a:p>
            <a:pPr algn="ctr">
              <a:defRPr/>
            </a:pPr>
            <a:r>
              <a:rPr lang="en-US" altLang="zh-TW" sz="1600" b="1" smtClean="0">
                <a:solidFill>
                  <a:schemeClr val="bg2"/>
                </a:solidFill>
                <a:latin typeface="Arial Narrow" pitchFamily="34" charset="0"/>
              </a:rPr>
              <a:t>(V2)</a:t>
            </a:r>
            <a:endParaRPr lang="en-US" altLang="zh-TW" sz="1600" smtClean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184344" name="AutoShape 25"/>
          <p:cNvSpPr>
            <a:spLocks noChangeArrowheads="1"/>
          </p:cNvSpPr>
          <p:nvPr/>
        </p:nvSpPr>
        <p:spPr bwMode="auto">
          <a:xfrm>
            <a:off x="4291013" y="1165225"/>
            <a:ext cx="287337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5" name="Rectangle 2"/>
          <p:cNvSpPr>
            <a:spLocks noChangeArrowheads="1"/>
          </p:cNvSpPr>
          <p:nvPr/>
        </p:nvSpPr>
        <p:spPr bwMode="auto">
          <a:xfrm>
            <a:off x="323850" y="188913"/>
            <a:ext cx="2951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400" b="1" u="sng">
                <a:solidFill>
                  <a:srgbClr val="006600"/>
                </a:solidFill>
                <a:latin typeface="Arial Narrow" pitchFamily="34" charset="0"/>
              </a:rPr>
              <a:t>Analysis of the pre-test</a:t>
            </a:r>
          </a:p>
        </p:txBody>
      </p:sp>
      <p:sp>
        <p:nvSpPr>
          <p:cNvPr id="185346" name="Text Box 2"/>
          <p:cNvSpPr txBox="1">
            <a:spLocks noChangeArrowheads="1"/>
          </p:cNvSpPr>
          <p:nvPr/>
        </p:nvSpPr>
        <p:spPr bwMode="auto">
          <a:xfrm>
            <a:off x="323850" y="2708275"/>
            <a:ext cx="8569325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85000"/>
              <a:buFont typeface="Wingdings 2" pitchFamily="18" charset="2"/>
              <a:buNone/>
            </a:pPr>
            <a:r>
              <a:rPr lang="en-US" altLang="zh-TW" sz="2800" b="1" u="sng">
                <a:solidFill>
                  <a:srgbClr val="FF3300"/>
                </a:solidFill>
                <a:latin typeface="Century Gothic" pitchFamily="34" charset="0"/>
                <a:ea typeface="標楷體"/>
                <a:cs typeface="標楷體"/>
              </a:rPr>
              <a:t>Pre-test</a:t>
            </a:r>
            <a:r>
              <a:rPr lang="en-US" altLang="zh-TW" sz="2400" b="1" u="sng">
                <a:solidFill>
                  <a:srgbClr val="FF3300"/>
                </a:solidFill>
                <a:latin typeface="Century Gothic" pitchFamily="34" charset="0"/>
                <a:ea typeface="標楷體"/>
                <a:cs typeface="標楷體"/>
              </a:rPr>
              <a:t> :</a:t>
            </a:r>
          </a:p>
        </p:txBody>
      </p:sp>
      <p:sp>
        <p:nvSpPr>
          <p:cNvPr id="185347" name="Text Box 2"/>
          <p:cNvSpPr txBox="1">
            <a:spLocks noChangeArrowheads="1"/>
          </p:cNvSpPr>
          <p:nvPr/>
        </p:nvSpPr>
        <p:spPr bwMode="auto">
          <a:xfrm>
            <a:off x="323850" y="692150"/>
            <a:ext cx="8712200" cy="196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85000"/>
              <a:buFont typeface="Wingdings 2" pitchFamily="18" charset="2"/>
              <a:buNone/>
            </a:pPr>
            <a:r>
              <a:rPr lang="en-US" altLang="zh-TW" sz="2400" b="1" u="sng">
                <a:solidFill>
                  <a:srgbClr val="FF3300"/>
                </a:solidFill>
                <a:latin typeface="Century Gothic" pitchFamily="34" charset="0"/>
                <a:ea typeface="標楷體"/>
                <a:cs typeface="標楷體"/>
              </a:rPr>
              <a:t>Tentative Critical Features (CFs):</a:t>
            </a: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  <a:buClr>
                <a:schemeClr val="folHlink"/>
              </a:buClr>
              <a:buSzPct val="85000"/>
              <a:buFont typeface="Wingdings 2" pitchFamily="18" charset="2"/>
              <a:buNone/>
            </a:pPr>
            <a:r>
              <a:rPr lang="en-US" altLang="zh-TW" sz="2200" b="1">
                <a:latin typeface="Century Gothic" pitchFamily="34" charset="0"/>
                <a:ea typeface="標楷體"/>
                <a:cs typeface="標楷體"/>
              </a:rPr>
              <a:t>CF 4:	</a:t>
            </a:r>
            <a:r>
              <a:rPr lang="en-US" altLang="zh-TW" sz="2200">
                <a:latin typeface="Century Gothic" pitchFamily="34" charset="0"/>
                <a:ea typeface="標楷體"/>
                <a:cs typeface="標楷體"/>
              </a:rPr>
              <a:t>Identify </a:t>
            </a:r>
            <a:r>
              <a:rPr lang="en-US" altLang="zh-TW" sz="2200" b="1">
                <a:latin typeface="Century Gothic" pitchFamily="34" charset="0"/>
                <a:ea typeface="標楷體"/>
                <a:cs typeface="標楷體"/>
              </a:rPr>
              <a:t>the function(s) &amp; feature(s) of the closing 	paragraph </a:t>
            </a:r>
            <a:r>
              <a:rPr lang="en-US" altLang="zh-TW" sz="2200">
                <a:latin typeface="Century Gothic" pitchFamily="34" charset="0"/>
                <a:ea typeface="標楷體"/>
                <a:cs typeface="標楷體"/>
              </a:rPr>
              <a:t>of a letter to the editor  </a:t>
            </a:r>
            <a:r>
              <a:rPr lang="en-US" altLang="zh-TW" sz="2200" b="1" i="1">
                <a:latin typeface="Century Gothic" pitchFamily="34" charset="0"/>
                <a:ea typeface="標楷體"/>
                <a:cs typeface="標楷體"/>
              </a:rPr>
              <a:t>*for able students 	only</a:t>
            </a:r>
            <a:endParaRPr lang="en-US" altLang="zh-TW" sz="2200">
              <a:latin typeface="Century Gothic" pitchFamily="34" charset="0"/>
              <a:ea typeface="標楷體"/>
              <a:cs typeface="標楷體"/>
            </a:endParaRPr>
          </a:p>
        </p:txBody>
      </p:sp>
      <p:graphicFrame>
        <p:nvGraphicFramePr>
          <p:cNvPr id="5" name="Group 3"/>
          <p:cNvGraphicFramePr>
            <a:graphicFrameLocks noGrp="1"/>
          </p:cNvGraphicFramePr>
          <p:nvPr>
            <p:ph/>
          </p:nvPr>
        </p:nvGraphicFramePr>
        <p:xfrm>
          <a:off x="323850" y="3370263"/>
          <a:ext cx="8461375" cy="2146300"/>
        </p:xfrm>
        <a:graphic>
          <a:graphicData uri="http://schemas.openxmlformats.org/drawingml/2006/table">
            <a:tbl>
              <a:tblPr/>
              <a:tblGrid>
                <a:gridCol w="2879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816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66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defRPr kumimoji="1" sz="28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 kumimoji="1" sz="24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 2" pitchFamily="18" charset="2"/>
                        <a:defRPr kumimoji="1" sz="20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 2" pitchFamily="18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itchFamily="18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itchFamily="18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itchFamily="18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itchFamily="18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en-US" altLang="zh-TW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ea typeface="新細明體" pitchFamily="18" charset="-120"/>
                        </a:rPr>
                        <a:t>Test Item</a:t>
                      </a:r>
                    </a:p>
                  </a:txBody>
                  <a:tcPr marT="45694" marB="4569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defRPr kumimoji="1" sz="28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 kumimoji="1" sz="24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 2" pitchFamily="18" charset="2"/>
                        <a:defRPr kumimoji="1" sz="20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 2" pitchFamily="18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itchFamily="18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itchFamily="18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itchFamily="18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itchFamily="18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en-US" altLang="zh-TW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ea typeface="新細明體" pitchFamily="18" charset="-120"/>
                        </a:rPr>
                        <a:t>Measuring targets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en-US" altLang="zh-TW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ea typeface="新細明體" pitchFamily="18" charset="-120"/>
                        </a:rPr>
                        <a:t>(e.g. prior knowledge, understanding of the critical aspects, knowledge transfer)</a:t>
                      </a:r>
                    </a:p>
                  </a:txBody>
                  <a:tcPr marT="45694" marB="4569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defRPr kumimoji="1" sz="28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 kumimoji="1" sz="24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 2" pitchFamily="18" charset="2"/>
                        <a:defRPr kumimoji="1" sz="20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 2" pitchFamily="18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itchFamily="18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itchFamily="18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itchFamily="18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itchFamily="18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en-US" altLang="zh-TW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entury Gothic" pitchFamily="34" charset="0"/>
                          <a:ea typeface="新細明體" pitchFamily="18" charset="-120"/>
                        </a:rPr>
                        <a:t>Part B Q2b</a:t>
                      </a:r>
                      <a:endParaRPr kumimoji="1" lang="zh-TW" altLang="zh-TW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Century Gothic" pitchFamily="34" charset="0"/>
                        <a:ea typeface="新細明體" pitchFamily="18" charset="-120"/>
                      </a:endParaRPr>
                    </a:p>
                  </a:txBody>
                  <a:tcPr marT="45698" marB="45698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defRPr kumimoji="1" sz="28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 kumimoji="1" sz="24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 2" pitchFamily="18" charset="2"/>
                        <a:defRPr kumimoji="1" sz="20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90000"/>
                        <a:buFont typeface="Wingdings" pitchFamily="2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90000"/>
                        <a:buFont typeface="Wingdings 2" pitchFamily="18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itchFamily="18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itchFamily="18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itchFamily="18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 2" pitchFamily="18" charset="2"/>
                        <a:defRPr kumimoji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bg1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1" lang="en-US" altLang="zh-TW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entury Gothic" pitchFamily="34" charset="0"/>
                          <a:ea typeface="新細明體" pitchFamily="18" charset="-120"/>
                        </a:rPr>
                        <a:t>Prior Knowledge</a:t>
                      </a:r>
                      <a:r>
                        <a:rPr kumimoji="1" lang="en-US" altLang="zh-TW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ea typeface="新細明體" pitchFamily="18" charset="-120"/>
                        </a:rPr>
                        <a:t>, </a:t>
                      </a:r>
                      <a:r>
                        <a:rPr kumimoji="1" lang="en-US" altLang="zh-TW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entury Gothic" pitchFamily="34" charset="0"/>
                          <a:ea typeface="新細明體" pitchFamily="18" charset="-120"/>
                        </a:rPr>
                        <a:t>Understanding of the Critical Aspects</a:t>
                      </a:r>
                      <a:r>
                        <a:rPr kumimoji="1" lang="en-US" altLang="zh-TW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ea typeface="新細明體" pitchFamily="18" charset="-120"/>
                        </a:rPr>
                        <a:t>, </a:t>
                      </a:r>
                      <a:r>
                        <a:rPr kumimoji="1" lang="en-US" altLang="zh-TW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entury Gothic" pitchFamily="34" charset="0"/>
                          <a:ea typeface="新細明體" pitchFamily="18" charset="-120"/>
                        </a:rPr>
                        <a:t>Knowledge Transfer</a:t>
                      </a:r>
                      <a:endParaRPr kumimoji="1" lang="zh-TW" altLang="zh-TW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entury Gothic" pitchFamily="34" charset="0"/>
                        <a:ea typeface="新細明體" pitchFamily="18" charset="-120"/>
                      </a:endParaRP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369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0" y="0"/>
            <a:ext cx="5715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7" name="Rectangle 4"/>
          <p:cNvSpPr>
            <a:spLocks noChangeArrowheads="1"/>
          </p:cNvSpPr>
          <p:nvPr/>
        </p:nvSpPr>
        <p:spPr bwMode="auto">
          <a:xfrm>
            <a:off x="323850" y="260350"/>
            <a:ext cx="29749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400" b="1" u="sng">
                <a:solidFill>
                  <a:srgbClr val="006600"/>
                </a:solidFill>
                <a:latin typeface="Arial Narrow" pitchFamily="34" charset="0"/>
              </a:rPr>
              <a:t>Analysis of the pre-test</a:t>
            </a:r>
          </a:p>
        </p:txBody>
      </p:sp>
      <p:pic>
        <p:nvPicPr>
          <p:cNvPr id="188418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908050"/>
            <a:ext cx="8310562" cy="224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1" name="AutoShape 2"/>
          <p:cNvSpPr>
            <a:spLocks noChangeArrowheads="1"/>
          </p:cNvSpPr>
          <p:nvPr/>
        </p:nvSpPr>
        <p:spPr bwMode="auto">
          <a:xfrm rot="5400000">
            <a:off x="7782719" y="2302669"/>
            <a:ext cx="287337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89442" name="Line 3"/>
          <p:cNvSpPr>
            <a:spLocks noChangeShapeType="1"/>
          </p:cNvSpPr>
          <p:nvPr/>
        </p:nvSpPr>
        <p:spPr bwMode="auto">
          <a:xfrm>
            <a:off x="1682750" y="188913"/>
            <a:ext cx="56388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89443" name="Line 4"/>
          <p:cNvSpPr>
            <a:spLocks noChangeShapeType="1"/>
          </p:cNvSpPr>
          <p:nvPr/>
        </p:nvSpPr>
        <p:spPr bwMode="auto">
          <a:xfrm flipH="1">
            <a:off x="1911350" y="2035175"/>
            <a:ext cx="8382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89444" name="Line 5"/>
          <p:cNvSpPr>
            <a:spLocks noChangeShapeType="1"/>
          </p:cNvSpPr>
          <p:nvPr/>
        </p:nvSpPr>
        <p:spPr bwMode="auto">
          <a:xfrm flipV="1">
            <a:off x="1606550" y="1763713"/>
            <a:ext cx="0" cy="271462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89445" name="Line 6"/>
          <p:cNvSpPr>
            <a:spLocks noChangeShapeType="1"/>
          </p:cNvSpPr>
          <p:nvPr/>
        </p:nvSpPr>
        <p:spPr bwMode="auto">
          <a:xfrm>
            <a:off x="5873750" y="2035175"/>
            <a:ext cx="8382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89446" name="Line 7"/>
          <p:cNvSpPr>
            <a:spLocks noChangeShapeType="1"/>
          </p:cNvSpPr>
          <p:nvPr/>
        </p:nvSpPr>
        <p:spPr bwMode="auto">
          <a:xfrm>
            <a:off x="7321550" y="188913"/>
            <a:ext cx="0" cy="339725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89447" name="Line 8"/>
          <p:cNvSpPr>
            <a:spLocks noChangeShapeType="1"/>
          </p:cNvSpPr>
          <p:nvPr/>
        </p:nvSpPr>
        <p:spPr bwMode="auto">
          <a:xfrm flipH="1">
            <a:off x="1987550" y="188913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89448" name="Line 9"/>
          <p:cNvSpPr>
            <a:spLocks noChangeShapeType="1"/>
          </p:cNvSpPr>
          <p:nvPr/>
        </p:nvSpPr>
        <p:spPr bwMode="auto">
          <a:xfrm>
            <a:off x="5949950" y="188913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89449" name="Line 10"/>
          <p:cNvSpPr>
            <a:spLocks noChangeShapeType="1"/>
          </p:cNvSpPr>
          <p:nvPr/>
        </p:nvSpPr>
        <p:spPr bwMode="auto">
          <a:xfrm>
            <a:off x="1606550" y="2035175"/>
            <a:ext cx="57912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89450" name="Line 11"/>
          <p:cNvSpPr>
            <a:spLocks noChangeShapeType="1"/>
          </p:cNvSpPr>
          <p:nvPr/>
        </p:nvSpPr>
        <p:spPr bwMode="auto">
          <a:xfrm flipV="1">
            <a:off x="7451725" y="1763713"/>
            <a:ext cx="0" cy="271462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89451" name="Line 12"/>
          <p:cNvSpPr>
            <a:spLocks noChangeShapeType="1"/>
          </p:cNvSpPr>
          <p:nvPr/>
        </p:nvSpPr>
        <p:spPr bwMode="auto">
          <a:xfrm>
            <a:off x="5416550" y="188913"/>
            <a:ext cx="0" cy="339725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89452" name="Line 13"/>
          <p:cNvSpPr>
            <a:spLocks noChangeShapeType="1"/>
          </p:cNvSpPr>
          <p:nvPr/>
        </p:nvSpPr>
        <p:spPr bwMode="auto">
          <a:xfrm>
            <a:off x="3663950" y="188913"/>
            <a:ext cx="0" cy="339725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89453" name="Line 14"/>
          <p:cNvSpPr>
            <a:spLocks noChangeShapeType="1"/>
          </p:cNvSpPr>
          <p:nvPr/>
        </p:nvSpPr>
        <p:spPr bwMode="auto">
          <a:xfrm>
            <a:off x="1682750" y="188913"/>
            <a:ext cx="0" cy="339725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89454" name="Line 15"/>
          <p:cNvSpPr>
            <a:spLocks noChangeShapeType="1"/>
          </p:cNvSpPr>
          <p:nvPr/>
        </p:nvSpPr>
        <p:spPr bwMode="auto">
          <a:xfrm flipV="1">
            <a:off x="3740150" y="1752600"/>
            <a:ext cx="0" cy="27305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89455" name="Line 16"/>
          <p:cNvSpPr>
            <a:spLocks noChangeShapeType="1"/>
          </p:cNvSpPr>
          <p:nvPr/>
        </p:nvSpPr>
        <p:spPr bwMode="auto">
          <a:xfrm flipV="1">
            <a:off x="5492750" y="1752600"/>
            <a:ext cx="0" cy="27305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44048" name="Text Box 17"/>
          <p:cNvSpPr txBox="1">
            <a:spLocks noChangeArrowheads="1"/>
          </p:cNvSpPr>
          <p:nvPr/>
        </p:nvSpPr>
        <p:spPr bwMode="auto">
          <a:xfrm>
            <a:off x="683568" y="2270007"/>
            <a:ext cx="7704137" cy="2215991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342900" indent="-342900">
              <a:defRPr kumimoji="1" sz="240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9pPr>
          </a:lstStyle>
          <a:p>
            <a:pPr>
              <a:lnSpc>
                <a:spcPct val="130000"/>
              </a:lnSpc>
              <a:spcAft>
                <a:spcPct val="20000"/>
              </a:spcAft>
              <a:defRPr/>
            </a:pPr>
            <a:r>
              <a:rPr lang="en-US" altLang="zh-TW" b="1" u="sng" dirty="0" smtClean="0">
                <a:solidFill>
                  <a:srgbClr val="FF3300"/>
                </a:solidFill>
                <a:latin typeface="Arial Narrow" charset="0"/>
                <a:ea typeface="標楷體" charset="0"/>
                <a:cs typeface="標楷體" charset="0"/>
              </a:rPr>
              <a:t>Confirmed object of learning</a:t>
            </a:r>
            <a:r>
              <a:rPr lang="en-US" altLang="zh-TW" b="1" dirty="0" smtClean="0">
                <a:solidFill>
                  <a:srgbClr val="FF3300"/>
                </a:solidFill>
                <a:latin typeface="Arial Narrow" charset="0"/>
                <a:ea typeface="標楷體" charset="0"/>
                <a:cs typeface="標楷體" charset="0"/>
              </a:rPr>
              <a:t>:</a:t>
            </a:r>
          </a:p>
          <a:p>
            <a:pPr>
              <a:lnSpc>
                <a:spcPct val="130000"/>
              </a:lnSpc>
              <a:spcAft>
                <a:spcPct val="20000"/>
              </a:spcAft>
              <a:defRPr/>
            </a:pPr>
            <a:r>
              <a:rPr lang="en-US" altLang="zh-TW" b="1" dirty="0" smtClean="0">
                <a:latin typeface="Arial Narrow" charset="0"/>
              </a:rPr>
              <a:t>	</a:t>
            </a:r>
            <a:r>
              <a:rPr lang="en-US" altLang="zh-TW" b="1" strike="sngStrike" dirty="0" smtClean="0">
                <a:latin typeface="Arial Narrow" charset="0"/>
              </a:rPr>
              <a:t>knowing </a:t>
            </a:r>
            <a:r>
              <a:rPr lang="en-US" altLang="zh-TW" b="1" u="sng" strike="sngStrike" dirty="0" smtClean="0">
                <a:latin typeface="Arial Narrow" charset="0"/>
              </a:rPr>
              <a:t>how to write the closing paragraph </a:t>
            </a:r>
            <a:r>
              <a:rPr lang="en-US" altLang="zh-TW" b="1" strike="sngStrike" dirty="0" smtClean="0">
                <a:latin typeface="Arial Narrow" charset="0"/>
              </a:rPr>
              <a:t>of the Letter</a:t>
            </a:r>
          </a:p>
          <a:p>
            <a:pPr>
              <a:lnSpc>
                <a:spcPct val="130000"/>
              </a:lnSpc>
              <a:spcAft>
                <a:spcPct val="20000"/>
              </a:spcAft>
              <a:defRPr/>
            </a:pPr>
            <a:r>
              <a:rPr lang="en-US" altLang="zh-TW" b="1" strike="sngStrike" dirty="0" smtClean="0">
                <a:solidFill>
                  <a:srgbClr val="3333CC"/>
                </a:solidFill>
                <a:latin typeface="Arial Narrow" charset="0"/>
                <a:ea typeface="標楷體" charset="0"/>
                <a:cs typeface="標楷體" charset="0"/>
              </a:rPr>
              <a:t>(for able students)</a:t>
            </a:r>
            <a:endParaRPr lang="en-US" altLang="zh-TW" b="1" strike="sngStrike" dirty="0">
              <a:solidFill>
                <a:srgbClr val="FF0000"/>
              </a:solidFill>
              <a:latin typeface="Arial Narrow" charset="0"/>
              <a:ea typeface="標楷體" charset="0"/>
              <a:cs typeface="標楷體" charset="0"/>
            </a:endParaRPr>
          </a:p>
          <a:p>
            <a:pPr>
              <a:lnSpc>
                <a:spcPct val="130000"/>
              </a:lnSpc>
              <a:spcAft>
                <a:spcPct val="20000"/>
              </a:spcAft>
              <a:defRPr/>
            </a:pPr>
            <a:r>
              <a:rPr lang="en-US" altLang="zh-TW" b="1" dirty="0" smtClean="0">
                <a:solidFill>
                  <a:srgbClr val="FF0000"/>
                </a:solidFill>
                <a:latin typeface="Arial Narrow" charset="0"/>
                <a:ea typeface="標楷體" charset="0"/>
                <a:cs typeface="標楷體" charset="0"/>
              </a:rPr>
              <a:t>This object of learning will not be included in this study cycle.</a:t>
            </a:r>
          </a:p>
        </p:txBody>
      </p:sp>
      <p:sp>
        <p:nvSpPr>
          <p:cNvPr id="12306" name="File"/>
          <p:cNvSpPr>
            <a:spLocks noEditPoints="1" noChangeArrowheads="1"/>
          </p:cNvSpPr>
          <p:nvPr/>
        </p:nvSpPr>
        <p:spPr bwMode="auto">
          <a:xfrm>
            <a:off x="533400" y="457200"/>
            <a:ext cx="1524000" cy="1219200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>
              <a:defRPr/>
            </a:pPr>
            <a:r>
              <a:rPr lang="en-US" altLang="zh-TW" sz="1600" smtClean="0">
                <a:solidFill>
                  <a:schemeClr val="bg2"/>
                </a:solidFill>
                <a:latin typeface="Arial Narrow" pitchFamily="34" charset="0"/>
              </a:rPr>
              <a:t>Select a topic for study </a:t>
            </a:r>
          </a:p>
          <a:p>
            <a:pPr algn="ctr">
              <a:defRPr/>
            </a:pPr>
            <a:r>
              <a:rPr lang="en-US" altLang="zh-TW" sz="1600" b="1" smtClean="0">
                <a:solidFill>
                  <a:schemeClr val="bg2"/>
                </a:solidFill>
                <a:latin typeface="Arial Narrow" pitchFamily="34" charset="0"/>
              </a:rPr>
              <a:t>(V2)</a:t>
            </a:r>
            <a:endParaRPr lang="en-US" altLang="zh-TW" sz="1600" smtClean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12307" name="File"/>
          <p:cNvSpPr>
            <a:spLocks noEditPoints="1" noChangeArrowheads="1"/>
          </p:cNvSpPr>
          <p:nvPr/>
        </p:nvSpPr>
        <p:spPr bwMode="auto">
          <a:xfrm>
            <a:off x="7091363" y="457200"/>
            <a:ext cx="1595437" cy="1295400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/>
          <a:p>
            <a:pPr algn="ctr">
              <a:defRPr/>
            </a:pPr>
            <a:r>
              <a:rPr lang="en-US" altLang="zh-TW" sz="1600">
                <a:solidFill>
                  <a:srgbClr val="6600FF"/>
                </a:solidFill>
                <a:latin typeface="Arial Narrow" charset="0"/>
                <a:ea typeface="新細明體" charset="0"/>
                <a:cs typeface="新細明體" charset="0"/>
              </a:rPr>
              <a:t>Confirm the object of learning &amp; its critical aspects</a:t>
            </a:r>
          </a:p>
        </p:txBody>
      </p:sp>
      <p:sp>
        <p:nvSpPr>
          <p:cNvPr id="189459" name="AutoShape 20"/>
          <p:cNvSpPr>
            <a:spLocks noChangeArrowheads="1"/>
          </p:cNvSpPr>
          <p:nvPr/>
        </p:nvSpPr>
        <p:spPr bwMode="auto">
          <a:xfrm>
            <a:off x="6723063" y="1160463"/>
            <a:ext cx="287337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89460" name="AutoShape 21"/>
          <p:cNvSpPr>
            <a:spLocks noChangeArrowheads="1"/>
          </p:cNvSpPr>
          <p:nvPr/>
        </p:nvSpPr>
        <p:spPr bwMode="auto">
          <a:xfrm rot="5400000">
            <a:off x="7782719" y="2302669"/>
            <a:ext cx="287337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2310" name="File"/>
          <p:cNvSpPr>
            <a:spLocks noEditPoints="1" noChangeArrowheads="1"/>
          </p:cNvSpPr>
          <p:nvPr/>
        </p:nvSpPr>
        <p:spPr bwMode="auto">
          <a:xfrm>
            <a:off x="4719638" y="511175"/>
            <a:ext cx="1833562" cy="1241425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>
              <a:defRPr/>
            </a:pPr>
            <a:r>
              <a:rPr lang="en-US" altLang="zh-TW" sz="1600" smtClean="0">
                <a:solidFill>
                  <a:schemeClr val="bg2"/>
                </a:solidFill>
                <a:latin typeface="Arial Narrow" pitchFamily="34" charset="0"/>
              </a:rPr>
              <a:t>Diagnose students’ learning difficulties (pre-test, interviews) </a:t>
            </a:r>
            <a:r>
              <a:rPr lang="en-US" altLang="zh-TW" sz="1600" b="1" smtClean="0">
                <a:solidFill>
                  <a:schemeClr val="bg2"/>
                </a:solidFill>
                <a:latin typeface="Arial Narrow" pitchFamily="34" charset="0"/>
              </a:rPr>
              <a:t>(V1)</a:t>
            </a:r>
          </a:p>
        </p:txBody>
      </p:sp>
      <p:sp>
        <p:nvSpPr>
          <p:cNvPr id="189462" name="AutoShape 23"/>
          <p:cNvSpPr>
            <a:spLocks noChangeArrowheads="1"/>
          </p:cNvSpPr>
          <p:nvPr/>
        </p:nvSpPr>
        <p:spPr bwMode="auto">
          <a:xfrm>
            <a:off x="2139950" y="1160463"/>
            <a:ext cx="287338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2312" name="File"/>
          <p:cNvSpPr>
            <a:spLocks noEditPoints="1" noChangeArrowheads="1"/>
          </p:cNvSpPr>
          <p:nvPr/>
        </p:nvSpPr>
        <p:spPr bwMode="auto">
          <a:xfrm>
            <a:off x="2590800" y="403225"/>
            <a:ext cx="1581150" cy="1349375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>
              <a:defRPr/>
            </a:pPr>
            <a:r>
              <a:rPr lang="en-US" altLang="zh-TW" sz="1600" smtClean="0">
                <a:solidFill>
                  <a:schemeClr val="bg2"/>
                </a:solidFill>
                <a:latin typeface="Arial Narrow" pitchFamily="34" charset="0"/>
              </a:rPr>
              <a:t>Identify a tentative object of learning</a:t>
            </a:r>
          </a:p>
          <a:p>
            <a:pPr algn="ctr">
              <a:defRPr/>
            </a:pPr>
            <a:r>
              <a:rPr lang="en-US" altLang="zh-TW" sz="1600" b="1" smtClean="0">
                <a:solidFill>
                  <a:schemeClr val="bg2"/>
                </a:solidFill>
                <a:latin typeface="Arial Narrow" pitchFamily="34" charset="0"/>
              </a:rPr>
              <a:t>(V2)</a:t>
            </a:r>
            <a:endParaRPr lang="en-US" altLang="zh-TW" sz="1600" smtClean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189464" name="AutoShape 25"/>
          <p:cNvSpPr>
            <a:spLocks noChangeArrowheads="1"/>
          </p:cNvSpPr>
          <p:nvPr/>
        </p:nvSpPr>
        <p:spPr bwMode="auto">
          <a:xfrm>
            <a:off x="4291013" y="1165225"/>
            <a:ext cx="287337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5" name="Line 2"/>
          <p:cNvSpPr>
            <a:spLocks noChangeShapeType="1"/>
          </p:cNvSpPr>
          <p:nvPr/>
        </p:nvSpPr>
        <p:spPr bwMode="auto">
          <a:xfrm>
            <a:off x="1606550" y="2035175"/>
            <a:ext cx="57912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90466" name="Line 3"/>
          <p:cNvSpPr>
            <a:spLocks noChangeShapeType="1"/>
          </p:cNvSpPr>
          <p:nvPr/>
        </p:nvSpPr>
        <p:spPr bwMode="auto">
          <a:xfrm>
            <a:off x="1682750" y="188913"/>
            <a:ext cx="56388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90467" name="Line 4"/>
          <p:cNvSpPr>
            <a:spLocks noChangeShapeType="1"/>
          </p:cNvSpPr>
          <p:nvPr/>
        </p:nvSpPr>
        <p:spPr bwMode="auto">
          <a:xfrm flipH="1">
            <a:off x="1911350" y="2035175"/>
            <a:ext cx="8382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90468" name="Line 5"/>
          <p:cNvSpPr>
            <a:spLocks noChangeShapeType="1"/>
          </p:cNvSpPr>
          <p:nvPr/>
        </p:nvSpPr>
        <p:spPr bwMode="auto">
          <a:xfrm flipV="1">
            <a:off x="1606550" y="1763713"/>
            <a:ext cx="0" cy="271462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90469" name="Line 6"/>
          <p:cNvSpPr>
            <a:spLocks noChangeShapeType="1"/>
          </p:cNvSpPr>
          <p:nvPr/>
        </p:nvSpPr>
        <p:spPr bwMode="auto">
          <a:xfrm>
            <a:off x="5873750" y="2035175"/>
            <a:ext cx="8382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90470" name="Line 7"/>
          <p:cNvSpPr>
            <a:spLocks noChangeShapeType="1"/>
          </p:cNvSpPr>
          <p:nvPr/>
        </p:nvSpPr>
        <p:spPr bwMode="auto">
          <a:xfrm>
            <a:off x="7321550" y="188913"/>
            <a:ext cx="0" cy="339725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90471" name="Line 8"/>
          <p:cNvSpPr>
            <a:spLocks noChangeShapeType="1"/>
          </p:cNvSpPr>
          <p:nvPr/>
        </p:nvSpPr>
        <p:spPr bwMode="auto">
          <a:xfrm flipH="1">
            <a:off x="1987550" y="188913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90472" name="Line 9"/>
          <p:cNvSpPr>
            <a:spLocks noChangeShapeType="1"/>
          </p:cNvSpPr>
          <p:nvPr/>
        </p:nvSpPr>
        <p:spPr bwMode="auto">
          <a:xfrm>
            <a:off x="5949950" y="188913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90473" name="Line 10"/>
          <p:cNvSpPr>
            <a:spLocks noChangeShapeType="1"/>
          </p:cNvSpPr>
          <p:nvPr/>
        </p:nvSpPr>
        <p:spPr bwMode="auto">
          <a:xfrm flipV="1">
            <a:off x="7451725" y="1763713"/>
            <a:ext cx="0" cy="271462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90474" name="Line 11"/>
          <p:cNvSpPr>
            <a:spLocks noChangeShapeType="1"/>
          </p:cNvSpPr>
          <p:nvPr/>
        </p:nvSpPr>
        <p:spPr bwMode="auto">
          <a:xfrm>
            <a:off x="5416550" y="188913"/>
            <a:ext cx="0" cy="339725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90475" name="Line 12"/>
          <p:cNvSpPr>
            <a:spLocks noChangeShapeType="1"/>
          </p:cNvSpPr>
          <p:nvPr/>
        </p:nvSpPr>
        <p:spPr bwMode="auto">
          <a:xfrm>
            <a:off x="3663950" y="188913"/>
            <a:ext cx="0" cy="339725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90476" name="Line 13"/>
          <p:cNvSpPr>
            <a:spLocks noChangeShapeType="1"/>
          </p:cNvSpPr>
          <p:nvPr/>
        </p:nvSpPr>
        <p:spPr bwMode="auto">
          <a:xfrm>
            <a:off x="1682750" y="188913"/>
            <a:ext cx="0" cy="339725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90477" name="Line 14"/>
          <p:cNvSpPr>
            <a:spLocks noChangeShapeType="1"/>
          </p:cNvSpPr>
          <p:nvPr/>
        </p:nvSpPr>
        <p:spPr bwMode="auto">
          <a:xfrm flipV="1">
            <a:off x="3740150" y="1752600"/>
            <a:ext cx="0" cy="27305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90478" name="Line 15"/>
          <p:cNvSpPr>
            <a:spLocks noChangeShapeType="1"/>
          </p:cNvSpPr>
          <p:nvPr/>
        </p:nvSpPr>
        <p:spPr bwMode="auto">
          <a:xfrm flipV="1">
            <a:off x="5492750" y="1752600"/>
            <a:ext cx="0" cy="27305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90479" name="Text Box 16"/>
          <p:cNvSpPr txBox="1">
            <a:spLocks noChangeArrowheads="1"/>
          </p:cNvSpPr>
          <p:nvPr/>
        </p:nvSpPr>
        <p:spPr bwMode="auto">
          <a:xfrm>
            <a:off x="838200" y="2376488"/>
            <a:ext cx="59436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34963" indent="-334963">
              <a:lnSpc>
                <a:spcPct val="130000"/>
              </a:lnSpc>
              <a:buFontTx/>
              <a:buChar char="•"/>
            </a:pPr>
            <a:r>
              <a:rPr lang="en-US" altLang="zh-TW" sz="2000" b="1">
                <a:solidFill>
                  <a:schemeClr val="accent2"/>
                </a:solidFill>
                <a:latin typeface="Arial Narrow" pitchFamily="34" charset="0"/>
              </a:rPr>
              <a:t>How to teach the research lesson?</a:t>
            </a:r>
          </a:p>
        </p:txBody>
      </p:sp>
      <p:sp>
        <p:nvSpPr>
          <p:cNvPr id="190480" name="Rectangle 17"/>
          <p:cNvSpPr>
            <a:spLocks noChangeArrowheads="1"/>
          </p:cNvSpPr>
          <p:nvPr/>
        </p:nvSpPr>
        <p:spPr bwMode="auto">
          <a:xfrm>
            <a:off x="1143000" y="3124200"/>
            <a:ext cx="5486400" cy="239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77850" indent="-577850">
              <a:lnSpc>
                <a:spcPct val="120000"/>
              </a:lnSpc>
              <a:spcAft>
                <a:spcPct val="30000"/>
              </a:spcAft>
            </a:pPr>
            <a:r>
              <a:rPr lang="en-GB" altLang="zh-TW" sz="2400">
                <a:solidFill>
                  <a:srgbClr val="006600"/>
                </a:solidFill>
                <a:latin typeface="Arial Narrow" pitchFamily="34" charset="0"/>
                <a:ea typeface="標楷體"/>
                <a:cs typeface="標楷體"/>
              </a:rPr>
              <a:t>V2:	Variation in teachers’ understanding of what the most worthwhile object of learning is</a:t>
            </a:r>
            <a:r>
              <a:rPr lang="en-GB" altLang="zh-TW" sz="2400">
                <a:solidFill>
                  <a:schemeClr val="accent2"/>
                </a:solidFill>
                <a:latin typeface="Arial Narrow" pitchFamily="34" charset="0"/>
                <a:ea typeface="標楷體"/>
                <a:cs typeface="標楷體"/>
              </a:rPr>
              <a:t> </a:t>
            </a:r>
            <a:r>
              <a:rPr lang="en-GB" altLang="zh-TW" sz="2400">
                <a:solidFill>
                  <a:srgbClr val="006600"/>
                </a:solidFill>
                <a:latin typeface="Arial Narrow" pitchFamily="34" charset="0"/>
                <a:ea typeface="標楷體"/>
                <a:cs typeface="標楷體"/>
              </a:rPr>
              <a:t>&amp; </a:t>
            </a:r>
            <a:r>
              <a:rPr lang="en-GB" altLang="zh-TW" sz="2400" u="sng">
                <a:solidFill>
                  <a:schemeClr val="accent2"/>
                </a:solidFill>
                <a:latin typeface="Arial Narrow" pitchFamily="34" charset="0"/>
                <a:ea typeface="標楷體"/>
                <a:cs typeface="標楷體"/>
              </a:rPr>
              <a:t>ways of handling it</a:t>
            </a:r>
          </a:p>
          <a:p>
            <a:pPr marL="577850" indent="-577850">
              <a:lnSpc>
                <a:spcPct val="120000"/>
              </a:lnSpc>
              <a:spcAft>
                <a:spcPct val="30000"/>
              </a:spcAft>
            </a:pPr>
            <a:r>
              <a:rPr lang="en-GB" altLang="zh-TW" sz="2400">
                <a:solidFill>
                  <a:srgbClr val="006600"/>
                </a:solidFill>
                <a:latin typeface="Arial Narrow" pitchFamily="34" charset="0"/>
                <a:ea typeface="標楷體"/>
                <a:cs typeface="標楷體"/>
              </a:rPr>
              <a:t>V3:	Using “Pattern of Variation” as a guiding principle of pedagogical design</a:t>
            </a:r>
            <a:endParaRPr lang="zh-TW" altLang="en-GB" sz="2400">
              <a:solidFill>
                <a:srgbClr val="006600"/>
              </a:solidFill>
              <a:latin typeface="Arial Narrow" pitchFamily="34" charset="0"/>
              <a:ea typeface="標楷體"/>
              <a:cs typeface="標楷體"/>
            </a:endParaRPr>
          </a:p>
        </p:txBody>
      </p:sp>
      <p:sp>
        <p:nvSpPr>
          <p:cNvPr id="13330" name="File"/>
          <p:cNvSpPr>
            <a:spLocks noEditPoints="1" noChangeArrowheads="1"/>
          </p:cNvSpPr>
          <p:nvPr/>
        </p:nvSpPr>
        <p:spPr bwMode="auto">
          <a:xfrm>
            <a:off x="533400" y="457200"/>
            <a:ext cx="1524000" cy="1219200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>
              <a:defRPr/>
            </a:pPr>
            <a:r>
              <a:rPr lang="en-US" altLang="zh-TW" sz="1600" smtClean="0">
                <a:solidFill>
                  <a:schemeClr val="bg2"/>
                </a:solidFill>
                <a:latin typeface="Arial Narrow" pitchFamily="34" charset="0"/>
              </a:rPr>
              <a:t>Select a topic for study </a:t>
            </a:r>
          </a:p>
          <a:p>
            <a:pPr algn="ctr">
              <a:defRPr/>
            </a:pPr>
            <a:r>
              <a:rPr lang="en-US" altLang="zh-TW" sz="1600" b="1" smtClean="0">
                <a:solidFill>
                  <a:schemeClr val="bg2"/>
                </a:solidFill>
                <a:latin typeface="Arial Narrow" pitchFamily="34" charset="0"/>
              </a:rPr>
              <a:t>(V2)</a:t>
            </a:r>
            <a:endParaRPr lang="en-US" altLang="zh-TW" sz="1600" smtClean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13331" name="File"/>
          <p:cNvSpPr>
            <a:spLocks noEditPoints="1" noChangeArrowheads="1"/>
          </p:cNvSpPr>
          <p:nvPr/>
        </p:nvSpPr>
        <p:spPr bwMode="auto">
          <a:xfrm>
            <a:off x="7091363" y="457200"/>
            <a:ext cx="1595437" cy="1295400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/>
          <a:p>
            <a:pPr algn="ctr">
              <a:defRPr/>
            </a:pPr>
            <a:r>
              <a:rPr lang="en-US" altLang="zh-TW" sz="1600">
                <a:solidFill>
                  <a:schemeClr val="bg2"/>
                </a:solidFill>
                <a:latin typeface="Arial Narrow" charset="0"/>
                <a:ea typeface="新細明體" charset="0"/>
                <a:cs typeface="新細明體" charset="0"/>
              </a:rPr>
              <a:t>Confirm the object of learning &amp; its critical aspects</a:t>
            </a:r>
          </a:p>
        </p:txBody>
      </p:sp>
      <p:sp>
        <p:nvSpPr>
          <p:cNvPr id="190483" name="AutoShape 20"/>
          <p:cNvSpPr>
            <a:spLocks noChangeArrowheads="1"/>
          </p:cNvSpPr>
          <p:nvPr/>
        </p:nvSpPr>
        <p:spPr bwMode="auto">
          <a:xfrm>
            <a:off x="6723063" y="1160463"/>
            <a:ext cx="287337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3333" name="File"/>
          <p:cNvSpPr>
            <a:spLocks noEditPoints="1" noChangeArrowheads="1"/>
          </p:cNvSpPr>
          <p:nvPr/>
        </p:nvSpPr>
        <p:spPr bwMode="auto">
          <a:xfrm>
            <a:off x="7159625" y="2921000"/>
            <a:ext cx="1527175" cy="1270000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>
              <a:defRPr/>
            </a:pPr>
            <a:r>
              <a:rPr lang="en-US" altLang="zh-TW" sz="1600" smtClean="0">
                <a:solidFill>
                  <a:srgbClr val="6600FF"/>
                </a:solidFill>
                <a:latin typeface="Arial Narrow" pitchFamily="34" charset="0"/>
              </a:rPr>
              <a:t>Plan the research lesson </a:t>
            </a:r>
          </a:p>
          <a:p>
            <a:pPr algn="ctr">
              <a:defRPr/>
            </a:pPr>
            <a:r>
              <a:rPr lang="en-US" altLang="zh-TW" sz="1600" b="1" smtClean="0">
                <a:solidFill>
                  <a:srgbClr val="CC0000"/>
                </a:solidFill>
                <a:latin typeface="Arial Narrow" pitchFamily="34" charset="0"/>
              </a:rPr>
              <a:t>(V2, V3)</a:t>
            </a:r>
            <a:endParaRPr lang="en-US" altLang="zh-TW" sz="1600" smtClean="0">
              <a:solidFill>
                <a:srgbClr val="CC0000"/>
              </a:solidFill>
              <a:latin typeface="Arial Narrow" pitchFamily="34" charset="0"/>
            </a:endParaRPr>
          </a:p>
        </p:txBody>
      </p:sp>
      <p:sp>
        <p:nvSpPr>
          <p:cNvPr id="190485" name="AutoShape 22"/>
          <p:cNvSpPr>
            <a:spLocks noChangeArrowheads="1"/>
          </p:cNvSpPr>
          <p:nvPr/>
        </p:nvSpPr>
        <p:spPr bwMode="auto">
          <a:xfrm rot="5400000">
            <a:off x="7782719" y="2302669"/>
            <a:ext cx="287337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90486" name="AutoShape 23"/>
          <p:cNvSpPr>
            <a:spLocks noChangeArrowheads="1"/>
          </p:cNvSpPr>
          <p:nvPr/>
        </p:nvSpPr>
        <p:spPr bwMode="auto">
          <a:xfrm rot="5400000">
            <a:off x="7858919" y="4588669"/>
            <a:ext cx="287337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3336" name="File"/>
          <p:cNvSpPr>
            <a:spLocks noEditPoints="1" noChangeArrowheads="1"/>
          </p:cNvSpPr>
          <p:nvPr/>
        </p:nvSpPr>
        <p:spPr bwMode="auto">
          <a:xfrm>
            <a:off x="4719638" y="511175"/>
            <a:ext cx="1833562" cy="1241425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>
              <a:defRPr/>
            </a:pPr>
            <a:r>
              <a:rPr lang="en-US" altLang="zh-TW" sz="1600" smtClean="0">
                <a:solidFill>
                  <a:schemeClr val="bg2"/>
                </a:solidFill>
                <a:latin typeface="Arial Narrow" pitchFamily="34" charset="0"/>
              </a:rPr>
              <a:t>Diagnose students’ learning difficulties (pre-test, interviews) </a:t>
            </a:r>
            <a:r>
              <a:rPr lang="en-US" altLang="zh-TW" sz="1600" b="1" smtClean="0">
                <a:solidFill>
                  <a:schemeClr val="bg2"/>
                </a:solidFill>
                <a:latin typeface="Arial Narrow" pitchFamily="34" charset="0"/>
              </a:rPr>
              <a:t>(V1)</a:t>
            </a:r>
          </a:p>
        </p:txBody>
      </p:sp>
      <p:sp>
        <p:nvSpPr>
          <p:cNvPr id="190488" name="AutoShape 25"/>
          <p:cNvSpPr>
            <a:spLocks noChangeArrowheads="1"/>
          </p:cNvSpPr>
          <p:nvPr/>
        </p:nvSpPr>
        <p:spPr bwMode="auto">
          <a:xfrm>
            <a:off x="2139950" y="1160463"/>
            <a:ext cx="287338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3338" name="File"/>
          <p:cNvSpPr>
            <a:spLocks noEditPoints="1" noChangeArrowheads="1"/>
          </p:cNvSpPr>
          <p:nvPr/>
        </p:nvSpPr>
        <p:spPr bwMode="auto">
          <a:xfrm>
            <a:off x="2590800" y="403225"/>
            <a:ext cx="1581150" cy="1349375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>
              <a:defRPr/>
            </a:pPr>
            <a:r>
              <a:rPr lang="en-US" altLang="zh-TW" sz="1600" smtClean="0">
                <a:solidFill>
                  <a:schemeClr val="bg2"/>
                </a:solidFill>
                <a:latin typeface="Arial Narrow" pitchFamily="34" charset="0"/>
              </a:rPr>
              <a:t>Identify a tentative object of learning</a:t>
            </a:r>
          </a:p>
          <a:p>
            <a:pPr algn="ctr">
              <a:defRPr/>
            </a:pPr>
            <a:r>
              <a:rPr lang="en-US" altLang="zh-TW" sz="1600" b="1" smtClean="0">
                <a:solidFill>
                  <a:schemeClr val="bg2"/>
                </a:solidFill>
                <a:latin typeface="Arial Narrow" pitchFamily="34" charset="0"/>
              </a:rPr>
              <a:t>(V2)</a:t>
            </a:r>
            <a:endParaRPr lang="en-US" altLang="zh-TW" sz="1600" smtClean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190490" name="AutoShape 27"/>
          <p:cNvSpPr>
            <a:spLocks noChangeArrowheads="1"/>
          </p:cNvSpPr>
          <p:nvPr/>
        </p:nvSpPr>
        <p:spPr bwMode="auto">
          <a:xfrm>
            <a:off x="4291013" y="1165225"/>
            <a:ext cx="287337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89" name="Text Box 2"/>
          <p:cNvSpPr txBox="1">
            <a:spLocks noChangeArrowheads="1"/>
          </p:cNvSpPr>
          <p:nvPr/>
        </p:nvSpPr>
        <p:spPr bwMode="auto">
          <a:xfrm>
            <a:off x="762000" y="3962400"/>
            <a:ext cx="4267200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2250" indent="-222250">
              <a:lnSpc>
                <a:spcPct val="130000"/>
              </a:lnSpc>
              <a:buFontTx/>
              <a:buChar char="•"/>
            </a:pPr>
            <a:r>
              <a:rPr lang="en-US" altLang="zh-TW" sz="2000" b="1">
                <a:solidFill>
                  <a:schemeClr val="accent2"/>
                </a:solidFill>
                <a:latin typeface="Arial Narrow" pitchFamily="34" charset="0"/>
              </a:rPr>
              <a:t>How is the lesson in each cycle taught? </a:t>
            </a:r>
          </a:p>
          <a:p>
            <a:pPr marL="222250" indent="-222250">
              <a:lnSpc>
                <a:spcPct val="130000"/>
              </a:lnSpc>
              <a:buFontTx/>
              <a:buChar char="•"/>
            </a:pPr>
            <a:r>
              <a:rPr lang="en-US" altLang="zh-TW" sz="2000" b="1">
                <a:solidFill>
                  <a:schemeClr val="accent2"/>
                </a:solidFill>
                <a:latin typeface="Arial Narrow" pitchFamily="34" charset="0"/>
              </a:rPr>
              <a:t>What do students learn in each cycle? </a:t>
            </a:r>
          </a:p>
          <a:p>
            <a:pPr marL="222250" indent="-222250">
              <a:lnSpc>
                <a:spcPct val="130000"/>
              </a:lnSpc>
              <a:buFontTx/>
              <a:buChar char="•"/>
            </a:pPr>
            <a:r>
              <a:rPr lang="en-US" altLang="zh-TW" sz="2000" b="1">
                <a:solidFill>
                  <a:schemeClr val="accent2"/>
                </a:solidFill>
                <a:latin typeface="Arial Narrow" pitchFamily="34" charset="0"/>
              </a:rPr>
              <a:t>How to improve the lesson plan for the next cycle?</a:t>
            </a:r>
          </a:p>
        </p:txBody>
      </p:sp>
      <p:sp>
        <p:nvSpPr>
          <p:cNvPr id="191490" name="Rectangle 3"/>
          <p:cNvSpPr>
            <a:spLocks noGrp="1" noChangeArrowheads="1"/>
          </p:cNvSpPr>
          <p:nvPr>
            <p:ph type="title"/>
          </p:nvPr>
        </p:nvSpPr>
        <p:spPr>
          <a:xfrm>
            <a:off x="762000" y="2413000"/>
            <a:ext cx="4495800" cy="638175"/>
          </a:xfrm>
          <a:solidFill>
            <a:srgbClr val="FFCC99">
              <a:alpha val="63921"/>
            </a:srgbClr>
          </a:solidFill>
        </p:spPr>
        <p:txBody>
          <a:bodyPr/>
          <a:lstStyle/>
          <a:p>
            <a:pPr algn="l" eaLnBrk="1" hangingPunct="1"/>
            <a:r>
              <a:rPr lang="en-US" altLang="zh-TW" sz="2400" b="1" smtClean="0">
                <a:latin typeface="Arial Narrow" pitchFamily="34" charset="0"/>
              </a:rPr>
              <a:t>Implementation in different cycles</a:t>
            </a:r>
          </a:p>
        </p:txBody>
      </p:sp>
      <p:sp>
        <p:nvSpPr>
          <p:cNvPr id="191491" name="Rectangle 4"/>
          <p:cNvSpPr>
            <a:spLocks noChangeArrowheads="1"/>
          </p:cNvSpPr>
          <p:nvPr/>
        </p:nvSpPr>
        <p:spPr bwMode="auto">
          <a:xfrm>
            <a:off x="730250" y="3200400"/>
            <a:ext cx="52133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 sz="2000" b="1">
                <a:solidFill>
                  <a:srgbClr val="006600"/>
                </a:solidFill>
                <a:latin typeface="Arial Narrow" pitchFamily="34" charset="0"/>
              </a:rPr>
              <a:t>Post-lesson interview(s) with a sample of students, Post-lesson conference, Post-test</a:t>
            </a:r>
          </a:p>
        </p:txBody>
      </p:sp>
      <p:sp>
        <p:nvSpPr>
          <p:cNvPr id="15365" name="File"/>
          <p:cNvSpPr>
            <a:spLocks noEditPoints="1" noChangeArrowheads="1"/>
          </p:cNvSpPr>
          <p:nvPr/>
        </p:nvSpPr>
        <p:spPr bwMode="auto">
          <a:xfrm>
            <a:off x="4716463" y="5257800"/>
            <a:ext cx="1727200" cy="1323975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>
              <a:defRPr/>
            </a:pPr>
            <a:r>
              <a:rPr lang="en-US" altLang="zh-TW" sz="1600" smtClean="0">
                <a:solidFill>
                  <a:srgbClr val="6600FF"/>
                </a:solidFill>
                <a:latin typeface="Arial Narrow" pitchFamily="34" charset="0"/>
              </a:rPr>
              <a:t>Evaluate the learning outcomes (post-test, interviews) </a:t>
            </a:r>
            <a:r>
              <a:rPr lang="en-US" altLang="zh-TW" sz="1600" b="1" smtClean="0">
                <a:solidFill>
                  <a:srgbClr val="CC0000"/>
                </a:solidFill>
                <a:latin typeface="Arial Narrow" pitchFamily="34" charset="0"/>
              </a:rPr>
              <a:t>(V1)</a:t>
            </a:r>
            <a:endParaRPr lang="en-US" altLang="zh-TW" sz="1600" smtClean="0">
              <a:solidFill>
                <a:srgbClr val="CC0000"/>
              </a:solidFill>
              <a:latin typeface="Arial Narrow" pitchFamily="34" charset="0"/>
            </a:endParaRPr>
          </a:p>
        </p:txBody>
      </p:sp>
      <p:sp>
        <p:nvSpPr>
          <p:cNvPr id="191493" name="AutoShape 6"/>
          <p:cNvSpPr>
            <a:spLocks noChangeArrowheads="1"/>
          </p:cNvSpPr>
          <p:nvPr/>
        </p:nvSpPr>
        <p:spPr bwMode="auto">
          <a:xfrm rot="10800000">
            <a:off x="6638925" y="5946775"/>
            <a:ext cx="287338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5367" name="File"/>
          <p:cNvSpPr>
            <a:spLocks noEditPoints="1" noChangeArrowheads="1"/>
          </p:cNvSpPr>
          <p:nvPr/>
        </p:nvSpPr>
        <p:spPr bwMode="auto">
          <a:xfrm>
            <a:off x="533400" y="457200"/>
            <a:ext cx="1524000" cy="1219200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>
              <a:defRPr/>
            </a:pPr>
            <a:r>
              <a:rPr lang="en-US" altLang="zh-TW" sz="1600" smtClean="0">
                <a:solidFill>
                  <a:schemeClr val="bg2"/>
                </a:solidFill>
                <a:latin typeface="Arial Narrow" pitchFamily="34" charset="0"/>
              </a:rPr>
              <a:t>Select a topic for study </a:t>
            </a:r>
          </a:p>
          <a:p>
            <a:pPr algn="ctr">
              <a:defRPr/>
            </a:pPr>
            <a:r>
              <a:rPr lang="en-US" altLang="zh-TW" sz="1600" b="1" smtClean="0">
                <a:solidFill>
                  <a:schemeClr val="bg2"/>
                </a:solidFill>
                <a:latin typeface="Arial Narrow" pitchFamily="34" charset="0"/>
              </a:rPr>
              <a:t>(V2)</a:t>
            </a:r>
            <a:endParaRPr lang="en-US" altLang="zh-TW" sz="1600" smtClean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15368" name="File"/>
          <p:cNvSpPr>
            <a:spLocks noEditPoints="1" noChangeArrowheads="1"/>
          </p:cNvSpPr>
          <p:nvPr/>
        </p:nvSpPr>
        <p:spPr bwMode="auto">
          <a:xfrm>
            <a:off x="7091363" y="457200"/>
            <a:ext cx="1595437" cy="1295400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/>
          <a:p>
            <a:pPr algn="ctr">
              <a:defRPr/>
            </a:pPr>
            <a:r>
              <a:rPr lang="en-US" altLang="zh-TW" sz="1600">
                <a:solidFill>
                  <a:schemeClr val="bg2"/>
                </a:solidFill>
                <a:latin typeface="Arial Narrow" charset="0"/>
                <a:ea typeface="新細明體" charset="0"/>
                <a:cs typeface="新細明體" charset="0"/>
              </a:rPr>
              <a:t>Confirm the object of learning &amp; its critical aspects</a:t>
            </a:r>
          </a:p>
        </p:txBody>
      </p:sp>
      <p:sp>
        <p:nvSpPr>
          <p:cNvPr id="191496" name="AutoShape 9"/>
          <p:cNvSpPr>
            <a:spLocks noChangeArrowheads="1"/>
          </p:cNvSpPr>
          <p:nvPr/>
        </p:nvSpPr>
        <p:spPr bwMode="auto">
          <a:xfrm>
            <a:off x="6723063" y="1160463"/>
            <a:ext cx="287337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5370" name="File"/>
          <p:cNvSpPr>
            <a:spLocks noEditPoints="1" noChangeArrowheads="1"/>
          </p:cNvSpPr>
          <p:nvPr/>
        </p:nvSpPr>
        <p:spPr bwMode="auto">
          <a:xfrm>
            <a:off x="7159625" y="2921000"/>
            <a:ext cx="1527175" cy="1270000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>
              <a:defRPr/>
            </a:pPr>
            <a:r>
              <a:rPr lang="en-US" altLang="zh-TW" sz="1600" smtClean="0">
                <a:solidFill>
                  <a:srgbClr val="6600FF"/>
                </a:solidFill>
                <a:latin typeface="Arial Narrow" pitchFamily="34" charset="0"/>
              </a:rPr>
              <a:t>Plan the research lesson </a:t>
            </a:r>
          </a:p>
          <a:p>
            <a:pPr algn="ctr">
              <a:defRPr/>
            </a:pPr>
            <a:r>
              <a:rPr lang="en-US" altLang="zh-TW" sz="1600" b="1" smtClean="0">
                <a:solidFill>
                  <a:srgbClr val="CC0000"/>
                </a:solidFill>
                <a:latin typeface="Arial Narrow" pitchFamily="34" charset="0"/>
              </a:rPr>
              <a:t>(V2, V3)</a:t>
            </a:r>
            <a:endParaRPr lang="en-US" altLang="zh-TW" sz="1600" smtClean="0">
              <a:solidFill>
                <a:srgbClr val="CC0000"/>
              </a:solidFill>
              <a:latin typeface="Arial Narrow" pitchFamily="34" charset="0"/>
            </a:endParaRPr>
          </a:p>
        </p:txBody>
      </p:sp>
      <p:sp>
        <p:nvSpPr>
          <p:cNvPr id="191498" name="AutoShape 11"/>
          <p:cNvSpPr>
            <a:spLocks noChangeArrowheads="1"/>
          </p:cNvSpPr>
          <p:nvPr/>
        </p:nvSpPr>
        <p:spPr bwMode="auto">
          <a:xfrm rot="5400000">
            <a:off x="7782719" y="2302669"/>
            <a:ext cx="287337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5372" name="File"/>
          <p:cNvSpPr>
            <a:spLocks noEditPoints="1" noChangeArrowheads="1"/>
          </p:cNvSpPr>
          <p:nvPr/>
        </p:nvSpPr>
        <p:spPr bwMode="auto">
          <a:xfrm>
            <a:off x="7235825" y="5105400"/>
            <a:ext cx="1450975" cy="1295400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>
              <a:defRPr/>
            </a:pPr>
            <a:r>
              <a:rPr lang="en-US" altLang="zh-TW" sz="1600" smtClean="0">
                <a:solidFill>
                  <a:srgbClr val="6600FF"/>
                </a:solidFill>
                <a:latin typeface="Arial Narrow" pitchFamily="34" charset="0"/>
              </a:rPr>
              <a:t>Implement &amp; observe  the lesson</a:t>
            </a:r>
          </a:p>
          <a:p>
            <a:pPr algn="ctr">
              <a:defRPr/>
            </a:pPr>
            <a:r>
              <a:rPr lang="en-US" altLang="zh-TW" sz="1600" b="1" smtClean="0">
                <a:solidFill>
                  <a:srgbClr val="CC0000"/>
                </a:solidFill>
                <a:latin typeface="Arial Narrow" pitchFamily="34" charset="0"/>
              </a:rPr>
              <a:t>(V1, 2, 3)</a:t>
            </a:r>
            <a:endParaRPr lang="en-US" altLang="zh-TW" sz="1600" smtClean="0">
              <a:solidFill>
                <a:srgbClr val="CC0000"/>
              </a:solidFill>
              <a:latin typeface="Arial Narrow" pitchFamily="34" charset="0"/>
            </a:endParaRPr>
          </a:p>
        </p:txBody>
      </p:sp>
      <p:sp>
        <p:nvSpPr>
          <p:cNvPr id="191500" name="AutoShape 13"/>
          <p:cNvSpPr>
            <a:spLocks noChangeArrowheads="1"/>
          </p:cNvSpPr>
          <p:nvPr/>
        </p:nvSpPr>
        <p:spPr bwMode="auto">
          <a:xfrm rot="5400000">
            <a:off x="7858919" y="4588669"/>
            <a:ext cx="287337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91501" name="AutoShape 14"/>
          <p:cNvSpPr>
            <a:spLocks noChangeArrowheads="1"/>
          </p:cNvSpPr>
          <p:nvPr/>
        </p:nvSpPr>
        <p:spPr bwMode="auto">
          <a:xfrm rot="10800000">
            <a:off x="4211638" y="5924550"/>
            <a:ext cx="287337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5375" name="File"/>
          <p:cNvSpPr>
            <a:spLocks noEditPoints="1" noChangeArrowheads="1"/>
          </p:cNvSpPr>
          <p:nvPr/>
        </p:nvSpPr>
        <p:spPr bwMode="auto">
          <a:xfrm>
            <a:off x="4719638" y="511175"/>
            <a:ext cx="1833562" cy="1241425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>
              <a:defRPr/>
            </a:pPr>
            <a:r>
              <a:rPr lang="en-US" altLang="zh-TW" sz="1600" smtClean="0">
                <a:solidFill>
                  <a:schemeClr val="bg2"/>
                </a:solidFill>
                <a:latin typeface="Arial Narrow" pitchFamily="34" charset="0"/>
              </a:rPr>
              <a:t>Diagnose students’ learning difficulties (pre-test, interviews) </a:t>
            </a:r>
            <a:r>
              <a:rPr lang="en-US" altLang="zh-TW" sz="1600" b="1" smtClean="0">
                <a:solidFill>
                  <a:schemeClr val="bg2"/>
                </a:solidFill>
                <a:latin typeface="Arial Narrow" pitchFamily="34" charset="0"/>
              </a:rPr>
              <a:t>(V1)</a:t>
            </a:r>
          </a:p>
        </p:txBody>
      </p:sp>
      <p:sp>
        <p:nvSpPr>
          <p:cNvPr id="191503" name="AutoShape 16"/>
          <p:cNvSpPr>
            <a:spLocks noChangeArrowheads="1"/>
          </p:cNvSpPr>
          <p:nvPr/>
        </p:nvSpPr>
        <p:spPr bwMode="auto">
          <a:xfrm>
            <a:off x="2139950" y="1160463"/>
            <a:ext cx="287338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5377" name="File"/>
          <p:cNvSpPr>
            <a:spLocks noEditPoints="1" noChangeArrowheads="1"/>
          </p:cNvSpPr>
          <p:nvPr/>
        </p:nvSpPr>
        <p:spPr bwMode="auto">
          <a:xfrm>
            <a:off x="2590800" y="403225"/>
            <a:ext cx="1581150" cy="1349375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>
              <a:defRPr/>
            </a:pPr>
            <a:r>
              <a:rPr lang="en-US" altLang="zh-TW" sz="1600" smtClean="0">
                <a:solidFill>
                  <a:schemeClr val="bg2"/>
                </a:solidFill>
                <a:latin typeface="Arial Narrow" pitchFamily="34" charset="0"/>
              </a:rPr>
              <a:t>Identify a tentative object of learning</a:t>
            </a:r>
          </a:p>
          <a:p>
            <a:pPr algn="ctr">
              <a:defRPr/>
            </a:pPr>
            <a:r>
              <a:rPr lang="en-US" altLang="zh-TW" sz="1600" b="1" smtClean="0">
                <a:solidFill>
                  <a:schemeClr val="bg2"/>
                </a:solidFill>
                <a:latin typeface="Arial Narrow" pitchFamily="34" charset="0"/>
              </a:rPr>
              <a:t>(V2)</a:t>
            </a:r>
            <a:endParaRPr lang="en-US" altLang="zh-TW" sz="1600" smtClean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191505" name="AutoShape 18"/>
          <p:cNvSpPr>
            <a:spLocks noChangeArrowheads="1"/>
          </p:cNvSpPr>
          <p:nvPr/>
        </p:nvSpPr>
        <p:spPr bwMode="auto">
          <a:xfrm>
            <a:off x="4291013" y="1165225"/>
            <a:ext cx="287337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91506" name="Rectangle 19"/>
          <p:cNvSpPr>
            <a:spLocks noChangeArrowheads="1"/>
          </p:cNvSpPr>
          <p:nvPr/>
        </p:nvSpPr>
        <p:spPr bwMode="auto">
          <a:xfrm>
            <a:off x="6423025" y="4419600"/>
            <a:ext cx="12731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 b="1"/>
              <a:t>Different teaching cycles</a:t>
            </a:r>
          </a:p>
        </p:txBody>
      </p:sp>
      <p:sp>
        <p:nvSpPr>
          <p:cNvPr id="191507" name="AutoShape 20"/>
          <p:cNvSpPr>
            <a:spLocks noChangeArrowheads="1"/>
          </p:cNvSpPr>
          <p:nvPr/>
        </p:nvSpPr>
        <p:spPr bwMode="auto">
          <a:xfrm rot="1671579" flipV="1">
            <a:off x="6121400" y="3511550"/>
            <a:ext cx="538163" cy="1863725"/>
          </a:xfrm>
          <a:prstGeom prst="curvedRightArrow">
            <a:avLst>
              <a:gd name="adj1" fmla="val 69262"/>
              <a:gd name="adj2" fmla="val 138525"/>
              <a:gd name="adj3" fmla="val 33333"/>
            </a:avLst>
          </a:prstGeom>
          <a:solidFill>
            <a:schemeClr val="accent1">
              <a:alpha val="6117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91508" name="Line 21"/>
          <p:cNvSpPr>
            <a:spLocks noChangeShapeType="1"/>
          </p:cNvSpPr>
          <p:nvPr/>
        </p:nvSpPr>
        <p:spPr bwMode="auto">
          <a:xfrm>
            <a:off x="1606550" y="2035175"/>
            <a:ext cx="57912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91509" name="Line 22"/>
          <p:cNvSpPr>
            <a:spLocks noChangeShapeType="1"/>
          </p:cNvSpPr>
          <p:nvPr/>
        </p:nvSpPr>
        <p:spPr bwMode="auto">
          <a:xfrm>
            <a:off x="1682750" y="188913"/>
            <a:ext cx="56388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91510" name="Line 23"/>
          <p:cNvSpPr>
            <a:spLocks noChangeShapeType="1"/>
          </p:cNvSpPr>
          <p:nvPr/>
        </p:nvSpPr>
        <p:spPr bwMode="auto">
          <a:xfrm flipH="1">
            <a:off x="1911350" y="2035175"/>
            <a:ext cx="8382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91511" name="Line 24"/>
          <p:cNvSpPr>
            <a:spLocks noChangeShapeType="1"/>
          </p:cNvSpPr>
          <p:nvPr/>
        </p:nvSpPr>
        <p:spPr bwMode="auto">
          <a:xfrm flipV="1">
            <a:off x="1606550" y="1763713"/>
            <a:ext cx="0" cy="271462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91512" name="Line 25"/>
          <p:cNvSpPr>
            <a:spLocks noChangeShapeType="1"/>
          </p:cNvSpPr>
          <p:nvPr/>
        </p:nvSpPr>
        <p:spPr bwMode="auto">
          <a:xfrm>
            <a:off x="5873750" y="2035175"/>
            <a:ext cx="8382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91513" name="Line 26"/>
          <p:cNvSpPr>
            <a:spLocks noChangeShapeType="1"/>
          </p:cNvSpPr>
          <p:nvPr/>
        </p:nvSpPr>
        <p:spPr bwMode="auto">
          <a:xfrm>
            <a:off x="7321550" y="188913"/>
            <a:ext cx="0" cy="339725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91514" name="Line 27"/>
          <p:cNvSpPr>
            <a:spLocks noChangeShapeType="1"/>
          </p:cNvSpPr>
          <p:nvPr/>
        </p:nvSpPr>
        <p:spPr bwMode="auto">
          <a:xfrm flipH="1">
            <a:off x="1987550" y="188913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91515" name="Line 28"/>
          <p:cNvSpPr>
            <a:spLocks noChangeShapeType="1"/>
          </p:cNvSpPr>
          <p:nvPr/>
        </p:nvSpPr>
        <p:spPr bwMode="auto">
          <a:xfrm>
            <a:off x="5949950" y="188913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91516" name="Line 29"/>
          <p:cNvSpPr>
            <a:spLocks noChangeShapeType="1"/>
          </p:cNvSpPr>
          <p:nvPr/>
        </p:nvSpPr>
        <p:spPr bwMode="auto">
          <a:xfrm flipV="1">
            <a:off x="7451725" y="1763713"/>
            <a:ext cx="0" cy="271462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91517" name="Line 30"/>
          <p:cNvSpPr>
            <a:spLocks noChangeShapeType="1"/>
          </p:cNvSpPr>
          <p:nvPr/>
        </p:nvSpPr>
        <p:spPr bwMode="auto">
          <a:xfrm>
            <a:off x="5416550" y="188913"/>
            <a:ext cx="0" cy="339725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91518" name="Line 31"/>
          <p:cNvSpPr>
            <a:spLocks noChangeShapeType="1"/>
          </p:cNvSpPr>
          <p:nvPr/>
        </p:nvSpPr>
        <p:spPr bwMode="auto">
          <a:xfrm>
            <a:off x="3663950" y="188913"/>
            <a:ext cx="0" cy="339725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91519" name="Line 32"/>
          <p:cNvSpPr>
            <a:spLocks noChangeShapeType="1"/>
          </p:cNvSpPr>
          <p:nvPr/>
        </p:nvSpPr>
        <p:spPr bwMode="auto">
          <a:xfrm>
            <a:off x="1682750" y="188913"/>
            <a:ext cx="0" cy="339725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91520" name="Line 33"/>
          <p:cNvSpPr>
            <a:spLocks noChangeShapeType="1"/>
          </p:cNvSpPr>
          <p:nvPr/>
        </p:nvSpPr>
        <p:spPr bwMode="auto">
          <a:xfrm flipV="1">
            <a:off x="3740150" y="1752600"/>
            <a:ext cx="0" cy="27305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91521" name="Line 34"/>
          <p:cNvSpPr>
            <a:spLocks noChangeShapeType="1"/>
          </p:cNvSpPr>
          <p:nvPr/>
        </p:nvSpPr>
        <p:spPr bwMode="auto">
          <a:xfrm flipV="1">
            <a:off x="5492750" y="1752600"/>
            <a:ext cx="0" cy="27305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3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850" y="19050"/>
            <a:ext cx="8540750" cy="811213"/>
          </a:xfrm>
        </p:spPr>
        <p:txBody>
          <a:bodyPr/>
          <a:lstStyle/>
          <a:p>
            <a:pPr eaLnBrk="1" hangingPunct="1"/>
            <a:r>
              <a:rPr lang="en-US" altLang="zh-TW" sz="3200" b="1" smtClean="0">
                <a:latin typeface="Arial Narrow" pitchFamily="34" charset="0"/>
              </a:rPr>
              <a:t>1st cycle of implementation (Average Students)</a:t>
            </a:r>
          </a:p>
        </p:txBody>
      </p:sp>
      <p:sp>
        <p:nvSpPr>
          <p:cNvPr id="192514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79388" y="765175"/>
            <a:ext cx="8540750" cy="3633788"/>
          </a:xfrm>
        </p:spPr>
        <p:txBody>
          <a:bodyPr/>
          <a:lstStyle/>
          <a:p>
            <a:pPr eaLnBrk="1" hangingPunct="1"/>
            <a:r>
              <a:rPr lang="en-US" altLang="zh-TW" sz="2400" smtClean="0"/>
              <a:t>Lesson teacher, Class</a:t>
            </a:r>
          </a:p>
          <a:p>
            <a:pPr eaLnBrk="1" hangingPunct="1"/>
            <a:r>
              <a:rPr lang="en-US" altLang="zh-TW" sz="2400" smtClean="0"/>
              <a:t>Class time</a:t>
            </a:r>
          </a:p>
        </p:txBody>
      </p:sp>
      <p:sp>
        <p:nvSpPr>
          <p:cNvPr id="2" name="Oval 1"/>
          <p:cNvSpPr>
            <a:spLocks noChangeArrowheads="1"/>
          </p:cNvSpPr>
          <p:nvPr/>
        </p:nvSpPr>
        <p:spPr bwMode="auto">
          <a:xfrm>
            <a:off x="6516688" y="2420938"/>
            <a:ext cx="1943100" cy="360362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/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0" hangingPunct="0">
              <a:defRPr/>
            </a:pPr>
            <a:endParaRPr lang="en-US" altLang="zh-HK" sz="1800" smtClean="0">
              <a:solidFill>
                <a:srgbClr val="FFFFFF"/>
              </a:solidFill>
            </a:endParaRPr>
          </a:p>
        </p:txBody>
      </p:sp>
      <p:grpSp>
        <p:nvGrpSpPr>
          <p:cNvPr id="192516" name="Group 2"/>
          <p:cNvGrpSpPr>
            <a:grpSpLocks/>
          </p:cNvGrpSpPr>
          <p:nvPr/>
        </p:nvGrpSpPr>
        <p:grpSpPr bwMode="auto">
          <a:xfrm>
            <a:off x="2051051" y="1628800"/>
            <a:ext cx="6769422" cy="4824388"/>
            <a:chOff x="2051720" y="1628494"/>
            <a:chExt cx="6769522" cy="4824694"/>
          </a:xfrm>
        </p:grpSpPr>
        <p:pic>
          <p:nvPicPr>
            <p:cNvPr id="192517" name="Picture 2"/>
            <p:cNvPicPr>
              <a:picLocks noChangeAspect="1"/>
            </p:cNvPicPr>
            <p:nvPr/>
          </p:nvPicPr>
          <p:blipFill rotWithShape="1">
            <a:blip r:embed="rId2"/>
            <a:srcRect t="11837" r="229"/>
            <a:stretch/>
          </p:blipFill>
          <p:spPr bwMode="auto">
            <a:xfrm>
              <a:off x="2051720" y="1628494"/>
              <a:ext cx="6769522" cy="4824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3347138" y="2709626"/>
              <a:ext cx="1944717" cy="358798"/>
            </a:xfrm>
            <a:prstGeom prst="ellips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/>
          </p:spPr>
          <p:txBody>
            <a:bodyPr anchor="ctr"/>
            <a:lstStyle>
              <a:lvl1pPr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algn="ctr" eaLnBrk="0" hangingPunct="0">
                <a:defRPr/>
              </a:pPr>
              <a:endParaRPr lang="en-US" altLang="zh-HK" sz="1800" smtClean="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7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229600" cy="549275"/>
          </a:xfrm>
        </p:spPr>
        <p:txBody>
          <a:bodyPr/>
          <a:lstStyle/>
          <a:p>
            <a:pPr eaLnBrk="1" hangingPunct="1"/>
            <a:r>
              <a:rPr lang="en-US" altLang="zh-TW" sz="3600" smtClean="0">
                <a:solidFill>
                  <a:srgbClr val="006600"/>
                </a:solidFill>
                <a:latin typeface="Arial Narrow" pitchFamily="34" charset="0"/>
              </a:rPr>
              <a:t>Teaching Plan &amp; the use of Pattern of Variation</a:t>
            </a:r>
          </a:p>
        </p:txBody>
      </p:sp>
      <p:grpSp>
        <p:nvGrpSpPr>
          <p:cNvPr id="193538" name="Group 1"/>
          <p:cNvGrpSpPr>
            <a:grpSpLocks/>
          </p:cNvGrpSpPr>
          <p:nvPr/>
        </p:nvGrpSpPr>
        <p:grpSpPr bwMode="auto">
          <a:xfrm>
            <a:off x="1258888" y="549275"/>
            <a:ext cx="6121400" cy="5961063"/>
            <a:chOff x="1259632" y="548679"/>
            <a:chExt cx="6120680" cy="5961087"/>
          </a:xfrm>
        </p:grpSpPr>
        <p:pic>
          <p:nvPicPr>
            <p:cNvPr id="193539" name="Picture 1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259632" y="548679"/>
              <a:ext cx="6120680" cy="59610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2267575" y="2996614"/>
              <a:ext cx="2015888" cy="431802"/>
            </a:xfrm>
            <a:prstGeom prst="rect">
              <a:avLst/>
            </a:prstGeom>
            <a:noFill/>
            <a:ln w="38100">
              <a:solidFill>
                <a:srgbClr val="CC0000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/>
          </p:spPr>
          <p:txBody>
            <a:bodyPr anchor="ctr"/>
            <a:lstStyle>
              <a:lvl1pPr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algn="ctr" eaLnBrk="0" hangingPunct="0">
                <a:defRPr/>
              </a:pPr>
              <a:endParaRPr lang="en-US" altLang="zh-HK" sz="1800" smtClean="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Rectangle 3"/>
          <p:cNvSpPr>
            <a:spLocks noChangeArrowheads="1"/>
          </p:cNvSpPr>
          <p:nvPr/>
        </p:nvSpPr>
        <p:spPr bwMode="auto">
          <a:xfrm>
            <a:off x="2293938" y="427038"/>
            <a:ext cx="6526212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84188" indent="-484188">
              <a:lnSpc>
                <a:spcPct val="130000"/>
              </a:lnSpc>
            </a:pPr>
            <a:r>
              <a:rPr lang="en-GB" altLang="zh-TW" sz="1600" b="1">
                <a:solidFill>
                  <a:srgbClr val="006600"/>
                </a:solidFill>
                <a:latin typeface="Century Gothic" pitchFamily="34" charset="0"/>
                <a:ea typeface="標楷體"/>
                <a:cs typeface="標楷體"/>
              </a:rPr>
              <a:t>V2: Variation in </a:t>
            </a:r>
            <a:r>
              <a:rPr lang="en-GB" altLang="zh-TW" sz="1600" b="1" u="sng">
                <a:solidFill>
                  <a:srgbClr val="FFAE0D"/>
                </a:solidFill>
                <a:latin typeface="Century Gothic" pitchFamily="34" charset="0"/>
                <a:ea typeface="標楷體"/>
                <a:cs typeface="標楷體"/>
              </a:rPr>
              <a:t>teachers’ understanding of what the most worthwhile object of learning is</a:t>
            </a:r>
            <a:r>
              <a:rPr lang="en-GB" altLang="zh-TW" sz="1600" b="1">
                <a:solidFill>
                  <a:srgbClr val="FFAE0D"/>
                </a:solidFill>
                <a:latin typeface="Century Gothic" pitchFamily="34" charset="0"/>
                <a:ea typeface="標楷體"/>
                <a:cs typeface="標楷體"/>
              </a:rPr>
              <a:t> </a:t>
            </a:r>
            <a:r>
              <a:rPr lang="en-GB" altLang="zh-TW" sz="1600" b="1">
                <a:solidFill>
                  <a:srgbClr val="006600"/>
                </a:solidFill>
                <a:latin typeface="Century Gothic" pitchFamily="34" charset="0"/>
                <a:ea typeface="標楷體"/>
                <a:cs typeface="標楷體"/>
              </a:rPr>
              <a:t>&amp; ways of handling it</a:t>
            </a:r>
            <a:endParaRPr lang="en-US" altLang="zh-TW" sz="1600" b="1">
              <a:solidFill>
                <a:srgbClr val="006600"/>
              </a:solidFill>
              <a:latin typeface="Century Gothic" pitchFamily="34" charset="0"/>
              <a:ea typeface="標楷體"/>
              <a:cs typeface="標楷體"/>
            </a:endParaRPr>
          </a:p>
        </p:txBody>
      </p:sp>
      <p:sp>
        <p:nvSpPr>
          <p:cNvPr id="4099" name="File"/>
          <p:cNvSpPr>
            <a:spLocks noEditPoints="1" noChangeArrowheads="1"/>
          </p:cNvSpPr>
          <p:nvPr/>
        </p:nvSpPr>
        <p:spPr bwMode="auto">
          <a:xfrm>
            <a:off x="533400" y="193675"/>
            <a:ext cx="1524000" cy="1219200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>
              <a:defRPr/>
            </a:pPr>
            <a:r>
              <a:rPr lang="en-US" altLang="zh-TW" sz="1600" smtClean="0">
                <a:solidFill>
                  <a:srgbClr val="6600FF"/>
                </a:solidFill>
                <a:latin typeface="Arial Narrow" pitchFamily="34" charset="0"/>
              </a:rPr>
              <a:t>Select a topic for study </a:t>
            </a:r>
          </a:p>
          <a:p>
            <a:pPr algn="ctr">
              <a:defRPr/>
            </a:pPr>
            <a:r>
              <a:rPr lang="en-US" altLang="zh-TW" sz="1600" b="1" smtClean="0">
                <a:solidFill>
                  <a:srgbClr val="CC0000"/>
                </a:solidFill>
                <a:latin typeface="Arial Narrow" pitchFamily="34" charset="0"/>
              </a:rPr>
              <a:t>(V2)</a:t>
            </a:r>
            <a:endParaRPr lang="en-US" altLang="zh-TW" sz="1600" smtClean="0">
              <a:solidFill>
                <a:srgbClr val="CC0000"/>
              </a:solidFill>
              <a:latin typeface="Arial Narrow" pitchFamily="34" charset="0"/>
            </a:endParaRPr>
          </a:p>
        </p:txBody>
      </p:sp>
      <p:sp>
        <p:nvSpPr>
          <p:cNvPr id="152579" name="Text Box 2"/>
          <p:cNvSpPr txBox="1">
            <a:spLocks noChangeArrowheads="1"/>
          </p:cNvSpPr>
          <p:nvPr/>
        </p:nvSpPr>
        <p:spPr bwMode="auto">
          <a:xfrm>
            <a:off x="395288" y="1773238"/>
            <a:ext cx="8397875" cy="410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Wingdings 2" pitchFamily="18" charset="2"/>
              <a:buNone/>
            </a:pPr>
            <a:r>
              <a:rPr lang="en-US" altLang="zh-TW" sz="2000" b="1" i="1">
                <a:solidFill>
                  <a:schemeClr val="accent2"/>
                </a:solidFill>
                <a:latin typeface="Century Gothic" pitchFamily="34" charset="0"/>
              </a:rPr>
              <a:t>Which topic is most worth studying?</a:t>
            </a:r>
          </a:p>
          <a:p>
            <a:pPr>
              <a:lnSpc>
                <a:spcPct val="130000"/>
              </a:lnSpc>
              <a:buFont typeface="Wingdings 2" pitchFamily="18" charset="2"/>
              <a:buChar char="¡"/>
            </a:pPr>
            <a:r>
              <a:rPr lang="en-US" altLang="zh-TW" sz="2100" b="1">
                <a:solidFill>
                  <a:srgbClr val="0070C0"/>
                </a:solidFill>
                <a:latin typeface="Century Gothic" pitchFamily="34" charset="0"/>
              </a:rPr>
              <a:t>Yet, our students usually find it difficult to…</a:t>
            </a:r>
          </a:p>
          <a:p>
            <a:pPr marL="1085850" lvl="1" indent="-342900">
              <a:lnSpc>
                <a:spcPct val="130000"/>
              </a:lnSpc>
              <a:buFont typeface="Wingdings" pitchFamily="2" charset="2"/>
              <a:buChar char=""/>
            </a:pPr>
            <a:r>
              <a:rPr lang="en-US" altLang="zh-TW" sz="2100" b="1">
                <a:solidFill>
                  <a:srgbClr val="0070C0"/>
                </a:solidFill>
                <a:latin typeface="Century Gothic" pitchFamily="34" charset="0"/>
              </a:rPr>
              <a:t>distinguish </a:t>
            </a:r>
            <a:r>
              <a:rPr lang="en-US" altLang="zh-TW" sz="2100" b="1" u="sng">
                <a:solidFill>
                  <a:srgbClr val="CC0000"/>
                </a:solidFill>
                <a:latin typeface="Century Gothic" pitchFamily="34" charset="0"/>
              </a:rPr>
              <a:t>the </a:t>
            </a:r>
            <a:r>
              <a:rPr lang="en-US" altLang="zh-TW" sz="2400" b="1" u="sng">
                <a:solidFill>
                  <a:srgbClr val="CC0000"/>
                </a:solidFill>
                <a:latin typeface="Century Gothic" pitchFamily="34" charset="0"/>
              </a:rPr>
              <a:t>specific features </a:t>
            </a:r>
            <a:r>
              <a:rPr lang="en-US" altLang="zh-TW" sz="2100" b="1" u="sng">
                <a:solidFill>
                  <a:srgbClr val="CC0000"/>
                </a:solidFill>
                <a:latin typeface="Century Gothic" pitchFamily="34" charset="0"/>
              </a:rPr>
              <a:t>of</a:t>
            </a:r>
            <a:r>
              <a:rPr lang="en-US" altLang="zh-TW" sz="2100" b="1">
                <a:solidFill>
                  <a:srgbClr val="0070C0"/>
                </a:solidFill>
                <a:latin typeface="Century Gothic" pitchFamily="34" charset="0"/>
              </a:rPr>
              <a:t> OR </a:t>
            </a:r>
            <a:r>
              <a:rPr lang="en-US" altLang="zh-TW" sz="2400" b="1" u="sng">
                <a:solidFill>
                  <a:srgbClr val="CC0000"/>
                </a:solidFill>
                <a:latin typeface="Century Gothic" pitchFamily="34" charset="0"/>
              </a:rPr>
              <a:t>the dos and don’ts</a:t>
            </a:r>
            <a:r>
              <a:rPr lang="en-US" altLang="zh-TW" sz="2400" b="1">
                <a:solidFill>
                  <a:srgbClr val="0070C0"/>
                </a:solidFill>
                <a:latin typeface="Century Gothic" pitchFamily="34" charset="0"/>
              </a:rPr>
              <a:t> </a:t>
            </a:r>
            <a:r>
              <a:rPr lang="en-US" altLang="zh-TW" sz="2100" b="1">
                <a:solidFill>
                  <a:srgbClr val="0070C0"/>
                </a:solidFill>
                <a:latin typeface="Century Gothic" pitchFamily="34" charset="0"/>
              </a:rPr>
              <a:t>while writing a letter to the editor;</a:t>
            </a:r>
          </a:p>
          <a:p>
            <a:pPr marL="1085850" lvl="1" indent="-342900">
              <a:lnSpc>
                <a:spcPct val="130000"/>
              </a:lnSpc>
              <a:buFont typeface="Wingdings" pitchFamily="2" charset="2"/>
              <a:buChar char=""/>
            </a:pPr>
            <a:r>
              <a:rPr lang="en-US" altLang="zh-TW" sz="2100" b="1">
                <a:solidFill>
                  <a:srgbClr val="0070C0"/>
                </a:solidFill>
                <a:latin typeface="Century Gothic" pitchFamily="34" charset="0"/>
              </a:rPr>
              <a:t>identity </a:t>
            </a:r>
            <a:r>
              <a:rPr lang="en-US" altLang="zh-TW" sz="2400" b="1" u="sng">
                <a:solidFill>
                  <a:srgbClr val="CC0000"/>
                </a:solidFill>
                <a:latin typeface="Century Gothic" pitchFamily="34" charset="0"/>
              </a:rPr>
              <a:t>the social purpose(s)</a:t>
            </a:r>
            <a:r>
              <a:rPr lang="en-US" altLang="zh-TW" sz="2400" b="1">
                <a:solidFill>
                  <a:srgbClr val="CC0000"/>
                </a:solidFill>
                <a:latin typeface="Century Gothic" pitchFamily="34" charset="0"/>
              </a:rPr>
              <a:t> </a:t>
            </a:r>
            <a:r>
              <a:rPr lang="en-US" altLang="zh-TW" sz="2100" b="1">
                <a:solidFill>
                  <a:srgbClr val="0070C0"/>
                </a:solidFill>
                <a:latin typeface="Century Gothic" pitchFamily="34" charset="0"/>
              </a:rPr>
              <a:t>of a letter to the editor;</a:t>
            </a:r>
          </a:p>
          <a:p>
            <a:pPr marL="1085850" lvl="1" indent="-342900">
              <a:lnSpc>
                <a:spcPct val="130000"/>
              </a:lnSpc>
              <a:buFont typeface="Wingdings" pitchFamily="2" charset="2"/>
              <a:buChar char=""/>
            </a:pPr>
            <a:r>
              <a:rPr lang="en-US" altLang="zh-TW" sz="2100" b="1">
                <a:solidFill>
                  <a:srgbClr val="0070C0"/>
                </a:solidFill>
                <a:latin typeface="Century Gothic" pitchFamily="34" charset="0"/>
              </a:rPr>
              <a:t>understand </a:t>
            </a:r>
            <a:r>
              <a:rPr lang="en-US" altLang="zh-TW" sz="2100" b="1" u="sng">
                <a:solidFill>
                  <a:srgbClr val="CC0000"/>
                </a:solidFill>
                <a:latin typeface="Century Gothic" pitchFamily="34" charset="0"/>
              </a:rPr>
              <a:t>the </a:t>
            </a:r>
            <a:r>
              <a:rPr lang="en-US" altLang="zh-TW" sz="2400" b="1" u="sng">
                <a:solidFill>
                  <a:srgbClr val="CC0000"/>
                </a:solidFill>
                <a:latin typeface="Century Gothic" pitchFamily="34" charset="0"/>
              </a:rPr>
              <a:t>need/importance </a:t>
            </a:r>
            <a:r>
              <a:rPr lang="en-US" altLang="zh-TW" sz="2100" b="1" u="sng">
                <a:solidFill>
                  <a:srgbClr val="CC0000"/>
                </a:solidFill>
                <a:latin typeface="Century Gothic" pitchFamily="34" charset="0"/>
              </a:rPr>
              <a:t>of writing an effective introductory and closing paragraph</a:t>
            </a:r>
            <a:r>
              <a:rPr lang="en-US" altLang="zh-TW" sz="2100" b="1">
                <a:solidFill>
                  <a:srgbClr val="0070C0"/>
                </a:solidFill>
                <a:latin typeface="Century Gothic" pitchFamily="34" charset="0"/>
              </a:rPr>
              <a:t>; and</a:t>
            </a:r>
          </a:p>
          <a:p>
            <a:pPr marL="1085850" lvl="1" indent="-342900">
              <a:lnSpc>
                <a:spcPct val="130000"/>
              </a:lnSpc>
              <a:buFont typeface="Wingdings" pitchFamily="2" charset="2"/>
              <a:buChar char=""/>
            </a:pPr>
            <a:r>
              <a:rPr lang="en-US" altLang="zh-TW" sz="2100" b="1">
                <a:solidFill>
                  <a:srgbClr val="0070C0"/>
                </a:solidFill>
                <a:latin typeface="Century Gothic" pitchFamily="34" charset="0"/>
              </a:rPr>
              <a:t>draw </a:t>
            </a:r>
            <a:r>
              <a:rPr lang="en-US" altLang="zh-TW" sz="2400" b="1" u="sng">
                <a:solidFill>
                  <a:srgbClr val="CC0000"/>
                </a:solidFill>
                <a:latin typeface="Century Gothic" pitchFamily="34" charset="0"/>
              </a:rPr>
              <a:t>connection</a:t>
            </a:r>
            <a:r>
              <a:rPr lang="en-US" altLang="zh-TW" sz="2100" b="1" u="sng">
                <a:solidFill>
                  <a:srgbClr val="CC0000"/>
                </a:solidFill>
                <a:latin typeface="Century Gothic" pitchFamily="34" charset="0"/>
              </a:rPr>
              <a:t> between the introductory and closing paragraphs</a:t>
            </a:r>
            <a:r>
              <a:rPr lang="en-US" altLang="zh-TW" sz="2100" b="1">
                <a:solidFill>
                  <a:srgbClr val="0070C0"/>
                </a:solidFill>
                <a:latin typeface="Century Gothic" pitchFamily="34" charset="0"/>
              </a:rPr>
              <a:t>.</a:t>
            </a:r>
          </a:p>
        </p:txBody>
      </p:sp>
      <p:sp>
        <p:nvSpPr>
          <p:cNvPr id="6" name="Text Box 2">
            <a:extLst/>
          </p:cNvPr>
          <p:cNvSpPr txBox="1">
            <a:spLocks noChangeArrowheads="1"/>
          </p:cNvSpPr>
          <p:nvPr/>
        </p:nvSpPr>
        <p:spPr bwMode="auto">
          <a:xfrm rot="21349717">
            <a:off x="725488" y="5735638"/>
            <a:ext cx="8059737" cy="51911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>
              <a:lnSpc>
                <a:spcPct val="130000"/>
              </a:lnSpc>
              <a:buFont typeface="Wingdings 2" pitchFamily="18" charset="2"/>
              <a:buNone/>
              <a:defRPr/>
            </a:pPr>
            <a:r>
              <a:rPr lang="en-US" altLang="zh-TW" sz="1800" b="1" u="sng" smtClean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</a:rPr>
              <a:t>THESE ARE ALL THE </a:t>
            </a:r>
            <a:r>
              <a:rPr lang="en-US" altLang="zh-TW" b="1" u="sng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</a:rPr>
              <a:t>LEARNING DIFFICULTIES </a:t>
            </a:r>
            <a:r>
              <a:rPr lang="en-US" altLang="zh-TW" sz="1800" b="1" u="sng" smtClean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</a:rPr>
              <a:t>OUR STUDENTS HAVE!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1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sz="2000" smtClean="0"/>
              <a:t>Compare Text A with Text B.</a:t>
            </a:r>
            <a:endParaRPr lang="zh-TW" altLang="en-US" sz="2000" smtClean="0"/>
          </a:p>
        </p:txBody>
      </p:sp>
      <p:sp>
        <p:nvSpPr>
          <p:cNvPr id="5" name="內容版面配置區 4"/>
          <p:cNvSpPr>
            <a:spLocks noGrp="1"/>
          </p:cNvSpPr>
          <p:nvPr>
            <p:ph sz="half" idx="1"/>
          </p:nvPr>
        </p:nvSpPr>
        <p:spPr>
          <a:xfrm>
            <a:off x="2268538" y="1628775"/>
            <a:ext cx="935037" cy="360363"/>
          </a:xfrm>
          <a:solidFill>
            <a:schemeClr val="accent6">
              <a:lumMod val="75000"/>
            </a:schemeClr>
          </a:solidFill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altLang="zh-TW" sz="2000" b="1" smtClean="0">
                <a:solidFill>
                  <a:schemeClr val="tx1"/>
                </a:solidFill>
              </a:rPr>
              <a:t>Text A</a:t>
            </a:r>
          </a:p>
          <a:p>
            <a:pPr eaLnBrk="1" hangingPunct="1">
              <a:buFontTx/>
              <a:buNone/>
              <a:defRPr/>
            </a:pPr>
            <a:endParaRPr lang="zh-TW" altLang="en-US" smtClean="0">
              <a:solidFill>
                <a:schemeClr val="tx1"/>
              </a:solidFill>
            </a:endParaRPr>
          </a:p>
        </p:txBody>
      </p:sp>
      <p:cxnSp>
        <p:nvCxnSpPr>
          <p:cNvPr id="9" name="直線接點 8"/>
          <p:cNvCxnSpPr/>
          <p:nvPr/>
        </p:nvCxnSpPr>
        <p:spPr bwMode="auto">
          <a:xfrm>
            <a:off x="4500563" y="1484313"/>
            <a:ext cx="71437" cy="4681537"/>
          </a:xfrm>
          <a:prstGeom prst="line">
            <a:avLst/>
          </a:prstGeom>
          <a:ln w="38100"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1" name="內容版面配置區 4"/>
          <p:cNvSpPr>
            <a:spLocks noGrp="1"/>
          </p:cNvSpPr>
          <p:nvPr>
            <p:ph sz="half" idx="1"/>
          </p:nvPr>
        </p:nvSpPr>
        <p:spPr>
          <a:xfrm>
            <a:off x="5867400" y="1628775"/>
            <a:ext cx="936625" cy="360363"/>
          </a:xfrm>
          <a:solidFill>
            <a:schemeClr val="accent6">
              <a:lumMod val="75000"/>
            </a:schemeClr>
          </a:solidFill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altLang="zh-TW" sz="2000" b="1" smtClean="0">
                <a:solidFill>
                  <a:schemeClr val="tx1"/>
                </a:solidFill>
              </a:rPr>
              <a:t>Text B</a:t>
            </a:r>
          </a:p>
          <a:p>
            <a:pPr eaLnBrk="1" hangingPunct="1">
              <a:buFontTx/>
              <a:buNone/>
              <a:defRPr/>
            </a:pPr>
            <a:endParaRPr lang="zh-TW" altLang="en-US" smtClean="0">
              <a:solidFill>
                <a:schemeClr val="tx1"/>
              </a:solidFill>
            </a:endParaRPr>
          </a:p>
        </p:txBody>
      </p:sp>
      <p:pic>
        <p:nvPicPr>
          <p:cNvPr id="194565" name="圖片 11" descr="sample 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52963" y="2205038"/>
            <a:ext cx="3879850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66" name="圖片 12" descr="sample 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2060575"/>
            <a:ext cx="3881437" cy="436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67" name="TextBox 2"/>
          <p:cNvSpPr txBox="1">
            <a:spLocks noChangeArrowheads="1"/>
          </p:cNvSpPr>
          <p:nvPr/>
        </p:nvSpPr>
        <p:spPr bwMode="auto">
          <a:xfrm rot="-1228574">
            <a:off x="3563938" y="1268413"/>
            <a:ext cx="4824412" cy="46196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HK" sz="2400" b="1">
                <a:solidFill>
                  <a:srgbClr val="FF0000"/>
                </a:solidFill>
              </a:rPr>
              <a:t>Pattern of Variation : Contrast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3"/>
          <p:cNvSpPr txBox="1">
            <a:spLocks/>
          </p:cNvSpPr>
          <p:nvPr/>
        </p:nvSpPr>
        <p:spPr>
          <a:xfrm>
            <a:off x="2627313" y="692150"/>
            <a:ext cx="5616575" cy="5761038"/>
          </a:xfrm>
          <a:prstGeom prst="rect">
            <a:avLst/>
          </a:prstGeom>
          <a:ln w="25400" cmpd="dbl">
            <a:solidFill>
              <a:schemeClr val="tx1"/>
            </a:solidFill>
          </a:ln>
        </p:spPr>
        <p:txBody>
          <a:bodyPr>
            <a:normAutofit fontScale="25000" lnSpcReduction="20000"/>
          </a:bodyPr>
          <a:lstStyle/>
          <a:p>
            <a:pPr marL="342900" indent="-342900" algn="just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kumimoji="0" lang="en-US" altLang="zh-TW" sz="3200" dirty="0">
                <a:solidFill>
                  <a:schemeClr val="bg2"/>
                </a:solidFill>
                <a:latin typeface="+mn-lt"/>
                <a:ea typeface="+mn-ea"/>
              </a:rPr>
              <a:t>	</a:t>
            </a:r>
            <a:r>
              <a:rPr kumimoji="0" lang="en-US" altLang="zh-TW" sz="5600" b="1" dirty="0">
                <a:solidFill>
                  <a:schemeClr val="tx2">
                    <a:lumMod val="25000"/>
                  </a:schemeClr>
                </a:solidFill>
                <a:latin typeface="+mn-lt"/>
                <a:ea typeface="+mn-ea"/>
              </a:rPr>
              <a:t>Dear </a:t>
            </a:r>
            <a:r>
              <a:rPr kumimoji="0" lang="en-US" altLang="zh-TW" sz="8000" b="1" dirty="0">
                <a:solidFill>
                  <a:srgbClr val="FF0000"/>
                </a:solidFill>
                <a:latin typeface="+mn-lt"/>
                <a:ea typeface="+mn-ea"/>
              </a:rPr>
              <a:t>E</a:t>
            </a:r>
            <a:r>
              <a:rPr kumimoji="0" lang="en-US" altLang="zh-TW" sz="5600" b="1" dirty="0">
                <a:solidFill>
                  <a:schemeClr val="tx2">
                    <a:lumMod val="25000"/>
                  </a:schemeClr>
                </a:solidFill>
                <a:latin typeface="+mn-lt"/>
                <a:ea typeface="+mn-ea"/>
              </a:rPr>
              <a:t>ditor</a:t>
            </a:r>
            <a:endParaRPr kumimoji="0" lang="zh-TW" altLang="zh-TW" sz="5600" b="1" dirty="0">
              <a:solidFill>
                <a:schemeClr val="tx2">
                  <a:lumMod val="25000"/>
                </a:schemeClr>
              </a:solidFill>
              <a:latin typeface="+mn-lt"/>
              <a:ea typeface="+mn-ea"/>
            </a:endParaRPr>
          </a:p>
          <a:p>
            <a:pPr marL="342900" indent="-342900" algn="just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kumimoji="0" lang="en-US" altLang="zh-TW" sz="5600" dirty="0">
                <a:solidFill>
                  <a:schemeClr val="bg2"/>
                </a:solidFill>
                <a:latin typeface="+mn-lt"/>
                <a:ea typeface="+mn-ea"/>
              </a:rPr>
              <a:t> </a:t>
            </a:r>
            <a:endParaRPr kumimoji="0" lang="zh-TW" altLang="zh-TW" sz="5600" dirty="0">
              <a:solidFill>
                <a:schemeClr val="bg2"/>
              </a:solidFill>
              <a:latin typeface="+mn-lt"/>
              <a:ea typeface="+mn-ea"/>
            </a:endParaRPr>
          </a:p>
          <a:p>
            <a:pPr marL="342900" indent="-342900" algn="just" eaLnBrk="0" hangingPunct="0">
              <a:spcBef>
                <a:spcPct val="20000"/>
              </a:spcBef>
              <a:defRPr/>
            </a:pPr>
            <a:r>
              <a:rPr kumimoji="0" lang="en-US" altLang="zh-TW" sz="5600" dirty="0">
                <a:solidFill>
                  <a:schemeClr val="bg2"/>
                </a:solidFill>
                <a:latin typeface="+mn-lt"/>
                <a:ea typeface="+mn-ea"/>
              </a:rPr>
              <a:t>	</a:t>
            </a:r>
            <a:r>
              <a:rPr lang="en-US" altLang="zh-TW" sz="5600" dirty="0">
                <a:solidFill>
                  <a:schemeClr val="bg2"/>
                </a:solidFill>
                <a:ea typeface="新細明體" pitchFamily="18" charset="-120"/>
              </a:rPr>
              <a:t> </a:t>
            </a:r>
            <a:r>
              <a:rPr lang="en-US" altLang="zh-TW" sz="5600" b="1" u="sng" dirty="0">
                <a:solidFill>
                  <a:schemeClr val="bg2"/>
                </a:solidFill>
                <a:ea typeface="新細明體" pitchFamily="18" charset="-120"/>
              </a:rPr>
              <a:t>Hong Kong teenagers’ unhealthy lifestyle</a:t>
            </a:r>
            <a:endParaRPr kumimoji="0" lang="en-US" altLang="zh-TW" sz="5600" b="1" u="sng" dirty="0">
              <a:solidFill>
                <a:schemeClr val="bg2"/>
              </a:solidFill>
              <a:latin typeface="+mn-lt"/>
              <a:ea typeface="+mn-ea"/>
            </a:endParaRPr>
          </a:p>
          <a:p>
            <a:pPr marL="342900" indent="-342900" algn="just" eaLnBrk="0" hangingPunct="0">
              <a:spcBef>
                <a:spcPct val="20000"/>
              </a:spcBef>
              <a:defRPr/>
            </a:pPr>
            <a:endParaRPr lang="en-US" altLang="zh-TW" sz="5600" dirty="0">
              <a:solidFill>
                <a:schemeClr val="bg2"/>
              </a:solidFill>
              <a:ea typeface="新細明體" pitchFamily="18" charset="-120"/>
            </a:endParaRPr>
          </a:p>
          <a:p>
            <a:pPr marL="342900" indent="-342900" algn="just" eaLnBrk="0" hangingPunct="0">
              <a:spcBef>
                <a:spcPct val="20000"/>
              </a:spcBef>
              <a:defRPr/>
            </a:pPr>
            <a:r>
              <a:rPr kumimoji="0" lang="en-US" altLang="zh-TW" sz="5600" dirty="0">
                <a:solidFill>
                  <a:schemeClr val="bg2"/>
                </a:solidFill>
                <a:latin typeface="+mn-lt"/>
                <a:ea typeface="+mn-ea"/>
              </a:rPr>
              <a:t>	I am writing </a:t>
            </a:r>
            <a:r>
              <a:rPr kumimoji="0" lang="en-US" altLang="zh-TW" sz="5600" b="1" dirty="0">
                <a:solidFill>
                  <a:srgbClr val="FF0000"/>
                </a:solidFill>
                <a:latin typeface="+mn-lt"/>
                <a:ea typeface="+mn-ea"/>
              </a:rPr>
              <a:t>in </a:t>
            </a:r>
            <a:r>
              <a:rPr kumimoji="0" lang="en-US" altLang="zh-TW" sz="6400" b="1" dirty="0">
                <a:solidFill>
                  <a:srgbClr val="FF0000"/>
                </a:solidFill>
                <a:latin typeface="+mn-lt"/>
                <a:ea typeface="+mn-ea"/>
              </a:rPr>
              <a:t>response</a:t>
            </a:r>
            <a:r>
              <a:rPr kumimoji="0" lang="en-US" altLang="zh-TW" sz="5600" b="1" dirty="0">
                <a:solidFill>
                  <a:srgbClr val="FF0000"/>
                </a:solidFill>
                <a:latin typeface="+mn-lt"/>
                <a:ea typeface="+mn-ea"/>
              </a:rPr>
              <a:t> to </a:t>
            </a:r>
            <a:r>
              <a:rPr kumimoji="0" lang="en-US" altLang="zh-TW" sz="5600" dirty="0">
                <a:solidFill>
                  <a:schemeClr val="bg2"/>
                </a:solidFill>
                <a:latin typeface="+mn-lt"/>
                <a:ea typeface="+mn-ea"/>
              </a:rPr>
              <a:t>the </a:t>
            </a:r>
            <a:r>
              <a:rPr lang="en-US" altLang="zh-TW" sz="5600" dirty="0">
                <a:solidFill>
                  <a:schemeClr val="bg2"/>
                </a:solidFill>
                <a:ea typeface="新細明體" pitchFamily="18" charset="-120"/>
              </a:rPr>
              <a:t>article </a:t>
            </a:r>
            <a:r>
              <a:rPr kumimoji="0" lang="en-US" altLang="zh-TW" sz="5600" dirty="0">
                <a:solidFill>
                  <a:schemeClr val="bg2"/>
                </a:solidFill>
                <a:latin typeface="+mn-lt"/>
                <a:ea typeface="+mn-ea"/>
              </a:rPr>
              <a:t>written by Peter Chan </a:t>
            </a:r>
            <a:r>
              <a:rPr lang="en-US" altLang="zh-TW" sz="5600" dirty="0">
                <a:solidFill>
                  <a:schemeClr val="bg2"/>
                </a:solidFill>
                <a:ea typeface="新細明體" pitchFamily="18" charset="-120"/>
              </a:rPr>
              <a:t>in </a:t>
            </a:r>
            <a:r>
              <a:rPr lang="en-US" altLang="zh-TW" sz="5600" i="1" dirty="0">
                <a:solidFill>
                  <a:schemeClr val="bg2"/>
                </a:solidFill>
                <a:ea typeface="新細明體" pitchFamily="18" charset="-120"/>
              </a:rPr>
              <a:t>the Young Post </a:t>
            </a:r>
            <a:r>
              <a:rPr kumimoji="0" lang="en-US" altLang="zh-TW" sz="5600" dirty="0">
                <a:solidFill>
                  <a:schemeClr val="bg2"/>
                </a:solidFill>
                <a:latin typeface="+mn-lt"/>
                <a:ea typeface="+mn-ea"/>
              </a:rPr>
              <a:t>dated 20</a:t>
            </a:r>
            <a:r>
              <a:rPr kumimoji="0" lang="en-US" altLang="zh-TW" sz="5600" baseline="30000" dirty="0">
                <a:solidFill>
                  <a:schemeClr val="bg2"/>
                </a:solidFill>
                <a:latin typeface="+mn-lt"/>
                <a:ea typeface="+mn-ea"/>
              </a:rPr>
              <a:t>th</a:t>
            </a:r>
            <a:r>
              <a:rPr kumimoji="0" lang="en-US" altLang="zh-TW" sz="5600" dirty="0">
                <a:solidFill>
                  <a:schemeClr val="bg2"/>
                </a:solidFill>
                <a:latin typeface="+mn-lt"/>
                <a:ea typeface="+mn-ea"/>
              </a:rPr>
              <a:t> March. It is about Hong Kong teenagers’ unhealthy lifestyle. I agree to the ideas in the article because Hong Kong teenagers don’t seem to understand the importance of a healthy lifestyle.</a:t>
            </a:r>
            <a:endParaRPr kumimoji="0" lang="zh-TW" altLang="zh-TW" sz="5600" dirty="0">
              <a:solidFill>
                <a:schemeClr val="bg2"/>
              </a:solidFill>
              <a:latin typeface="+mn-lt"/>
              <a:ea typeface="+mn-ea"/>
            </a:endParaRPr>
          </a:p>
          <a:p>
            <a:pPr marL="342900" indent="-342900" algn="just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kumimoji="0" lang="en-US" altLang="zh-TW" sz="5600" dirty="0">
                <a:solidFill>
                  <a:schemeClr val="bg2"/>
                </a:solidFill>
                <a:latin typeface="+mn-lt"/>
                <a:ea typeface="+mn-ea"/>
              </a:rPr>
              <a:t> </a:t>
            </a:r>
            <a:endParaRPr kumimoji="0" lang="zh-TW" altLang="zh-TW" sz="5600" dirty="0">
              <a:solidFill>
                <a:schemeClr val="bg2"/>
              </a:solidFill>
              <a:latin typeface="+mn-lt"/>
              <a:ea typeface="+mn-ea"/>
            </a:endParaRPr>
          </a:p>
          <a:p>
            <a:pPr marL="342900" indent="-342900" algn="just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kumimoji="0" lang="en-US" altLang="zh-TW" sz="5600" dirty="0">
                <a:solidFill>
                  <a:schemeClr val="bg2"/>
                </a:solidFill>
                <a:latin typeface="+mn-lt"/>
                <a:ea typeface="+mn-ea"/>
              </a:rPr>
              <a:t>	A balanced diet is important. Eating the right amounts of the right foods can help us live a longer, healthier life. Our diet should contain healthy food like vegetables, fruits, and fish.</a:t>
            </a:r>
            <a:endParaRPr kumimoji="0" lang="zh-TW" altLang="zh-TW" sz="5600" dirty="0">
              <a:solidFill>
                <a:schemeClr val="bg2"/>
              </a:solidFill>
              <a:latin typeface="+mn-lt"/>
              <a:ea typeface="+mn-ea"/>
            </a:endParaRPr>
          </a:p>
          <a:p>
            <a:pPr marL="342900" indent="-342900" algn="just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kumimoji="0" lang="en-US" altLang="zh-TW" sz="5600" dirty="0">
                <a:solidFill>
                  <a:schemeClr val="bg2"/>
                </a:solidFill>
                <a:latin typeface="+mn-lt"/>
                <a:ea typeface="+mn-ea"/>
              </a:rPr>
              <a:t> </a:t>
            </a:r>
            <a:endParaRPr kumimoji="0" lang="zh-TW" altLang="zh-TW" sz="5600" dirty="0">
              <a:solidFill>
                <a:schemeClr val="bg2"/>
              </a:solidFill>
              <a:latin typeface="+mn-lt"/>
              <a:ea typeface="+mn-ea"/>
            </a:endParaRPr>
          </a:p>
          <a:p>
            <a:pPr marL="342900" indent="-342900" algn="just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kumimoji="0" lang="en-US" altLang="zh-TW" sz="5600" dirty="0">
                <a:solidFill>
                  <a:schemeClr val="bg2"/>
                </a:solidFill>
                <a:latin typeface="+mn-lt"/>
                <a:ea typeface="+mn-ea"/>
              </a:rPr>
              <a:t>	Exercise also plays a very important role. We need to balance the calories we get from food with the calories we use for physical activities. Regular exercise can keep your heart healthy.</a:t>
            </a:r>
            <a:endParaRPr kumimoji="0" lang="zh-TW" altLang="zh-TW" sz="5600" dirty="0">
              <a:solidFill>
                <a:schemeClr val="bg2"/>
              </a:solidFill>
              <a:latin typeface="+mn-lt"/>
              <a:ea typeface="+mn-ea"/>
            </a:endParaRPr>
          </a:p>
          <a:p>
            <a:pPr marL="342900" indent="-342900" algn="just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kumimoji="0" lang="en-US" altLang="zh-TW" sz="5600" dirty="0">
                <a:solidFill>
                  <a:schemeClr val="bg2"/>
                </a:solidFill>
                <a:latin typeface="+mn-lt"/>
                <a:ea typeface="+mn-ea"/>
              </a:rPr>
              <a:t> </a:t>
            </a:r>
            <a:endParaRPr kumimoji="0" lang="zh-TW" altLang="zh-TW" sz="5600" dirty="0">
              <a:solidFill>
                <a:schemeClr val="bg2"/>
              </a:solidFill>
              <a:latin typeface="+mn-lt"/>
              <a:ea typeface="+mn-ea"/>
            </a:endParaRPr>
          </a:p>
          <a:p>
            <a:pPr marL="342900" indent="-342900" algn="just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kumimoji="0" lang="en-US" altLang="zh-TW" sz="5600" dirty="0">
                <a:solidFill>
                  <a:schemeClr val="bg2"/>
                </a:solidFill>
                <a:latin typeface="+mn-lt"/>
                <a:ea typeface="+mn-ea"/>
              </a:rPr>
              <a:t>	In conclusion, we all need to have a healthy lifestyle in order to keep our body healthy. It is never too late to start it right.</a:t>
            </a:r>
            <a:endParaRPr kumimoji="0" lang="zh-TW" altLang="zh-TW" sz="5600" dirty="0">
              <a:solidFill>
                <a:schemeClr val="bg2"/>
              </a:solidFill>
              <a:latin typeface="+mn-lt"/>
              <a:ea typeface="+mn-ea"/>
            </a:endParaRPr>
          </a:p>
          <a:p>
            <a:pPr marL="342900" indent="-342900" algn="just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kumimoji="0" lang="en-US" altLang="zh-TW" sz="5600" dirty="0">
                <a:solidFill>
                  <a:schemeClr val="bg2"/>
                </a:solidFill>
                <a:latin typeface="+mn-lt"/>
                <a:ea typeface="+mn-ea"/>
              </a:rPr>
              <a:t> </a:t>
            </a:r>
            <a:endParaRPr kumimoji="0" lang="zh-TW" altLang="zh-TW" sz="5600" b="1" dirty="0">
              <a:solidFill>
                <a:schemeClr val="tx2">
                  <a:lumMod val="25000"/>
                </a:schemeClr>
              </a:solidFill>
              <a:latin typeface="+mn-lt"/>
              <a:ea typeface="+mn-ea"/>
            </a:endParaRPr>
          </a:p>
          <a:p>
            <a:pPr marL="342900" indent="-342900" algn="just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kumimoji="0" lang="en-US" altLang="zh-TW" sz="5600" b="1" dirty="0">
                <a:solidFill>
                  <a:schemeClr val="tx2">
                    <a:lumMod val="25000"/>
                  </a:schemeClr>
                </a:solidFill>
                <a:latin typeface="+mn-lt"/>
                <a:ea typeface="+mn-ea"/>
              </a:rPr>
              <a:t>	Your</a:t>
            </a:r>
            <a:r>
              <a:rPr kumimoji="0" lang="en-US" altLang="zh-TW" sz="5600" b="1" u="heavy" dirty="0">
                <a:solidFill>
                  <a:srgbClr val="FF0000"/>
                </a:solidFill>
                <a:latin typeface="+mn-lt"/>
                <a:ea typeface="+mn-ea"/>
              </a:rPr>
              <a:t>s</a:t>
            </a:r>
            <a:r>
              <a:rPr kumimoji="0" lang="en-US" altLang="zh-TW" sz="5600" b="1" dirty="0">
                <a:solidFill>
                  <a:schemeClr val="tx2">
                    <a:lumMod val="25000"/>
                  </a:schemeClr>
                </a:solidFill>
                <a:latin typeface="+mn-lt"/>
                <a:ea typeface="+mn-ea"/>
              </a:rPr>
              <a:t>  faithfully,</a:t>
            </a:r>
            <a:endParaRPr kumimoji="0" lang="zh-TW" altLang="zh-TW" sz="5600" b="1" dirty="0">
              <a:solidFill>
                <a:schemeClr val="tx2">
                  <a:lumMod val="25000"/>
                </a:schemeClr>
              </a:solidFill>
              <a:latin typeface="+mn-lt"/>
              <a:ea typeface="+mn-ea"/>
            </a:endParaRPr>
          </a:p>
          <a:p>
            <a:pPr marL="342900" indent="-342900" algn="just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kumimoji="0" lang="en-US" altLang="zh-TW" sz="5600" b="1" dirty="0">
                <a:solidFill>
                  <a:schemeClr val="tx2">
                    <a:lumMod val="25000"/>
                  </a:schemeClr>
                </a:solidFill>
                <a:latin typeface="+mn-lt"/>
                <a:ea typeface="+mn-ea"/>
              </a:rPr>
              <a:t> </a:t>
            </a:r>
            <a:endParaRPr kumimoji="0" lang="zh-TW" altLang="zh-TW" sz="5600" b="1" dirty="0">
              <a:solidFill>
                <a:schemeClr val="tx2">
                  <a:lumMod val="25000"/>
                </a:schemeClr>
              </a:solidFill>
              <a:latin typeface="+mn-lt"/>
              <a:ea typeface="+mn-ea"/>
            </a:endParaRPr>
          </a:p>
          <a:p>
            <a:pPr marL="342900" indent="-342900" algn="just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kumimoji="0" lang="en-US" altLang="zh-TW" sz="5600" b="1" dirty="0">
                <a:solidFill>
                  <a:schemeClr val="tx2">
                    <a:lumMod val="25000"/>
                  </a:schemeClr>
                </a:solidFill>
                <a:latin typeface="+mn-lt"/>
                <a:ea typeface="+mn-ea"/>
              </a:rPr>
              <a:t>	Amanda Ma</a:t>
            </a:r>
            <a:endParaRPr kumimoji="0" lang="zh-TW" altLang="zh-TW" sz="5600" b="1" dirty="0">
              <a:solidFill>
                <a:schemeClr val="tx2">
                  <a:lumMod val="25000"/>
                </a:schemeClr>
              </a:solidFill>
              <a:latin typeface="+mn-lt"/>
              <a:ea typeface="+mn-ea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kumimoji="0" lang="zh-TW" altLang="en-US" sz="5600" dirty="0">
              <a:solidFill>
                <a:schemeClr val="bg2"/>
              </a:solidFill>
              <a:latin typeface="+mn-lt"/>
              <a:ea typeface="+mn-ea"/>
            </a:endParaRPr>
          </a:p>
        </p:txBody>
      </p:sp>
      <p:cxnSp>
        <p:nvCxnSpPr>
          <p:cNvPr id="4" name="直線接點 3"/>
          <p:cNvCxnSpPr>
            <a:stCxn id="14" idx="1"/>
          </p:cNvCxnSpPr>
          <p:nvPr/>
        </p:nvCxnSpPr>
        <p:spPr>
          <a:xfrm flipH="1">
            <a:off x="2195513" y="908050"/>
            <a:ext cx="7207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字方塊 4"/>
          <p:cNvSpPr txBox="1">
            <a:spLocks noChangeArrowheads="1"/>
          </p:cNvSpPr>
          <p:nvPr/>
        </p:nvSpPr>
        <p:spPr bwMode="auto">
          <a:xfrm>
            <a:off x="827088" y="692150"/>
            <a:ext cx="1368425" cy="646113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TW">
                <a:solidFill>
                  <a:srgbClr val="FF0000"/>
                </a:solidFill>
                <a:latin typeface="Adobe Gothic Std B"/>
                <a:ea typeface="Adobe Gothic Std B"/>
                <a:cs typeface="Adobe Gothic Std B"/>
              </a:rPr>
              <a:t>Salutation/ Greeting</a:t>
            </a:r>
            <a:endParaRPr lang="zh-TW" altLang="en-US">
              <a:solidFill>
                <a:srgbClr val="FF0000"/>
              </a:solidFill>
              <a:latin typeface="Adobe Gothic Std B"/>
            </a:endParaRPr>
          </a:p>
        </p:txBody>
      </p:sp>
      <p:cxnSp>
        <p:nvCxnSpPr>
          <p:cNvPr id="6" name="直線接點 5"/>
          <p:cNvCxnSpPr>
            <a:stCxn id="16" idx="1"/>
          </p:cNvCxnSpPr>
          <p:nvPr/>
        </p:nvCxnSpPr>
        <p:spPr>
          <a:xfrm flipH="1">
            <a:off x="2268538" y="2060575"/>
            <a:ext cx="647700" cy="1793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字方塊 6"/>
          <p:cNvSpPr txBox="1"/>
          <p:nvPr/>
        </p:nvSpPr>
        <p:spPr>
          <a:xfrm>
            <a:off x="539750" y="1989138"/>
            <a:ext cx="1728788" cy="646112"/>
          </a:xfrm>
          <a:prstGeom prst="rect">
            <a:avLst/>
          </a:prstGeom>
          <a:solidFill>
            <a:schemeClr val="bg1">
              <a:lumMod val="50000"/>
              <a:lumOff val="50000"/>
            </a:schemeClr>
          </a:solidFill>
          <a:ln w="12700" cmpd="sng">
            <a:solidFill>
              <a:schemeClr val="tx1"/>
            </a:solidFill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TW" dirty="0">
                <a:solidFill>
                  <a:schemeClr val="bg2"/>
                </a:solidFill>
                <a:latin typeface="Adobe Gothic Std B" pitchFamily="34" charset="-128"/>
                <a:ea typeface="Adobe Gothic Std B" pitchFamily="34" charset="-128"/>
              </a:rPr>
              <a:t>Introduction/ Opening</a:t>
            </a:r>
            <a:endParaRPr lang="zh-TW" altLang="en-US" dirty="0">
              <a:solidFill>
                <a:schemeClr val="bg2"/>
              </a:solidFill>
              <a:latin typeface="Adobe Gothic Std B" pitchFamily="34" charset="-128"/>
              <a:ea typeface="新細明體" pitchFamily="18" charset="-120"/>
            </a:endParaRPr>
          </a:p>
        </p:txBody>
      </p:sp>
      <p:cxnSp>
        <p:nvCxnSpPr>
          <p:cNvPr id="8" name="直線接點 7"/>
          <p:cNvCxnSpPr>
            <a:stCxn id="17" idx="1"/>
          </p:cNvCxnSpPr>
          <p:nvPr/>
        </p:nvCxnSpPr>
        <p:spPr>
          <a:xfrm flipH="1">
            <a:off x="2124075" y="3573463"/>
            <a:ext cx="79216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接點 8"/>
          <p:cNvCxnSpPr>
            <a:stCxn id="18" idx="1"/>
          </p:cNvCxnSpPr>
          <p:nvPr/>
        </p:nvCxnSpPr>
        <p:spPr>
          <a:xfrm flipH="1" flipV="1">
            <a:off x="2195513" y="4797425"/>
            <a:ext cx="720725" cy="365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接點 9"/>
          <p:cNvCxnSpPr>
            <a:stCxn id="19" idx="1"/>
          </p:cNvCxnSpPr>
          <p:nvPr/>
        </p:nvCxnSpPr>
        <p:spPr>
          <a:xfrm flipH="1">
            <a:off x="2268538" y="5732463"/>
            <a:ext cx="6477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左大括弧 13"/>
          <p:cNvSpPr/>
          <p:nvPr/>
        </p:nvSpPr>
        <p:spPr>
          <a:xfrm>
            <a:off x="2916238" y="765175"/>
            <a:ext cx="71437" cy="28733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TW" altLang="en-US"/>
          </a:p>
        </p:txBody>
      </p:sp>
      <p:sp>
        <p:nvSpPr>
          <p:cNvPr id="16" name="左大括弧 15"/>
          <p:cNvSpPr/>
          <p:nvPr/>
        </p:nvSpPr>
        <p:spPr>
          <a:xfrm>
            <a:off x="2916238" y="1700213"/>
            <a:ext cx="71437" cy="72072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TW" altLang="en-US"/>
          </a:p>
        </p:txBody>
      </p:sp>
      <p:sp>
        <p:nvSpPr>
          <p:cNvPr id="17" name="左大括弧 16"/>
          <p:cNvSpPr/>
          <p:nvPr/>
        </p:nvSpPr>
        <p:spPr>
          <a:xfrm>
            <a:off x="2916238" y="2781300"/>
            <a:ext cx="71437" cy="158432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TW" altLang="en-US"/>
          </a:p>
        </p:txBody>
      </p:sp>
      <p:sp>
        <p:nvSpPr>
          <p:cNvPr id="18" name="左大括弧 17"/>
          <p:cNvSpPr/>
          <p:nvPr/>
        </p:nvSpPr>
        <p:spPr>
          <a:xfrm>
            <a:off x="2916238" y="4581525"/>
            <a:ext cx="71437" cy="50323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TW" altLang="en-US"/>
          </a:p>
        </p:txBody>
      </p:sp>
      <p:sp>
        <p:nvSpPr>
          <p:cNvPr id="19" name="左大括弧 18"/>
          <p:cNvSpPr/>
          <p:nvPr/>
        </p:nvSpPr>
        <p:spPr>
          <a:xfrm>
            <a:off x="2916238" y="5373688"/>
            <a:ext cx="71437" cy="71913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TW" altLang="en-US"/>
          </a:p>
        </p:txBody>
      </p:sp>
      <p:sp>
        <p:nvSpPr>
          <p:cNvPr id="20" name="內容版面配置區 4"/>
          <p:cNvSpPr txBox="1">
            <a:spLocks/>
          </p:cNvSpPr>
          <p:nvPr/>
        </p:nvSpPr>
        <p:spPr>
          <a:xfrm>
            <a:off x="1979613" y="188913"/>
            <a:ext cx="5329237" cy="36036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/>
          <a:lstStyle/>
          <a:p>
            <a:pPr marL="342900" indent="-342900">
              <a:spcBef>
                <a:spcPct val="50000"/>
              </a:spcBef>
              <a:buClr>
                <a:schemeClr val="bg1"/>
              </a:buClr>
              <a:defRPr/>
            </a:pPr>
            <a:r>
              <a:rPr kumimoji="0" lang="en-US" altLang="zh-TW" sz="2000" b="1" kern="0" dirty="0">
                <a:latin typeface="+mn-lt"/>
                <a:ea typeface="+mn-ea"/>
              </a:rPr>
              <a:t>Structure of a letter to the editor  (Text A)</a:t>
            </a:r>
          </a:p>
          <a:p>
            <a:pPr marL="342900" indent="-342900">
              <a:spcBef>
                <a:spcPct val="50000"/>
              </a:spcBef>
              <a:buClr>
                <a:schemeClr val="bg1"/>
              </a:buClr>
              <a:defRPr/>
            </a:pPr>
            <a:endParaRPr kumimoji="0" lang="zh-TW" altLang="en-US" sz="2400" kern="0" dirty="0">
              <a:latin typeface="+mn-lt"/>
              <a:ea typeface="+mn-ea"/>
            </a:endParaRPr>
          </a:p>
        </p:txBody>
      </p:sp>
      <p:sp>
        <p:nvSpPr>
          <p:cNvPr id="23" name="文字方塊 22"/>
          <p:cNvSpPr txBox="1"/>
          <p:nvPr/>
        </p:nvSpPr>
        <p:spPr>
          <a:xfrm>
            <a:off x="1116013" y="3284538"/>
            <a:ext cx="1008062" cy="369887"/>
          </a:xfrm>
          <a:prstGeom prst="rect">
            <a:avLst/>
          </a:prstGeom>
          <a:solidFill>
            <a:schemeClr val="bg1">
              <a:lumMod val="50000"/>
              <a:lumOff val="50000"/>
            </a:schemeClr>
          </a:solidFill>
          <a:ln w="12700" cmpd="sng">
            <a:solidFill>
              <a:schemeClr val="tx1"/>
            </a:solidFill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TW" dirty="0">
                <a:solidFill>
                  <a:schemeClr val="bg2"/>
                </a:solidFill>
                <a:latin typeface="Adobe Gothic Std B" pitchFamily="34" charset="-128"/>
                <a:ea typeface="Adobe Gothic Std B" pitchFamily="34" charset="-128"/>
              </a:rPr>
              <a:t>Body</a:t>
            </a:r>
            <a:endParaRPr lang="zh-TW" altLang="en-US" dirty="0">
              <a:solidFill>
                <a:schemeClr val="bg2"/>
              </a:solidFill>
              <a:latin typeface="Adobe Gothic Std B" pitchFamily="34" charset="-128"/>
              <a:ea typeface="新細明體" pitchFamily="18" charset="-120"/>
            </a:endParaRPr>
          </a:p>
        </p:txBody>
      </p:sp>
      <p:sp>
        <p:nvSpPr>
          <p:cNvPr id="24" name="文字方塊 23"/>
          <p:cNvSpPr txBox="1"/>
          <p:nvPr/>
        </p:nvSpPr>
        <p:spPr>
          <a:xfrm>
            <a:off x="611188" y="4365625"/>
            <a:ext cx="1584325" cy="646113"/>
          </a:xfrm>
          <a:prstGeom prst="rect">
            <a:avLst/>
          </a:prstGeom>
          <a:solidFill>
            <a:schemeClr val="bg1">
              <a:lumMod val="50000"/>
              <a:lumOff val="50000"/>
            </a:schemeClr>
          </a:solidFill>
          <a:ln w="12700" cmpd="sng">
            <a:solidFill>
              <a:schemeClr val="tx1"/>
            </a:solidFill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TW" dirty="0">
                <a:solidFill>
                  <a:schemeClr val="bg2"/>
                </a:solidFill>
                <a:latin typeface="Adobe Gothic Std B" pitchFamily="34" charset="-128"/>
                <a:ea typeface="Adobe Gothic Std B" pitchFamily="34" charset="-128"/>
              </a:rPr>
              <a:t>Conclusion/ Closing</a:t>
            </a:r>
            <a:endParaRPr lang="zh-TW" altLang="en-US" dirty="0">
              <a:solidFill>
                <a:schemeClr val="bg2"/>
              </a:solidFill>
              <a:latin typeface="Adobe Gothic Std B" pitchFamily="34" charset="-128"/>
              <a:ea typeface="新細明體" pitchFamily="18" charset="-120"/>
            </a:endParaRPr>
          </a:p>
        </p:txBody>
      </p:sp>
      <p:sp>
        <p:nvSpPr>
          <p:cNvPr id="27" name="文字方塊 26"/>
          <p:cNvSpPr txBox="1">
            <a:spLocks noChangeArrowheads="1"/>
          </p:cNvSpPr>
          <p:nvPr/>
        </p:nvSpPr>
        <p:spPr bwMode="auto">
          <a:xfrm>
            <a:off x="1258888" y="5516563"/>
            <a:ext cx="1009650" cy="369887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TW">
                <a:solidFill>
                  <a:srgbClr val="FF0000"/>
                </a:solidFill>
                <a:latin typeface="Adobe Gothic Std B"/>
                <a:ea typeface="Adobe Gothic Std B"/>
                <a:cs typeface="Adobe Gothic Std B"/>
              </a:rPr>
              <a:t>Close</a:t>
            </a:r>
            <a:endParaRPr lang="zh-TW" altLang="en-US">
              <a:solidFill>
                <a:srgbClr val="FF0000"/>
              </a:solidFill>
              <a:latin typeface="Adobe Gothic Std B"/>
            </a:endParaRPr>
          </a:p>
        </p:txBody>
      </p:sp>
      <p:sp>
        <p:nvSpPr>
          <p:cNvPr id="38" name="文字方塊 37"/>
          <p:cNvSpPr txBox="1"/>
          <p:nvPr/>
        </p:nvSpPr>
        <p:spPr>
          <a:xfrm>
            <a:off x="1187450" y="1412875"/>
            <a:ext cx="1008063" cy="369888"/>
          </a:xfrm>
          <a:prstGeom prst="rect">
            <a:avLst/>
          </a:prstGeom>
          <a:solidFill>
            <a:schemeClr val="bg1">
              <a:lumMod val="50000"/>
              <a:lumOff val="50000"/>
            </a:schemeClr>
          </a:solidFill>
          <a:ln w="12700" cmpd="sng">
            <a:solidFill>
              <a:schemeClr val="tx1"/>
            </a:solidFill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TW" dirty="0">
                <a:solidFill>
                  <a:schemeClr val="bg2"/>
                </a:solidFill>
                <a:latin typeface="Adobe Gothic Std B" pitchFamily="34" charset="-128"/>
                <a:ea typeface="Adobe Gothic Std B" pitchFamily="34" charset="-128"/>
              </a:rPr>
              <a:t>Title</a:t>
            </a:r>
            <a:endParaRPr lang="zh-TW" altLang="en-US" dirty="0">
              <a:solidFill>
                <a:schemeClr val="bg2"/>
              </a:solidFill>
              <a:latin typeface="Adobe Gothic Std B" pitchFamily="34" charset="-128"/>
              <a:ea typeface="新細明體" pitchFamily="18" charset="-120"/>
            </a:endParaRPr>
          </a:p>
        </p:txBody>
      </p:sp>
      <p:sp>
        <p:nvSpPr>
          <p:cNvPr id="39" name="左大括弧 38"/>
          <p:cNvSpPr/>
          <p:nvPr/>
        </p:nvSpPr>
        <p:spPr>
          <a:xfrm>
            <a:off x="2916238" y="1196975"/>
            <a:ext cx="71437" cy="28733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TW" altLang="en-US"/>
          </a:p>
        </p:txBody>
      </p:sp>
      <p:cxnSp>
        <p:nvCxnSpPr>
          <p:cNvPr id="40" name="直線接點 39"/>
          <p:cNvCxnSpPr>
            <a:stCxn id="39" idx="1"/>
            <a:endCxn id="38" idx="3"/>
          </p:cNvCxnSpPr>
          <p:nvPr/>
        </p:nvCxnSpPr>
        <p:spPr>
          <a:xfrm flipH="1">
            <a:off x="2195513" y="1341438"/>
            <a:ext cx="720725" cy="255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23" grpId="0" animBg="1"/>
      <p:bldP spid="24" grpId="0" animBg="1"/>
      <p:bldP spid="27" grpId="0" animBg="1"/>
      <p:bldP spid="3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09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3" y="0"/>
            <a:ext cx="8229600" cy="549275"/>
          </a:xfrm>
        </p:spPr>
        <p:txBody>
          <a:bodyPr/>
          <a:lstStyle/>
          <a:p>
            <a:pPr eaLnBrk="1" hangingPunct="1"/>
            <a:r>
              <a:rPr lang="en-US" altLang="zh-TW" sz="2800" smtClean="0">
                <a:solidFill>
                  <a:srgbClr val="006600"/>
                </a:solidFill>
                <a:latin typeface="Arial Narrow" pitchFamily="34" charset="0"/>
              </a:rPr>
              <a:t>Teaching Plan &amp; the use of Pattern of Variation</a:t>
            </a:r>
          </a:p>
        </p:txBody>
      </p:sp>
      <p:pic>
        <p:nvPicPr>
          <p:cNvPr id="196610" name="圖片 3" descr="activity 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8363" y="490538"/>
            <a:ext cx="4867275" cy="587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6611" name="文字方塊 7"/>
          <p:cNvSpPr txBox="1">
            <a:spLocks noChangeArrowheads="1"/>
          </p:cNvSpPr>
          <p:nvPr/>
        </p:nvSpPr>
        <p:spPr bwMode="auto">
          <a:xfrm>
            <a:off x="3851275" y="2133600"/>
            <a:ext cx="936625" cy="3683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endParaRPr lang="zh-TW" altLang="en-US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3" name="文字方塊 1"/>
          <p:cNvSpPr txBox="1">
            <a:spLocks noChangeArrowheads="1"/>
          </p:cNvSpPr>
          <p:nvPr/>
        </p:nvSpPr>
        <p:spPr bwMode="auto">
          <a:xfrm>
            <a:off x="971550" y="1412875"/>
            <a:ext cx="7272338" cy="3324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endParaRPr kumimoji="0" lang="en-US" altLang="zh-HK" sz="2600">
              <a:solidFill>
                <a:srgbClr val="000000"/>
              </a:solidFill>
              <a:latin typeface="Calibri" pitchFamily="34" charset="0"/>
            </a:endParaRPr>
          </a:p>
          <a:p>
            <a:pPr algn="just"/>
            <a:r>
              <a:rPr kumimoji="0" lang="en-US" altLang="zh-HK" sz="2600">
                <a:solidFill>
                  <a:srgbClr val="000000"/>
                </a:solidFill>
                <a:latin typeface="Calibri" pitchFamily="34" charset="0"/>
              </a:rPr>
              <a:t>I am writing in response to the article written by Peter Chan in the </a:t>
            </a:r>
            <a:r>
              <a:rPr kumimoji="0" lang="en-US" altLang="zh-HK" sz="2600" i="1">
                <a:solidFill>
                  <a:srgbClr val="000000"/>
                </a:solidFill>
                <a:latin typeface="Calibri" pitchFamily="34" charset="0"/>
              </a:rPr>
              <a:t>Young Post </a:t>
            </a:r>
            <a:r>
              <a:rPr kumimoji="0" lang="en-US" altLang="zh-HK" sz="2600">
                <a:solidFill>
                  <a:srgbClr val="000000"/>
                </a:solidFill>
                <a:latin typeface="Calibri" pitchFamily="34" charset="0"/>
              </a:rPr>
              <a:t>dated 20</a:t>
            </a:r>
            <a:r>
              <a:rPr kumimoji="0" lang="en-US" altLang="zh-HK" sz="2600" baseline="30000">
                <a:solidFill>
                  <a:srgbClr val="000000"/>
                </a:solidFill>
                <a:latin typeface="Calibri" pitchFamily="34" charset="0"/>
              </a:rPr>
              <a:t>th</a:t>
            </a:r>
            <a:r>
              <a:rPr kumimoji="0" lang="en-US" altLang="zh-HK" sz="2600">
                <a:solidFill>
                  <a:srgbClr val="000000"/>
                </a:solidFill>
                <a:latin typeface="Calibri" pitchFamily="34" charset="0"/>
              </a:rPr>
              <a:t> March. It is about Hong Kong teenagers’ unhealthy lifestyle. I agree to the ideas in the article because Hong Kong teenagers don’t seem to understand the importance of a healthy lifestyle.</a:t>
            </a:r>
          </a:p>
          <a:p>
            <a:pPr algn="just"/>
            <a:endParaRPr kumimoji="0" lang="en-US" altLang="zh-TW" sz="2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2051050" y="620713"/>
            <a:ext cx="6408738" cy="1077912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>
              <a:defRPr/>
            </a:pPr>
            <a:r>
              <a:rPr kumimoji="0" lang="en-US" altLang="zh-TW" sz="32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entury Gothic" pitchFamily="34" charset="0"/>
              </a:rPr>
              <a:t>Three</a:t>
            </a:r>
            <a:r>
              <a:rPr kumimoji="0" lang="en-US" altLang="zh-TW" sz="3200" b="1" smtClean="0">
                <a:solidFill>
                  <a:srgbClr val="254A97"/>
                </a:solidFill>
                <a:latin typeface="Century Gothic" pitchFamily="34" charset="0"/>
              </a:rPr>
              <a:t> parts/ features of an opening paragraph:</a:t>
            </a:r>
            <a:endParaRPr kumimoji="0" lang="zh-TW" altLang="en-US" sz="3200" b="1" smtClean="0">
              <a:solidFill>
                <a:srgbClr val="254A97"/>
              </a:solidFill>
              <a:latin typeface="Century Gothic" pitchFamily="34" charset="0"/>
            </a:endParaRPr>
          </a:p>
        </p:txBody>
      </p:sp>
      <p:sp>
        <p:nvSpPr>
          <p:cNvPr id="4" name="圓角矩形 3"/>
          <p:cNvSpPr/>
          <p:nvPr/>
        </p:nvSpPr>
        <p:spPr>
          <a:xfrm>
            <a:off x="971550" y="1773238"/>
            <a:ext cx="7200900" cy="431800"/>
          </a:xfrm>
          <a:prstGeom prst="roundRect">
            <a:avLst/>
          </a:prstGeom>
          <a:solidFill>
            <a:srgbClr val="FFFF00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>
              <a:defRPr/>
            </a:pPr>
            <a:endParaRPr kumimoji="0" lang="zh-HK" altLang="en-US" sz="1800" smtClean="0">
              <a:solidFill>
                <a:srgbClr val="FFFFFF"/>
              </a:solidFill>
              <a:latin typeface="Century Gothic" pitchFamily="34" charset="0"/>
            </a:endParaRPr>
          </a:p>
        </p:txBody>
      </p:sp>
      <p:sp>
        <p:nvSpPr>
          <p:cNvPr id="5" name="圓角矩形 4"/>
          <p:cNvSpPr/>
          <p:nvPr/>
        </p:nvSpPr>
        <p:spPr>
          <a:xfrm>
            <a:off x="971550" y="2205038"/>
            <a:ext cx="6553200" cy="431800"/>
          </a:xfrm>
          <a:prstGeom prst="roundRect">
            <a:avLst/>
          </a:prstGeom>
          <a:solidFill>
            <a:srgbClr val="FFFF00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>
              <a:defRPr/>
            </a:pPr>
            <a:endParaRPr kumimoji="0" lang="zh-HK" altLang="en-US" sz="1800" smtClean="0">
              <a:solidFill>
                <a:srgbClr val="FFFFFF"/>
              </a:solidFill>
              <a:latin typeface="Century Gothic" pitchFamily="34" charset="0"/>
            </a:endParaRPr>
          </a:p>
        </p:txBody>
      </p:sp>
      <p:sp>
        <p:nvSpPr>
          <p:cNvPr id="6" name="圓角矩形 5"/>
          <p:cNvSpPr/>
          <p:nvPr/>
        </p:nvSpPr>
        <p:spPr>
          <a:xfrm>
            <a:off x="7524750" y="2205038"/>
            <a:ext cx="719138" cy="431800"/>
          </a:xfrm>
          <a:prstGeom prst="roundRect">
            <a:avLst/>
          </a:prstGeom>
          <a:solidFill>
            <a:srgbClr val="00B05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>
              <a:defRPr/>
            </a:pPr>
            <a:endParaRPr kumimoji="0" lang="zh-HK" altLang="en-US" sz="1800" smtClean="0">
              <a:solidFill>
                <a:srgbClr val="FFFFFF"/>
              </a:solidFill>
              <a:latin typeface="Century Gothic" pitchFamily="34" charset="0"/>
            </a:endParaRPr>
          </a:p>
        </p:txBody>
      </p:sp>
      <p:sp>
        <p:nvSpPr>
          <p:cNvPr id="7" name="圓角矩形 6"/>
          <p:cNvSpPr/>
          <p:nvPr/>
        </p:nvSpPr>
        <p:spPr>
          <a:xfrm>
            <a:off x="971550" y="2636838"/>
            <a:ext cx="6913563" cy="431800"/>
          </a:xfrm>
          <a:prstGeom prst="roundRect">
            <a:avLst/>
          </a:prstGeom>
          <a:solidFill>
            <a:srgbClr val="00B05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>
              <a:defRPr/>
            </a:pPr>
            <a:endParaRPr kumimoji="0" lang="zh-HK" altLang="en-US" sz="1800" smtClean="0">
              <a:solidFill>
                <a:srgbClr val="FFFFFF"/>
              </a:solidFill>
              <a:latin typeface="Century Gothic" pitchFamily="34" charset="0"/>
            </a:endParaRPr>
          </a:p>
        </p:txBody>
      </p:sp>
      <p:sp>
        <p:nvSpPr>
          <p:cNvPr id="8" name="圓角矩形 7"/>
          <p:cNvSpPr/>
          <p:nvPr/>
        </p:nvSpPr>
        <p:spPr>
          <a:xfrm>
            <a:off x="7885113" y="2636838"/>
            <a:ext cx="358775" cy="431800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>
              <a:defRPr/>
            </a:pPr>
            <a:endParaRPr kumimoji="0" lang="zh-HK" altLang="en-US" sz="1800" smtClean="0">
              <a:solidFill>
                <a:srgbClr val="FFFFFF"/>
              </a:solidFill>
              <a:latin typeface="Century Gothic" pitchFamily="34" charset="0"/>
            </a:endParaRPr>
          </a:p>
        </p:txBody>
      </p:sp>
      <p:sp>
        <p:nvSpPr>
          <p:cNvPr id="9" name="圓角矩形 8"/>
          <p:cNvSpPr/>
          <p:nvPr/>
        </p:nvSpPr>
        <p:spPr>
          <a:xfrm>
            <a:off x="971550" y="3068638"/>
            <a:ext cx="7200900" cy="373062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>
              <a:defRPr/>
            </a:pPr>
            <a:endParaRPr kumimoji="0" lang="zh-HK" altLang="en-US" sz="1800" smtClean="0">
              <a:solidFill>
                <a:srgbClr val="FFFFFF"/>
              </a:solidFill>
              <a:latin typeface="Century Gothic" pitchFamily="34" charset="0"/>
            </a:endParaRPr>
          </a:p>
        </p:txBody>
      </p:sp>
      <p:sp>
        <p:nvSpPr>
          <p:cNvPr id="10" name="圓角矩形 9"/>
          <p:cNvSpPr/>
          <p:nvPr/>
        </p:nvSpPr>
        <p:spPr>
          <a:xfrm>
            <a:off x="971550" y="3429000"/>
            <a:ext cx="7200900" cy="444500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>
              <a:defRPr/>
            </a:pPr>
            <a:endParaRPr kumimoji="0" lang="zh-HK" altLang="en-US" sz="1800" smtClean="0">
              <a:solidFill>
                <a:srgbClr val="FFFFFF"/>
              </a:solidFill>
              <a:latin typeface="Century Gothic" pitchFamily="34" charset="0"/>
            </a:endParaRPr>
          </a:p>
        </p:txBody>
      </p:sp>
      <p:sp>
        <p:nvSpPr>
          <p:cNvPr id="11" name="圓角矩形 10"/>
          <p:cNvSpPr/>
          <p:nvPr/>
        </p:nvSpPr>
        <p:spPr>
          <a:xfrm>
            <a:off x="971550" y="3860800"/>
            <a:ext cx="3024188" cy="373063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>
              <a:defRPr/>
            </a:pPr>
            <a:endParaRPr kumimoji="0" lang="zh-HK" altLang="en-US" sz="1800" smtClean="0">
              <a:solidFill>
                <a:srgbClr val="FFFFFF"/>
              </a:solidFill>
              <a:latin typeface="Century Gothic" pitchFamily="34" charset="0"/>
            </a:endParaRPr>
          </a:p>
        </p:txBody>
      </p:sp>
      <p:sp>
        <p:nvSpPr>
          <p:cNvPr id="12" name="文字方塊 11"/>
          <p:cNvSpPr txBox="1"/>
          <p:nvPr/>
        </p:nvSpPr>
        <p:spPr>
          <a:xfrm>
            <a:off x="1691680" y="4509120"/>
            <a:ext cx="5760640" cy="461665"/>
          </a:xfrm>
          <a:prstGeom prst="rect">
            <a:avLst/>
          </a:prstGeom>
          <a:noFill/>
          <a:ln w="38100">
            <a:solidFill>
              <a:schemeClr val="bg1">
                <a:lumMod val="75000"/>
                <a:lumOff val="25000"/>
              </a:schemeClr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1" dirty="0">
                <a:ln>
                  <a:solidFill>
                    <a:prstClr val="black"/>
                  </a:solidFill>
                </a:ln>
                <a:solidFill>
                  <a:srgbClr val="FFFF00"/>
                </a:solidFill>
                <a:latin typeface="Century Gothic"/>
                <a:ea typeface="+mn-ea"/>
              </a:rPr>
              <a:t>Part 1:   Purpose of writing  (Yellow)</a:t>
            </a:r>
          </a:p>
        </p:txBody>
      </p:sp>
      <p:sp>
        <p:nvSpPr>
          <p:cNvPr id="13" name="文字方塊 12"/>
          <p:cNvSpPr txBox="1"/>
          <p:nvPr/>
        </p:nvSpPr>
        <p:spPr>
          <a:xfrm>
            <a:off x="1691680" y="5013176"/>
            <a:ext cx="5760640" cy="461665"/>
          </a:xfrm>
          <a:prstGeom prst="rect">
            <a:avLst/>
          </a:prstGeom>
          <a:noFill/>
          <a:ln w="38100">
            <a:solidFill>
              <a:schemeClr val="bg1">
                <a:lumMod val="75000"/>
                <a:lumOff val="25000"/>
              </a:schemeClr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1" dirty="0">
                <a:ln>
                  <a:solidFill>
                    <a:prstClr val="black"/>
                  </a:solidFill>
                </a:ln>
                <a:solidFill>
                  <a:srgbClr val="00B050"/>
                </a:solidFill>
                <a:latin typeface="Century Gothic"/>
                <a:ea typeface="+mn-ea"/>
              </a:rPr>
              <a:t>Part 2:   Topic /Issue  (Green)</a:t>
            </a:r>
          </a:p>
        </p:txBody>
      </p:sp>
      <p:sp>
        <p:nvSpPr>
          <p:cNvPr id="14" name="文字方塊 13"/>
          <p:cNvSpPr txBox="1"/>
          <p:nvPr/>
        </p:nvSpPr>
        <p:spPr>
          <a:xfrm>
            <a:off x="1691680" y="5517232"/>
            <a:ext cx="5760640" cy="830997"/>
          </a:xfrm>
          <a:prstGeom prst="rect">
            <a:avLst/>
          </a:prstGeom>
          <a:noFill/>
          <a:ln w="38100">
            <a:solidFill>
              <a:schemeClr val="bg1">
                <a:lumMod val="75000"/>
                <a:lumOff val="25000"/>
              </a:schemeClr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1" dirty="0">
                <a:ln>
                  <a:solidFill>
                    <a:prstClr val="black"/>
                  </a:solidFill>
                </a:ln>
                <a:solidFill>
                  <a:srgbClr val="BB0D8D"/>
                </a:solidFill>
                <a:latin typeface="Century Gothic"/>
                <a:ea typeface="+mn-ea"/>
              </a:rPr>
              <a:t>Part 3:   Agree/ Disagree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1" dirty="0">
                <a:ln>
                  <a:solidFill>
                    <a:prstClr val="black"/>
                  </a:solidFill>
                </a:ln>
                <a:solidFill>
                  <a:srgbClr val="BB0D8D"/>
                </a:solidFill>
                <a:latin typeface="Century Gothic"/>
                <a:ea typeface="+mn-ea"/>
              </a:rPr>
              <a:t>              - Your stance: (Pink)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7" name="標題 1"/>
          <p:cNvSpPr>
            <a:spLocks noGrp="1"/>
          </p:cNvSpPr>
          <p:nvPr>
            <p:ph type="title"/>
          </p:nvPr>
        </p:nvSpPr>
        <p:spPr>
          <a:xfrm>
            <a:off x="2005013" y="620713"/>
            <a:ext cx="7138987" cy="561975"/>
          </a:xfrm>
        </p:spPr>
        <p:txBody>
          <a:bodyPr/>
          <a:lstStyle/>
          <a:p>
            <a:r>
              <a:rPr lang="en-US" altLang="zh-TW" sz="2800" smtClean="0"/>
              <a:t>What are they in common?</a:t>
            </a:r>
            <a:endParaRPr lang="zh-TW" altLang="en-US" sz="2800" smtClean="0"/>
          </a:p>
        </p:txBody>
      </p:sp>
      <p:sp>
        <p:nvSpPr>
          <p:cNvPr id="3" name="文字方塊 2"/>
          <p:cNvSpPr txBox="1"/>
          <p:nvPr/>
        </p:nvSpPr>
        <p:spPr>
          <a:xfrm>
            <a:off x="250825" y="1844675"/>
            <a:ext cx="2952750" cy="4094163"/>
          </a:xfrm>
          <a:prstGeom prst="rect">
            <a:avLst/>
          </a:prstGeom>
          <a:solidFill>
            <a:schemeClr val="tx1"/>
          </a:solidFill>
          <a:ln w="41275" cmpd="sng">
            <a:solidFill>
              <a:schemeClr val="accent5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HK" sz="2000" dirty="0">
                <a:solidFill>
                  <a:schemeClr val="bg2"/>
                </a:solidFill>
                <a:latin typeface="Calibri" pitchFamily="34" charset="0"/>
                <a:ea typeface="新細明體" pitchFamily="18" charset="-120"/>
              </a:rPr>
              <a:t>I am writing in response to the article written by Peter Chan in </a:t>
            </a:r>
            <a:r>
              <a:rPr lang="en-US" altLang="zh-HK" sz="2000" i="1" dirty="0">
                <a:solidFill>
                  <a:schemeClr val="bg2"/>
                </a:solidFill>
                <a:latin typeface="Calibri" pitchFamily="34" charset="0"/>
                <a:ea typeface="新細明體" pitchFamily="18" charset="-120"/>
              </a:rPr>
              <a:t>the</a:t>
            </a:r>
            <a:r>
              <a:rPr lang="en-US" altLang="zh-HK" sz="2000" dirty="0">
                <a:solidFill>
                  <a:schemeClr val="bg2"/>
                </a:solidFill>
                <a:latin typeface="Calibri" pitchFamily="34" charset="0"/>
                <a:ea typeface="新細明體" pitchFamily="18" charset="-120"/>
              </a:rPr>
              <a:t> </a:t>
            </a:r>
            <a:r>
              <a:rPr lang="en-US" altLang="zh-HK" sz="2000" i="1" dirty="0">
                <a:solidFill>
                  <a:schemeClr val="bg2"/>
                </a:solidFill>
                <a:latin typeface="Calibri" pitchFamily="34" charset="0"/>
                <a:ea typeface="新細明體" pitchFamily="18" charset="-120"/>
              </a:rPr>
              <a:t>Young Post </a:t>
            </a:r>
            <a:r>
              <a:rPr lang="en-US" altLang="zh-HK" sz="2000" dirty="0">
                <a:solidFill>
                  <a:schemeClr val="bg2"/>
                </a:solidFill>
                <a:latin typeface="Calibri" pitchFamily="34" charset="0"/>
                <a:ea typeface="新細明體" pitchFamily="18" charset="-120"/>
              </a:rPr>
              <a:t>dated 20</a:t>
            </a:r>
            <a:r>
              <a:rPr lang="en-US" altLang="zh-HK" sz="2000" baseline="30000" dirty="0">
                <a:solidFill>
                  <a:schemeClr val="bg2"/>
                </a:solidFill>
                <a:latin typeface="Calibri" pitchFamily="34" charset="0"/>
                <a:ea typeface="新細明體" pitchFamily="18" charset="-120"/>
              </a:rPr>
              <a:t>th</a:t>
            </a:r>
            <a:r>
              <a:rPr lang="en-US" altLang="zh-HK" sz="2000" dirty="0">
                <a:solidFill>
                  <a:schemeClr val="bg2"/>
                </a:solidFill>
                <a:latin typeface="Calibri" pitchFamily="34" charset="0"/>
                <a:ea typeface="新細明體" pitchFamily="18" charset="-120"/>
              </a:rPr>
              <a:t> March. It is about Hong Kong teenagers’ unhealthy lifestyle. I agree to the ideas in the article because Hong Kong teenagers don’t seem to understand the importance of a healthy lifestyle.</a:t>
            </a:r>
            <a:endParaRPr lang="en-US" altLang="zh-TW" sz="2000" dirty="0">
              <a:solidFill>
                <a:schemeClr val="bg2"/>
              </a:solidFill>
              <a:latin typeface="Calibri" pitchFamily="34" charset="0"/>
              <a:ea typeface="新細明體" pitchFamily="18" charset="-12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3348038" y="1844675"/>
            <a:ext cx="2879725" cy="3478213"/>
          </a:xfrm>
          <a:prstGeom prst="rect">
            <a:avLst/>
          </a:prstGeom>
          <a:solidFill>
            <a:schemeClr val="tx1"/>
          </a:solidFill>
          <a:ln w="41275" cmpd="sng">
            <a:solidFill>
              <a:schemeClr val="accent5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HK" sz="2000" dirty="0">
                <a:solidFill>
                  <a:schemeClr val="bg2"/>
                </a:solidFill>
                <a:latin typeface="Calibri" pitchFamily="34" charset="0"/>
                <a:ea typeface="新細明體" pitchFamily="18" charset="-120"/>
              </a:rPr>
              <a:t>I am writing in response to the article written by Sam Wong in </a:t>
            </a:r>
            <a:r>
              <a:rPr lang="en-US" altLang="zh-HK" sz="2000" i="1" dirty="0">
                <a:solidFill>
                  <a:schemeClr val="bg2"/>
                </a:solidFill>
                <a:latin typeface="Calibri" pitchFamily="34" charset="0"/>
                <a:ea typeface="新細明體" pitchFamily="18" charset="-120"/>
              </a:rPr>
              <a:t>the Apple Daily</a:t>
            </a:r>
            <a:r>
              <a:rPr lang="en-US" altLang="zh-HK" sz="2000" dirty="0">
                <a:solidFill>
                  <a:schemeClr val="bg2"/>
                </a:solidFill>
                <a:latin typeface="Calibri" pitchFamily="34" charset="0"/>
                <a:ea typeface="新細明體" pitchFamily="18" charset="-120"/>
              </a:rPr>
              <a:t> dated 17</a:t>
            </a:r>
            <a:r>
              <a:rPr lang="en-US" altLang="zh-HK" sz="2000" baseline="30000" dirty="0">
                <a:solidFill>
                  <a:schemeClr val="bg2"/>
                </a:solidFill>
                <a:latin typeface="Calibri" pitchFamily="34" charset="0"/>
                <a:ea typeface="新細明體" pitchFamily="18" charset="-120"/>
              </a:rPr>
              <a:t>th</a:t>
            </a:r>
            <a:r>
              <a:rPr lang="en-US" altLang="zh-HK" sz="2000" dirty="0">
                <a:solidFill>
                  <a:schemeClr val="bg2"/>
                </a:solidFill>
                <a:latin typeface="Calibri" pitchFamily="34" charset="0"/>
                <a:ea typeface="新細明體" pitchFamily="18" charset="-120"/>
              </a:rPr>
              <a:t> April. It is about setting up CCTV in the taxis. I disagree to the ideas in the article because I really don’t understand why looking at CCTV in taxis is a way to protect taxi drivers.</a:t>
            </a:r>
            <a:endParaRPr lang="zh-TW" altLang="en-US" sz="2000" dirty="0">
              <a:solidFill>
                <a:schemeClr val="bg2"/>
              </a:solidFill>
              <a:latin typeface="Calibri" pitchFamily="34" charset="0"/>
              <a:ea typeface="新細明體" pitchFamily="18" charset="-12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6300788" y="1844675"/>
            <a:ext cx="2659062" cy="3170238"/>
          </a:xfrm>
          <a:prstGeom prst="rect">
            <a:avLst/>
          </a:prstGeom>
          <a:solidFill>
            <a:schemeClr val="tx1"/>
          </a:solidFill>
          <a:ln w="41275" cmpd="sng">
            <a:solidFill>
              <a:schemeClr val="accent5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HK" sz="2000" dirty="0">
                <a:solidFill>
                  <a:schemeClr val="bg2"/>
                </a:solidFill>
                <a:latin typeface="Calibri" pitchFamily="34" charset="0"/>
                <a:ea typeface="新細明體" pitchFamily="18" charset="-120"/>
              </a:rPr>
              <a:t>I am writing in response to the article written by Kelly Wong in </a:t>
            </a:r>
            <a:r>
              <a:rPr lang="en-US" altLang="zh-HK" sz="2000" i="1" dirty="0">
                <a:solidFill>
                  <a:schemeClr val="bg2"/>
                </a:solidFill>
                <a:latin typeface="Calibri" pitchFamily="34" charset="0"/>
                <a:ea typeface="新細明體" pitchFamily="18" charset="-120"/>
              </a:rPr>
              <a:t>the Young Post</a:t>
            </a:r>
            <a:r>
              <a:rPr lang="en-US" altLang="zh-HK" sz="2000" dirty="0">
                <a:solidFill>
                  <a:schemeClr val="bg2"/>
                </a:solidFill>
                <a:latin typeface="Calibri" pitchFamily="34" charset="0"/>
                <a:ea typeface="新細明體" pitchFamily="18" charset="-120"/>
              </a:rPr>
              <a:t> dated 29</a:t>
            </a:r>
            <a:r>
              <a:rPr lang="en-US" altLang="zh-HK" sz="2000" baseline="30000" dirty="0">
                <a:solidFill>
                  <a:schemeClr val="bg2"/>
                </a:solidFill>
                <a:latin typeface="Calibri" pitchFamily="34" charset="0"/>
                <a:ea typeface="新細明體" pitchFamily="18" charset="-120"/>
              </a:rPr>
              <a:t>th</a:t>
            </a:r>
            <a:r>
              <a:rPr lang="en-US" altLang="zh-HK" sz="2000" dirty="0">
                <a:solidFill>
                  <a:schemeClr val="bg2"/>
                </a:solidFill>
                <a:latin typeface="Calibri" pitchFamily="34" charset="0"/>
                <a:ea typeface="新細明體" pitchFamily="18" charset="-120"/>
              </a:rPr>
              <a:t> April. It is about banning school uniforms. I disagree to the ideas because school uniforms allow everyone in a school to be equal.</a:t>
            </a:r>
            <a:endParaRPr lang="zh-TW" altLang="zh-HK" sz="2000" dirty="0">
              <a:solidFill>
                <a:schemeClr val="bg2"/>
              </a:solidFill>
              <a:latin typeface="Calibri" pitchFamily="34" charset="0"/>
              <a:ea typeface="新細明體" pitchFamily="18" charset="-120"/>
            </a:endParaRPr>
          </a:p>
        </p:txBody>
      </p:sp>
      <p:sp>
        <p:nvSpPr>
          <p:cNvPr id="6" name="圓角矩形 5"/>
          <p:cNvSpPr/>
          <p:nvPr/>
        </p:nvSpPr>
        <p:spPr>
          <a:xfrm>
            <a:off x="323850" y="2205038"/>
            <a:ext cx="2232025" cy="287337"/>
          </a:xfrm>
          <a:prstGeom prst="roundRect">
            <a:avLst/>
          </a:prstGeom>
          <a:solidFill>
            <a:srgbClr val="FFFF0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7" name="圓角矩形 6"/>
          <p:cNvSpPr/>
          <p:nvPr/>
        </p:nvSpPr>
        <p:spPr>
          <a:xfrm>
            <a:off x="323850" y="1916113"/>
            <a:ext cx="2808288" cy="288925"/>
          </a:xfrm>
          <a:prstGeom prst="roundRect">
            <a:avLst/>
          </a:prstGeom>
          <a:solidFill>
            <a:srgbClr val="FFFF0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8" name="圓角矩形 7"/>
          <p:cNvSpPr/>
          <p:nvPr/>
        </p:nvSpPr>
        <p:spPr>
          <a:xfrm>
            <a:off x="323850" y="3141663"/>
            <a:ext cx="1871663" cy="287337"/>
          </a:xfrm>
          <a:prstGeom prst="roundRect">
            <a:avLst/>
          </a:prstGeom>
          <a:solidFill>
            <a:srgbClr val="00B05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9" name="圓角矩形 8"/>
          <p:cNvSpPr/>
          <p:nvPr/>
        </p:nvSpPr>
        <p:spPr>
          <a:xfrm>
            <a:off x="323850" y="4652963"/>
            <a:ext cx="2592388" cy="288925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23" name="圓角矩形 22"/>
          <p:cNvSpPr/>
          <p:nvPr/>
        </p:nvSpPr>
        <p:spPr>
          <a:xfrm>
            <a:off x="2700338" y="2781300"/>
            <a:ext cx="431800" cy="360363"/>
          </a:xfrm>
          <a:prstGeom prst="roundRect">
            <a:avLst/>
          </a:prstGeom>
          <a:solidFill>
            <a:srgbClr val="00B05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24" name="圓角矩形 23"/>
          <p:cNvSpPr/>
          <p:nvPr/>
        </p:nvSpPr>
        <p:spPr>
          <a:xfrm>
            <a:off x="323850" y="4076700"/>
            <a:ext cx="1944688" cy="288925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25" name="圓角矩形 24"/>
          <p:cNvSpPr/>
          <p:nvPr/>
        </p:nvSpPr>
        <p:spPr>
          <a:xfrm>
            <a:off x="323850" y="4365625"/>
            <a:ext cx="2087563" cy="287338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26" name="圓角矩形 25"/>
          <p:cNvSpPr/>
          <p:nvPr/>
        </p:nvSpPr>
        <p:spPr>
          <a:xfrm>
            <a:off x="323850" y="2492375"/>
            <a:ext cx="2447925" cy="360363"/>
          </a:xfrm>
          <a:prstGeom prst="roundRect">
            <a:avLst/>
          </a:prstGeom>
          <a:solidFill>
            <a:srgbClr val="FFFF0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27" name="圓角矩形 26"/>
          <p:cNvSpPr/>
          <p:nvPr/>
        </p:nvSpPr>
        <p:spPr>
          <a:xfrm>
            <a:off x="323850" y="2852738"/>
            <a:ext cx="2376488" cy="288925"/>
          </a:xfrm>
          <a:prstGeom prst="roundRect">
            <a:avLst/>
          </a:prstGeom>
          <a:solidFill>
            <a:srgbClr val="FFFF0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28" name="圓角矩形 27"/>
          <p:cNvSpPr/>
          <p:nvPr/>
        </p:nvSpPr>
        <p:spPr>
          <a:xfrm>
            <a:off x="3419475" y="1916113"/>
            <a:ext cx="2520950" cy="288925"/>
          </a:xfrm>
          <a:prstGeom prst="roundRect">
            <a:avLst/>
          </a:prstGeom>
          <a:solidFill>
            <a:srgbClr val="FFFF0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 dirty="0"/>
          </a:p>
        </p:txBody>
      </p:sp>
      <p:sp>
        <p:nvSpPr>
          <p:cNvPr id="29" name="圓角矩形 28"/>
          <p:cNvSpPr/>
          <p:nvPr/>
        </p:nvSpPr>
        <p:spPr>
          <a:xfrm>
            <a:off x="3419475" y="2205038"/>
            <a:ext cx="2520950" cy="287337"/>
          </a:xfrm>
          <a:prstGeom prst="roundRect">
            <a:avLst/>
          </a:prstGeom>
          <a:solidFill>
            <a:srgbClr val="FFFF0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30" name="圓角矩形 29"/>
          <p:cNvSpPr/>
          <p:nvPr/>
        </p:nvSpPr>
        <p:spPr>
          <a:xfrm>
            <a:off x="3419475" y="2492375"/>
            <a:ext cx="2520950" cy="288925"/>
          </a:xfrm>
          <a:prstGeom prst="roundRect">
            <a:avLst/>
          </a:prstGeom>
          <a:solidFill>
            <a:srgbClr val="FFFF0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31" name="圓角矩形 30"/>
          <p:cNvSpPr/>
          <p:nvPr/>
        </p:nvSpPr>
        <p:spPr>
          <a:xfrm>
            <a:off x="3419475" y="2781300"/>
            <a:ext cx="2305050" cy="360363"/>
          </a:xfrm>
          <a:prstGeom prst="roundRect">
            <a:avLst/>
          </a:prstGeom>
          <a:solidFill>
            <a:srgbClr val="FFFF0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32" name="圓角矩形 31"/>
          <p:cNvSpPr/>
          <p:nvPr/>
        </p:nvSpPr>
        <p:spPr>
          <a:xfrm>
            <a:off x="6372225" y="1916113"/>
            <a:ext cx="2520950" cy="288925"/>
          </a:xfrm>
          <a:prstGeom prst="roundRect">
            <a:avLst/>
          </a:prstGeom>
          <a:solidFill>
            <a:srgbClr val="FFFF0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33" name="圓角矩形 32"/>
          <p:cNvSpPr/>
          <p:nvPr/>
        </p:nvSpPr>
        <p:spPr>
          <a:xfrm>
            <a:off x="6372225" y="2205038"/>
            <a:ext cx="2520950" cy="287337"/>
          </a:xfrm>
          <a:prstGeom prst="roundRect">
            <a:avLst/>
          </a:prstGeom>
          <a:solidFill>
            <a:srgbClr val="FFFF0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34" name="圓角矩形 33"/>
          <p:cNvSpPr/>
          <p:nvPr/>
        </p:nvSpPr>
        <p:spPr>
          <a:xfrm>
            <a:off x="6372225" y="2492375"/>
            <a:ext cx="2447925" cy="360363"/>
          </a:xfrm>
          <a:prstGeom prst="roundRect">
            <a:avLst/>
          </a:prstGeom>
          <a:solidFill>
            <a:srgbClr val="FFFF0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 dirty="0"/>
          </a:p>
        </p:txBody>
      </p:sp>
      <p:sp>
        <p:nvSpPr>
          <p:cNvPr id="36" name="圓角矩形 35"/>
          <p:cNvSpPr/>
          <p:nvPr/>
        </p:nvSpPr>
        <p:spPr>
          <a:xfrm>
            <a:off x="6372225" y="2852738"/>
            <a:ext cx="2160588" cy="288925"/>
          </a:xfrm>
          <a:prstGeom prst="roundRect">
            <a:avLst/>
          </a:prstGeom>
          <a:solidFill>
            <a:srgbClr val="FFFF0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38" name="圓角矩形 37"/>
          <p:cNvSpPr/>
          <p:nvPr/>
        </p:nvSpPr>
        <p:spPr>
          <a:xfrm>
            <a:off x="5724525" y="2781300"/>
            <a:ext cx="431800" cy="360363"/>
          </a:xfrm>
          <a:prstGeom prst="roundRect">
            <a:avLst/>
          </a:prstGeom>
          <a:solidFill>
            <a:srgbClr val="00B05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39" name="圓角矩形 38"/>
          <p:cNvSpPr/>
          <p:nvPr/>
        </p:nvSpPr>
        <p:spPr>
          <a:xfrm>
            <a:off x="3419475" y="3141663"/>
            <a:ext cx="2592388" cy="287337"/>
          </a:xfrm>
          <a:prstGeom prst="roundRect">
            <a:avLst/>
          </a:prstGeom>
          <a:solidFill>
            <a:srgbClr val="00B05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40" name="圓角矩形 39"/>
          <p:cNvSpPr/>
          <p:nvPr/>
        </p:nvSpPr>
        <p:spPr>
          <a:xfrm>
            <a:off x="6372225" y="3141663"/>
            <a:ext cx="2447925" cy="287337"/>
          </a:xfrm>
          <a:prstGeom prst="roundRect">
            <a:avLst/>
          </a:prstGeom>
          <a:solidFill>
            <a:srgbClr val="00B05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41" name="圓角矩形 40"/>
          <p:cNvSpPr/>
          <p:nvPr/>
        </p:nvSpPr>
        <p:spPr>
          <a:xfrm>
            <a:off x="7380288" y="3429000"/>
            <a:ext cx="1368425" cy="360363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42" name="圓角矩形 41"/>
          <p:cNvSpPr/>
          <p:nvPr/>
        </p:nvSpPr>
        <p:spPr>
          <a:xfrm>
            <a:off x="6372225" y="3789363"/>
            <a:ext cx="1944688" cy="287337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44" name="圓角矩形 43"/>
          <p:cNvSpPr/>
          <p:nvPr/>
        </p:nvSpPr>
        <p:spPr>
          <a:xfrm>
            <a:off x="4427538" y="3429000"/>
            <a:ext cx="1728787" cy="287338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45" name="圓角矩形 44"/>
          <p:cNvSpPr/>
          <p:nvPr/>
        </p:nvSpPr>
        <p:spPr>
          <a:xfrm>
            <a:off x="3419475" y="3716338"/>
            <a:ext cx="1944688" cy="288925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46" name="圓角矩形 45"/>
          <p:cNvSpPr/>
          <p:nvPr/>
        </p:nvSpPr>
        <p:spPr>
          <a:xfrm>
            <a:off x="3419475" y="4005263"/>
            <a:ext cx="2305050" cy="360362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35" name="內容版面配置區 4"/>
          <p:cNvSpPr txBox="1">
            <a:spLocks/>
          </p:cNvSpPr>
          <p:nvPr/>
        </p:nvSpPr>
        <p:spPr>
          <a:xfrm>
            <a:off x="1042988" y="1412875"/>
            <a:ext cx="1296987" cy="36036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/>
          <a:lstStyle/>
          <a:p>
            <a:pPr marL="342900" indent="-342900">
              <a:spcBef>
                <a:spcPct val="50000"/>
              </a:spcBef>
              <a:buClr>
                <a:schemeClr val="bg1"/>
              </a:buClr>
              <a:defRPr/>
            </a:pPr>
            <a:r>
              <a:rPr kumimoji="0" lang="en-US" altLang="zh-TW" sz="2000" b="1" kern="0" dirty="0">
                <a:latin typeface="+mn-lt"/>
                <a:ea typeface="+mn-ea"/>
              </a:rPr>
              <a:t>Extract 1</a:t>
            </a:r>
          </a:p>
          <a:p>
            <a:pPr marL="342900" indent="-342900">
              <a:spcBef>
                <a:spcPct val="50000"/>
              </a:spcBef>
              <a:buClr>
                <a:schemeClr val="bg1"/>
              </a:buClr>
              <a:defRPr/>
            </a:pPr>
            <a:endParaRPr kumimoji="0" lang="zh-TW" altLang="en-US" sz="2400" kern="0" dirty="0">
              <a:latin typeface="+mn-lt"/>
              <a:ea typeface="+mn-ea"/>
            </a:endParaRPr>
          </a:p>
        </p:txBody>
      </p:sp>
      <p:sp>
        <p:nvSpPr>
          <p:cNvPr id="47" name="內容版面配置區 4"/>
          <p:cNvSpPr txBox="1">
            <a:spLocks/>
          </p:cNvSpPr>
          <p:nvPr/>
        </p:nvSpPr>
        <p:spPr>
          <a:xfrm>
            <a:off x="4140200" y="1412875"/>
            <a:ext cx="1295400" cy="36036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/>
          <a:lstStyle/>
          <a:p>
            <a:pPr marL="342900" indent="-342900">
              <a:spcBef>
                <a:spcPct val="50000"/>
              </a:spcBef>
              <a:buClr>
                <a:schemeClr val="bg1"/>
              </a:buClr>
              <a:defRPr/>
            </a:pPr>
            <a:r>
              <a:rPr kumimoji="0" lang="en-US" altLang="zh-TW" sz="2000" b="1" kern="0" dirty="0">
                <a:latin typeface="+mn-lt"/>
                <a:ea typeface="+mn-ea"/>
              </a:rPr>
              <a:t>Extract 2</a:t>
            </a:r>
          </a:p>
          <a:p>
            <a:pPr marL="342900" indent="-342900">
              <a:spcBef>
                <a:spcPct val="50000"/>
              </a:spcBef>
              <a:buClr>
                <a:schemeClr val="bg1"/>
              </a:buClr>
              <a:defRPr/>
            </a:pPr>
            <a:endParaRPr kumimoji="0" lang="zh-TW" altLang="en-US" sz="2400" kern="0" dirty="0">
              <a:latin typeface="+mn-lt"/>
              <a:ea typeface="+mn-ea"/>
            </a:endParaRPr>
          </a:p>
        </p:txBody>
      </p:sp>
      <p:sp>
        <p:nvSpPr>
          <p:cNvPr id="48" name="內容版面配置區 4"/>
          <p:cNvSpPr txBox="1">
            <a:spLocks/>
          </p:cNvSpPr>
          <p:nvPr/>
        </p:nvSpPr>
        <p:spPr>
          <a:xfrm>
            <a:off x="7019925" y="1412875"/>
            <a:ext cx="1296988" cy="36036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/>
          <a:lstStyle/>
          <a:p>
            <a:pPr marL="342900" indent="-342900">
              <a:spcBef>
                <a:spcPct val="50000"/>
              </a:spcBef>
              <a:buClr>
                <a:schemeClr val="bg1"/>
              </a:buClr>
              <a:defRPr/>
            </a:pPr>
            <a:r>
              <a:rPr kumimoji="0" lang="en-US" altLang="zh-TW" sz="2000" b="1" kern="0" dirty="0">
                <a:latin typeface="+mn-lt"/>
                <a:ea typeface="+mn-ea"/>
              </a:rPr>
              <a:t>Extract 3</a:t>
            </a:r>
          </a:p>
          <a:p>
            <a:pPr marL="342900" indent="-342900">
              <a:spcBef>
                <a:spcPct val="50000"/>
              </a:spcBef>
              <a:buClr>
                <a:schemeClr val="bg1"/>
              </a:buClr>
              <a:defRPr/>
            </a:pPr>
            <a:endParaRPr kumimoji="0" lang="zh-TW" altLang="en-US" sz="2400" kern="0" dirty="0">
              <a:latin typeface="+mn-lt"/>
              <a:ea typeface="+mn-ea"/>
            </a:endParaRPr>
          </a:p>
        </p:txBody>
      </p:sp>
      <p:sp>
        <p:nvSpPr>
          <p:cNvPr id="49" name="圓角矩形 48"/>
          <p:cNvSpPr/>
          <p:nvPr/>
        </p:nvSpPr>
        <p:spPr>
          <a:xfrm>
            <a:off x="8532813" y="2852738"/>
            <a:ext cx="287337" cy="288925"/>
          </a:xfrm>
          <a:prstGeom prst="roundRect">
            <a:avLst/>
          </a:prstGeom>
          <a:solidFill>
            <a:srgbClr val="00B05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50" name="圓角矩形 49"/>
          <p:cNvSpPr/>
          <p:nvPr/>
        </p:nvSpPr>
        <p:spPr>
          <a:xfrm>
            <a:off x="1187450" y="3716338"/>
            <a:ext cx="1512888" cy="360362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51" name="圓角矩形 50"/>
          <p:cNvSpPr/>
          <p:nvPr/>
        </p:nvSpPr>
        <p:spPr>
          <a:xfrm>
            <a:off x="3419475" y="4365625"/>
            <a:ext cx="2520950" cy="287338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43" name="圓角矩形 42"/>
          <p:cNvSpPr/>
          <p:nvPr/>
        </p:nvSpPr>
        <p:spPr>
          <a:xfrm>
            <a:off x="323850" y="3429000"/>
            <a:ext cx="2303463" cy="287338"/>
          </a:xfrm>
          <a:prstGeom prst="roundRect">
            <a:avLst/>
          </a:prstGeom>
          <a:solidFill>
            <a:srgbClr val="00B05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53" name="圓角矩形 52"/>
          <p:cNvSpPr/>
          <p:nvPr/>
        </p:nvSpPr>
        <p:spPr>
          <a:xfrm>
            <a:off x="323850" y="3716338"/>
            <a:ext cx="863600" cy="360362"/>
          </a:xfrm>
          <a:prstGeom prst="roundRect">
            <a:avLst/>
          </a:prstGeom>
          <a:solidFill>
            <a:srgbClr val="00B05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54" name="圓角矩形 53"/>
          <p:cNvSpPr/>
          <p:nvPr/>
        </p:nvSpPr>
        <p:spPr>
          <a:xfrm>
            <a:off x="323850" y="4941888"/>
            <a:ext cx="1727200" cy="287337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55" name="圓角矩形 54"/>
          <p:cNvSpPr/>
          <p:nvPr/>
        </p:nvSpPr>
        <p:spPr>
          <a:xfrm>
            <a:off x="323850" y="5229225"/>
            <a:ext cx="2592388" cy="287338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56" name="圓角矩形 55"/>
          <p:cNvSpPr/>
          <p:nvPr/>
        </p:nvSpPr>
        <p:spPr>
          <a:xfrm>
            <a:off x="323850" y="5516563"/>
            <a:ext cx="1008063" cy="360362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57" name="圓角矩形 56"/>
          <p:cNvSpPr/>
          <p:nvPr/>
        </p:nvSpPr>
        <p:spPr>
          <a:xfrm>
            <a:off x="3419475" y="3429000"/>
            <a:ext cx="1008063" cy="287338"/>
          </a:xfrm>
          <a:prstGeom prst="roundRect">
            <a:avLst/>
          </a:prstGeom>
          <a:solidFill>
            <a:srgbClr val="00B05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58" name="圓角矩形 57"/>
          <p:cNvSpPr/>
          <p:nvPr/>
        </p:nvSpPr>
        <p:spPr>
          <a:xfrm>
            <a:off x="3419475" y="4652963"/>
            <a:ext cx="2520950" cy="360362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59" name="圓角矩形 58"/>
          <p:cNvSpPr/>
          <p:nvPr/>
        </p:nvSpPr>
        <p:spPr>
          <a:xfrm>
            <a:off x="3419475" y="5013325"/>
            <a:ext cx="2305050" cy="287338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60" name="圓角矩形 59"/>
          <p:cNvSpPr/>
          <p:nvPr/>
        </p:nvSpPr>
        <p:spPr>
          <a:xfrm>
            <a:off x="6372225" y="4076700"/>
            <a:ext cx="2303463" cy="288925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61" name="圓角矩形 60"/>
          <p:cNvSpPr/>
          <p:nvPr/>
        </p:nvSpPr>
        <p:spPr>
          <a:xfrm>
            <a:off x="6372225" y="4365625"/>
            <a:ext cx="2376488" cy="358775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62" name="圓角矩形 61"/>
          <p:cNvSpPr/>
          <p:nvPr/>
        </p:nvSpPr>
        <p:spPr>
          <a:xfrm>
            <a:off x="6372225" y="4724400"/>
            <a:ext cx="2303463" cy="288925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63" name="圓角矩形 62"/>
          <p:cNvSpPr/>
          <p:nvPr/>
        </p:nvSpPr>
        <p:spPr>
          <a:xfrm>
            <a:off x="6372225" y="3429000"/>
            <a:ext cx="1008063" cy="360363"/>
          </a:xfrm>
          <a:prstGeom prst="roundRect">
            <a:avLst/>
          </a:prstGeom>
          <a:solidFill>
            <a:srgbClr val="00B05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198704" name="TextBox 9"/>
          <p:cNvSpPr txBox="1">
            <a:spLocks noChangeArrowheads="1"/>
          </p:cNvSpPr>
          <p:nvPr/>
        </p:nvSpPr>
        <p:spPr bwMode="auto">
          <a:xfrm rot="-1351403">
            <a:off x="6153150" y="655638"/>
            <a:ext cx="2697163" cy="5238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HK" sz="2800" b="1">
                <a:solidFill>
                  <a:srgbClr val="FF0000"/>
                </a:solidFill>
              </a:rPr>
              <a:t>Generalization</a:t>
            </a:r>
            <a:r>
              <a:rPr lang="en-US" altLang="zh-HK" sz="2800" b="1">
                <a:solidFill>
                  <a:srgbClr val="060606"/>
                </a:solidFill>
              </a:rPr>
              <a:t>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4" grpId="0" animBg="1"/>
      <p:bldP spid="45" grpId="0" animBg="1"/>
      <p:bldP spid="46" grpId="0" animBg="1"/>
      <p:bldP spid="49" grpId="0" animBg="1"/>
      <p:bldP spid="51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1" name="文字方塊 2"/>
          <p:cNvSpPr txBox="1">
            <a:spLocks noChangeArrowheads="1"/>
          </p:cNvSpPr>
          <p:nvPr/>
        </p:nvSpPr>
        <p:spPr bwMode="auto">
          <a:xfrm>
            <a:off x="2032000" y="1535113"/>
            <a:ext cx="52895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HK" sz="2000">
                <a:solidFill>
                  <a:schemeClr val="bg2"/>
                </a:solidFill>
                <a:latin typeface="Calibri" pitchFamily="34" charset="0"/>
              </a:rPr>
              <a:t>I am writing in response to the article written by Peter Chan  in  </a:t>
            </a:r>
            <a:r>
              <a:rPr lang="en-US" altLang="zh-HK" sz="2000" i="1">
                <a:solidFill>
                  <a:schemeClr val="bg2"/>
                </a:solidFill>
                <a:latin typeface="Calibri" pitchFamily="34" charset="0"/>
              </a:rPr>
              <a:t>the</a:t>
            </a:r>
            <a:r>
              <a:rPr lang="en-US" altLang="zh-HK" sz="2000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US" altLang="zh-HK" sz="2000" i="1">
                <a:solidFill>
                  <a:schemeClr val="bg2"/>
                </a:solidFill>
                <a:latin typeface="Calibri" pitchFamily="34" charset="0"/>
              </a:rPr>
              <a:t>Young Post  </a:t>
            </a:r>
            <a:r>
              <a:rPr lang="en-US" altLang="zh-HK" sz="2000">
                <a:solidFill>
                  <a:schemeClr val="bg2"/>
                </a:solidFill>
                <a:latin typeface="Calibri" pitchFamily="34" charset="0"/>
              </a:rPr>
              <a:t>dated  20</a:t>
            </a:r>
            <a:r>
              <a:rPr lang="en-US" altLang="zh-HK" sz="2000" baseline="30000">
                <a:solidFill>
                  <a:schemeClr val="bg2"/>
                </a:solidFill>
                <a:latin typeface="Calibri" pitchFamily="34" charset="0"/>
              </a:rPr>
              <a:t>th</a:t>
            </a:r>
            <a:r>
              <a:rPr lang="en-US" altLang="zh-HK" sz="2000">
                <a:solidFill>
                  <a:schemeClr val="bg2"/>
                </a:solidFill>
                <a:latin typeface="Calibri" pitchFamily="34" charset="0"/>
              </a:rPr>
              <a:t> March . </a:t>
            </a:r>
            <a:endParaRPr lang="zh-HK" altLang="en-US" sz="2000"/>
          </a:p>
        </p:txBody>
      </p:sp>
      <p:sp>
        <p:nvSpPr>
          <p:cNvPr id="199682" name="文字方塊 3"/>
          <p:cNvSpPr txBox="1">
            <a:spLocks noChangeArrowheads="1"/>
          </p:cNvSpPr>
          <p:nvPr/>
        </p:nvSpPr>
        <p:spPr bwMode="auto">
          <a:xfrm>
            <a:off x="1971675" y="2498725"/>
            <a:ext cx="52038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HK" sz="2000">
                <a:solidFill>
                  <a:schemeClr val="bg2"/>
                </a:solidFill>
                <a:latin typeface="Calibri" pitchFamily="34" charset="0"/>
              </a:rPr>
              <a:t>I am writing in response to the article written by        Sam Wong  in  </a:t>
            </a:r>
            <a:r>
              <a:rPr lang="en-US" altLang="zh-HK" sz="2000" i="1">
                <a:solidFill>
                  <a:schemeClr val="bg2"/>
                </a:solidFill>
                <a:latin typeface="Calibri" pitchFamily="34" charset="0"/>
              </a:rPr>
              <a:t>the Apple Daily</a:t>
            </a:r>
            <a:r>
              <a:rPr lang="en-US" altLang="zh-HK" sz="2000">
                <a:solidFill>
                  <a:schemeClr val="bg2"/>
                </a:solidFill>
                <a:latin typeface="Calibri" pitchFamily="34" charset="0"/>
              </a:rPr>
              <a:t>  dated  17</a:t>
            </a:r>
            <a:r>
              <a:rPr lang="en-US" altLang="zh-HK" sz="2000" baseline="30000">
                <a:solidFill>
                  <a:schemeClr val="bg2"/>
                </a:solidFill>
                <a:latin typeface="Calibri" pitchFamily="34" charset="0"/>
              </a:rPr>
              <a:t>th</a:t>
            </a:r>
            <a:r>
              <a:rPr lang="en-US" altLang="zh-HK" sz="2000">
                <a:solidFill>
                  <a:schemeClr val="bg2"/>
                </a:solidFill>
                <a:latin typeface="Calibri" pitchFamily="34" charset="0"/>
              </a:rPr>
              <a:t> April .</a:t>
            </a:r>
            <a:endParaRPr lang="zh-HK" altLang="en-US" sz="2000"/>
          </a:p>
        </p:txBody>
      </p:sp>
      <p:sp>
        <p:nvSpPr>
          <p:cNvPr id="199683" name="文字方塊 4"/>
          <p:cNvSpPr txBox="1">
            <a:spLocks noChangeArrowheads="1"/>
          </p:cNvSpPr>
          <p:nvPr/>
        </p:nvSpPr>
        <p:spPr bwMode="auto">
          <a:xfrm>
            <a:off x="2011363" y="3573463"/>
            <a:ext cx="53101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HK" sz="2000">
                <a:solidFill>
                  <a:schemeClr val="bg2"/>
                </a:solidFill>
                <a:latin typeface="Calibri" pitchFamily="34" charset="0"/>
              </a:rPr>
              <a:t>I am writing in response to the article written by Kelly Wong  in  </a:t>
            </a:r>
            <a:r>
              <a:rPr lang="en-US" altLang="zh-HK" sz="2000" i="1">
                <a:solidFill>
                  <a:schemeClr val="bg2"/>
                </a:solidFill>
                <a:latin typeface="Calibri" pitchFamily="34" charset="0"/>
              </a:rPr>
              <a:t>the Young Post</a:t>
            </a:r>
            <a:r>
              <a:rPr lang="en-US" altLang="zh-HK" sz="2000">
                <a:solidFill>
                  <a:schemeClr val="bg2"/>
                </a:solidFill>
                <a:latin typeface="Calibri" pitchFamily="34" charset="0"/>
              </a:rPr>
              <a:t>  dated  29</a:t>
            </a:r>
            <a:r>
              <a:rPr lang="en-US" altLang="zh-HK" sz="2000" baseline="30000">
                <a:solidFill>
                  <a:schemeClr val="bg2"/>
                </a:solidFill>
                <a:latin typeface="Calibri" pitchFamily="34" charset="0"/>
              </a:rPr>
              <a:t>th</a:t>
            </a:r>
            <a:r>
              <a:rPr lang="en-US" altLang="zh-HK" sz="2000">
                <a:solidFill>
                  <a:schemeClr val="bg2"/>
                </a:solidFill>
                <a:latin typeface="Calibri" pitchFamily="34" charset="0"/>
              </a:rPr>
              <a:t> April .</a:t>
            </a:r>
            <a:endParaRPr lang="zh-HK" altLang="en-US" sz="2000"/>
          </a:p>
        </p:txBody>
      </p:sp>
      <p:sp>
        <p:nvSpPr>
          <p:cNvPr id="6" name="圓角矩形 5"/>
          <p:cNvSpPr/>
          <p:nvPr/>
        </p:nvSpPr>
        <p:spPr>
          <a:xfrm>
            <a:off x="2011363" y="1557338"/>
            <a:ext cx="5297487" cy="331787"/>
          </a:xfrm>
          <a:prstGeom prst="roundRect">
            <a:avLst/>
          </a:prstGeom>
          <a:solidFill>
            <a:srgbClr val="FFFF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9" name="圓角矩形 8"/>
          <p:cNvSpPr/>
          <p:nvPr/>
        </p:nvSpPr>
        <p:spPr>
          <a:xfrm>
            <a:off x="2051050" y="2565400"/>
            <a:ext cx="5113338" cy="280988"/>
          </a:xfrm>
          <a:prstGeom prst="roundRect">
            <a:avLst/>
          </a:prstGeom>
          <a:solidFill>
            <a:srgbClr val="FFFF00">
              <a:alpha val="3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199686" name="文字方塊 14"/>
          <p:cNvSpPr txBox="1">
            <a:spLocks noChangeArrowheads="1"/>
          </p:cNvSpPr>
          <p:nvPr/>
        </p:nvSpPr>
        <p:spPr bwMode="auto">
          <a:xfrm>
            <a:off x="1979613" y="692150"/>
            <a:ext cx="540067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TW" sz="3200" b="1">
                <a:solidFill>
                  <a:srgbClr val="002060"/>
                </a:solidFill>
              </a:rPr>
              <a:t>Part 1: Purpose of writing</a:t>
            </a:r>
            <a:endParaRPr lang="zh-TW" altLang="en-US" sz="3200" b="1">
              <a:solidFill>
                <a:srgbClr val="002060"/>
              </a:solidFill>
            </a:endParaRPr>
          </a:p>
        </p:txBody>
      </p:sp>
      <p:sp>
        <p:nvSpPr>
          <p:cNvPr id="16" name="左中括弧 15"/>
          <p:cNvSpPr/>
          <p:nvPr/>
        </p:nvSpPr>
        <p:spPr>
          <a:xfrm>
            <a:off x="2051050" y="1844675"/>
            <a:ext cx="144463" cy="431800"/>
          </a:xfrm>
          <a:prstGeom prst="leftBracket">
            <a:avLst/>
          </a:prstGeom>
          <a:ln w="34925">
            <a:solidFill>
              <a:srgbClr val="BB0D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18" name="左中括弧 17"/>
          <p:cNvSpPr/>
          <p:nvPr/>
        </p:nvSpPr>
        <p:spPr>
          <a:xfrm flipH="1">
            <a:off x="3135313" y="1870075"/>
            <a:ext cx="141287" cy="406400"/>
          </a:xfrm>
          <a:prstGeom prst="leftBracket">
            <a:avLst/>
          </a:prstGeom>
          <a:ln w="34925">
            <a:solidFill>
              <a:srgbClr val="BB0D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23" name="圓角矩形 22"/>
          <p:cNvSpPr/>
          <p:nvPr/>
        </p:nvSpPr>
        <p:spPr>
          <a:xfrm>
            <a:off x="1979613" y="1916113"/>
            <a:ext cx="5329237" cy="288925"/>
          </a:xfrm>
          <a:prstGeom prst="roundRect">
            <a:avLst/>
          </a:prstGeom>
          <a:solidFill>
            <a:srgbClr val="FFFF00">
              <a:alpha val="3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24" name="圓角矩形 23"/>
          <p:cNvSpPr/>
          <p:nvPr/>
        </p:nvSpPr>
        <p:spPr>
          <a:xfrm>
            <a:off x="2051050" y="2852738"/>
            <a:ext cx="5041900" cy="331787"/>
          </a:xfrm>
          <a:prstGeom prst="roundRect">
            <a:avLst/>
          </a:prstGeom>
          <a:solidFill>
            <a:srgbClr val="FFFF00">
              <a:alpha val="3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26" name="圓角矩形 25"/>
          <p:cNvSpPr/>
          <p:nvPr/>
        </p:nvSpPr>
        <p:spPr>
          <a:xfrm>
            <a:off x="2051050" y="3933825"/>
            <a:ext cx="5172075" cy="330200"/>
          </a:xfrm>
          <a:prstGeom prst="roundRect">
            <a:avLst/>
          </a:prstGeom>
          <a:solidFill>
            <a:srgbClr val="FFFF00">
              <a:alpha val="3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29" name="左中括弧 28"/>
          <p:cNvSpPr/>
          <p:nvPr/>
        </p:nvSpPr>
        <p:spPr>
          <a:xfrm>
            <a:off x="2051050" y="2781300"/>
            <a:ext cx="144463" cy="431800"/>
          </a:xfrm>
          <a:prstGeom prst="leftBracket">
            <a:avLst/>
          </a:prstGeom>
          <a:ln w="34925">
            <a:solidFill>
              <a:srgbClr val="BB0D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30" name="左中括弧 29"/>
          <p:cNvSpPr/>
          <p:nvPr/>
        </p:nvSpPr>
        <p:spPr>
          <a:xfrm flipH="1">
            <a:off x="3059113" y="2781300"/>
            <a:ext cx="144462" cy="431800"/>
          </a:xfrm>
          <a:prstGeom prst="leftBracket">
            <a:avLst/>
          </a:prstGeom>
          <a:ln w="34925">
            <a:solidFill>
              <a:srgbClr val="BB0D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34" name="左中括弧 33"/>
          <p:cNvSpPr/>
          <p:nvPr/>
        </p:nvSpPr>
        <p:spPr>
          <a:xfrm>
            <a:off x="2047875" y="3903663"/>
            <a:ext cx="147638" cy="461962"/>
          </a:xfrm>
          <a:prstGeom prst="leftBracket">
            <a:avLst/>
          </a:prstGeom>
          <a:ln w="34925">
            <a:solidFill>
              <a:srgbClr val="BB0D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35" name="左中括弧 34"/>
          <p:cNvSpPr/>
          <p:nvPr/>
        </p:nvSpPr>
        <p:spPr>
          <a:xfrm flipH="1">
            <a:off x="3203575" y="3903663"/>
            <a:ext cx="144463" cy="461962"/>
          </a:xfrm>
          <a:prstGeom prst="leftBracket">
            <a:avLst/>
          </a:prstGeom>
          <a:ln w="34925">
            <a:solidFill>
              <a:srgbClr val="BB0D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cxnSp>
        <p:nvCxnSpPr>
          <p:cNvPr id="37" name="直線單箭頭接點 36"/>
          <p:cNvCxnSpPr>
            <a:stCxn id="16" idx="1"/>
          </p:cNvCxnSpPr>
          <p:nvPr/>
        </p:nvCxnSpPr>
        <p:spPr>
          <a:xfrm flipH="1">
            <a:off x="1042988" y="2060575"/>
            <a:ext cx="1008062" cy="720725"/>
          </a:xfrm>
          <a:prstGeom prst="straightConnector1">
            <a:avLst/>
          </a:prstGeom>
          <a:ln w="50800">
            <a:solidFill>
              <a:srgbClr val="BB0D8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字方塊 37"/>
          <p:cNvSpPr txBox="1">
            <a:spLocks noChangeArrowheads="1"/>
          </p:cNvSpPr>
          <p:nvPr/>
        </p:nvSpPr>
        <p:spPr bwMode="auto">
          <a:xfrm>
            <a:off x="179388" y="2708275"/>
            <a:ext cx="936625" cy="831850"/>
          </a:xfrm>
          <a:prstGeom prst="rect">
            <a:avLst/>
          </a:prstGeom>
          <a:solidFill>
            <a:srgbClr val="BB0D8D"/>
          </a:solidFill>
          <a:ln w="508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TW" sz="1600" b="1"/>
              <a:t>Writer of the article</a:t>
            </a:r>
            <a:endParaRPr lang="zh-TW" altLang="en-US" sz="1600" b="1"/>
          </a:p>
        </p:txBody>
      </p:sp>
      <p:cxnSp>
        <p:nvCxnSpPr>
          <p:cNvPr id="41" name="直線單箭頭接點 40"/>
          <p:cNvCxnSpPr/>
          <p:nvPr/>
        </p:nvCxnSpPr>
        <p:spPr>
          <a:xfrm flipH="1">
            <a:off x="1116013" y="3068638"/>
            <a:ext cx="927100" cy="79375"/>
          </a:xfrm>
          <a:prstGeom prst="straightConnector1">
            <a:avLst/>
          </a:prstGeom>
          <a:ln w="50800">
            <a:solidFill>
              <a:srgbClr val="BB0D8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單箭頭接點 43"/>
          <p:cNvCxnSpPr/>
          <p:nvPr/>
        </p:nvCxnSpPr>
        <p:spPr>
          <a:xfrm flipH="1" flipV="1">
            <a:off x="900113" y="3573463"/>
            <a:ext cx="1079500" cy="487362"/>
          </a:xfrm>
          <a:prstGeom prst="straightConnector1">
            <a:avLst/>
          </a:prstGeom>
          <a:ln w="50800">
            <a:solidFill>
              <a:srgbClr val="BB0D8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字方塊 45"/>
          <p:cNvSpPr txBox="1">
            <a:spLocks noChangeArrowheads="1"/>
          </p:cNvSpPr>
          <p:nvPr/>
        </p:nvSpPr>
        <p:spPr bwMode="auto">
          <a:xfrm>
            <a:off x="2628900" y="4460875"/>
            <a:ext cx="3455988" cy="338138"/>
          </a:xfrm>
          <a:prstGeom prst="rect">
            <a:avLst/>
          </a:prstGeom>
          <a:solidFill>
            <a:srgbClr val="320CBC"/>
          </a:solidFill>
          <a:ln w="508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TW" sz="1600" b="1"/>
              <a:t>Source: Name of the newspaper</a:t>
            </a:r>
            <a:endParaRPr lang="zh-TW" altLang="en-US" sz="1600" b="1"/>
          </a:p>
        </p:txBody>
      </p:sp>
      <p:sp>
        <p:nvSpPr>
          <p:cNvPr id="47" name="左中括弧 46"/>
          <p:cNvSpPr/>
          <p:nvPr/>
        </p:nvSpPr>
        <p:spPr>
          <a:xfrm>
            <a:off x="3635375" y="1844675"/>
            <a:ext cx="73025" cy="431800"/>
          </a:xfrm>
          <a:prstGeom prst="leftBracket">
            <a:avLst/>
          </a:prstGeom>
          <a:ln w="34925">
            <a:solidFill>
              <a:srgbClr val="320C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48" name="左中括弧 47"/>
          <p:cNvSpPr/>
          <p:nvPr/>
        </p:nvSpPr>
        <p:spPr>
          <a:xfrm flipH="1">
            <a:off x="5219700" y="1844675"/>
            <a:ext cx="73025" cy="431800"/>
          </a:xfrm>
          <a:prstGeom prst="leftBracket">
            <a:avLst/>
          </a:prstGeom>
          <a:ln w="34925">
            <a:solidFill>
              <a:srgbClr val="320C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49" name="左中括弧 48"/>
          <p:cNvSpPr/>
          <p:nvPr/>
        </p:nvSpPr>
        <p:spPr>
          <a:xfrm>
            <a:off x="3492500" y="2781300"/>
            <a:ext cx="125413" cy="442913"/>
          </a:xfrm>
          <a:prstGeom prst="leftBracket">
            <a:avLst/>
          </a:prstGeom>
          <a:ln w="34925">
            <a:solidFill>
              <a:srgbClr val="320C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50" name="左中括弧 49"/>
          <p:cNvSpPr/>
          <p:nvPr/>
        </p:nvSpPr>
        <p:spPr>
          <a:xfrm flipH="1">
            <a:off x="5076825" y="2781300"/>
            <a:ext cx="142875" cy="431800"/>
          </a:xfrm>
          <a:prstGeom prst="leftBracket">
            <a:avLst/>
          </a:prstGeom>
          <a:ln w="34925">
            <a:solidFill>
              <a:srgbClr val="320C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51" name="左中括弧 50"/>
          <p:cNvSpPr/>
          <p:nvPr/>
        </p:nvSpPr>
        <p:spPr>
          <a:xfrm>
            <a:off x="3563938" y="3933825"/>
            <a:ext cx="144462" cy="438150"/>
          </a:xfrm>
          <a:prstGeom prst="leftBracket">
            <a:avLst/>
          </a:prstGeom>
          <a:ln w="34925">
            <a:solidFill>
              <a:srgbClr val="320C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52" name="左中括弧 51"/>
          <p:cNvSpPr/>
          <p:nvPr/>
        </p:nvSpPr>
        <p:spPr>
          <a:xfrm flipH="1">
            <a:off x="5148263" y="3933825"/>
            <a:ext cx="144462" cy="431800"/>
          </a:xfrm>
          <a:prstGeom prst="leftBracket">
            <a:avLst/>
          </a:prstGeom>
          <a:ln w="34925">
            <a:solidFill>
              <a:srgbClr val="320C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cxnSp>
        <p:nvCxnSpPr>
          <p:cNvPr id="53" name="直線單箭頭接點 52"/>
          <p:cNvCxnSpPr/>
          <p:nvPr/>
        </p:nvCxnSpPr>
        <p:spPr>
          <a:xfrm>
            <a:off x="4356100" y="4221163"/>
            <a:ext cx="0" cy="292100"/>
          </a:xfrm>
          <a:prstGeom prst="straightConnector1">
            <a:avLst/>
          </a:prstGeom>
          <a:ln w="50800">
            <a:solidFill>
              <a:srgbClr val="320CB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左中括弧 56"/>
          <p:cNvSpPr/>
          <p:nvPr/>
        </p:nvSpPr>
        <p:spPr>
          <a:xfrm>
            <a:off x="5940425" y="1844675"/>
            <a:ext cx="144463" cy="431800"/>
          </a:xfrm>
          <a:prstGeom prst="leftBracket">
            <a:avLst/>
          </a:prstGeom>
          <a:ln w="349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58" name="左中括弧 57"/>
          <p:cNvSpPr/>
          <p:nvPr/>
        </p:nvSpPr>
        <p:spPr>
          <a:xfrm flipH="1">
            <a:off x="7019925" y="1844675"/>
            <a:ext cx="144463" cy="431800"/>
          </a:xfrm>
          <a:prstGeom prst="leftBracket">
            <a:avLst/>
          </a:prstGeom>
          <a:ln w="349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59" name="左中括弧 58"/>
          <p:cNvSpPr/>
          <p:nvPr/>
        </p:nvSpPr>
        <p:spPr>
          <a:xfrm>
            <a:off x="5940425" y="2781300"/>
            <a:ext cx="71438" cy="431800"/>
          </a:xfrm>
          <a:prstGeom prst="leftBracket">
            <a:avLst/>
          </a:prstGeom>
          <a:ln w="349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60" name="左中括弧 59"/>
          <p:cNvSpPr/>
          <p:nvPr/>
        </p:nvSpPr>
        <p:spPr>
          <a:xfrm flipH="1">
            <a:off x="6804025" y="2781300"/>
            <a:ext cx="144463" cy="431800"/>
          </a:xfrm>
          <a:prstGeom prst="leftBracket">
            <a:avLst/>
          </a:prstGeom>
          <a:ln w="349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61" name="左中括弧 60"/>
          <p:cNvSpPr/>
          <p:nvPr/>
        </p:nvSpPr>
        <p:spPr>
          <a:xfrm>
            <a:off x="5940425" y="3933825"/>
            <a:ext cx="144463" cy="431800"/>
          </a:xfrm>
          <a:prstGeom prst="leftBracket">
            <a:avLst/>
          </a:prstGeom>
          <a:ln w="349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62" name="左中括弧 61"/>
          <p:cNvSpPr/>
          <p:nvPr/>
        </p:nvSpPr>
        <p:spPr>
          <a:xfrm flipH="1">
            <a:off x="6875463" y="3933825"/>
            <a:ext cx="144462" cy="431800"/>
          </a:xfrm>
          <a:prstGeom prst="leftBracket">
            <a:avLst/>
          </a:prstGeom>
          <a:ln w="349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cxnSp>
        <p:nvCxnSpPr>
          <p:cNvPr id="64" name="直線單箭頭接點 63"/>
          <p:cNvCxnSpPr/>
          <p:nvPr/>
        </p:nvCxnSpPr>
        <p:spPr>
          <a:xfrm>
            <a:off x="7164388" y="2133600"/>
            <a:ext cx="503237" cy="287338"/>
          </a:xfrm>
          <a:prstGeom prst="straightConnector1">
            <a:avLst/>
          </a:prstGeom>
          <a:ln w="50800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字方塊 64"/>
          <p:cNvSpPr txBox="1"/>
          <p:nvPr/>
        </p:nvSpPr>
        <p:spPr>
          <a:xfrm>
            <a:off x="7596188" y="2420938"/>
            <a:ext cx="1296987" cy="584200"/>
          </a:xfrm>
          <a:prstGeom prst="rect">
            <a:avLst/>
          </a:prstGeom>
          <a:solidFill>
            <a:schemeClr val="accent3"/>
          </a:solidFill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TW" sz="1600" b="1" dirty="0">
                <a:ea typeface="新細明體" pitchFamily="18" charset="-120"/>
              </a:rPr>
              <a:t>Date of the newspaper</a:t>
            </a:r>
            <a:endParaRPr lang="zh-TW" altLang="en-US" sz="1600" b="1" dirty="0">
              <a:ea typeface="新細明體" pitchFamily="18" charset="-120"/>
            </a:endParaRPr>
          </a:p>
        </p:txBody>
      </p:sp>
      <p:cxnSp>
        <p:nvCxnSpPr>
          <p:cNvPr id="73" name="直線單箭頭接點 72"/>
          <p:cNvCxnSpPr/>
          <p:nvPr/>
        </p:nvCxnSpPr>
        <p:spPr>
          <a:xfrm flipV="1">
            <a:off x="6948488" y="2852738"/>
            <a:ext cx="647700" cy="144462"/>
          </a:xfrm>
          <a:prstGeom prst="straightConnector1">
            <a:avLst/>
          </a:prstGeom>
          <a:ln w="50800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線單箭頭接點 79"/>
          <p:cNvCxnSpPr/>
          <p:nvPr/>
        </p:nvCxnSpPr>
        <p:spPr>
          <a:xfrm flipV="1">
            <a:off x="7019925" y="2997200"/>
            <a:ext cx="792163" cy="1223963"/>
          </a:xfrm>
          <a:prstGeom prst="straightConnector1">
            <a:avLst/>
          </a:prstGeom>
          <a:ln w="50800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文字方塊 82"/>
          <p:cNvSpPr txBox="1"/>
          <p:nvPr/>
        </p:nvSpPr>
        <p:spPr>
          <a:xfrm>
            <a:off x="1835150" y="4941888"/>
            <a:ext cx="6337300" cy="1200150"/>
          </a:xfrm>
          <a:prstGeom prst="rect">
            <a:avLst/>
          </a:prstGeom>
          <a:noFill/>
          <a:ln w="41275" cmpd="tri">
            <a:solidFill>
              <a:schemeClr val="bg2">
                <a:lumMod val="85000"/>
                <a:lumOff val="15000"/>
              </a:schemeClr>
            </a:solidFill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TW" sz="24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Remarks</a:t>
            </a:r>
            <a:r>
              <a:rPr lang="en-US" altLang="zh-TW" sz="2400" b="1" dirty="0">
                <a:solidFill>
                  <a:schemeClr val="bg2"/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:    </a:t>
            </a:r>
            <a:r>
              <a:rPr lang="en-US" altLang="zh-TW" sz="2400" b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(1)</a:t>
            </a:r>
            <a:r>
              <a:rPr lang="en-US" altLang="zh-TW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 </a:t>
            </a:r>
            <a:r>
              <a:rPr lang="en-US" altLang="zh-TW" sz="24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 </a:t>
            </a:r>
            <a:r>
              <a:rPr lang="en-US" altLang="zh-TW" sz="2400" b="1" dirty="0">
                <a:solidFill>
                  <a:srgbClr val="7030A0"/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I am writing in response to the 		 article written by </a:t>
            </a:r>
            <a:r>
              <a:rPr lang="en-US" altLang="zh-TW" sz="2400" b="1" u="sng" dirty="0">
                <a:solidFill>
                  <a:srgbClr val="FF0000"/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(writer)</a:t>
            </a:r>
            <a:r>
              <a:rPr lang="en-US" altLang="zh-TW" sz="2400" b="1" dirty="0">
                <a:solidFill>
                  <a:srgbClr val="FF0000"/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 </a:t>
            </a:r>
            <a:r>
              <a:rPr lang="en-US" altLang="zh-TW" sz="2400" b="1" dirty="0">
                <a:solidFill>
                  <a:srgbClr val="7030A0"/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in 	 		 </a:t>
            </a:r>
            <a:r>
              <a:rPr lang="en-US" altLang="zh-TW" sz="2400" b="1" u="sng" dirty="0">
                <a:solidFill>
                  <a:srgbClr val="FF0000"/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(source) </a:t>
            </a:r>
            <a:r>
              <a:rPr lang="en-US" altLang="zh-TW" sz="2400" b="1" dirty="0">
                <a:solidFill>
                  <a:srgbClr val="7030A0"/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dated </a:t>
            </a:r>
            <a:r>
              <a:rPr lang="en-US" altLang="zh-TW" sz="2400" b="1" u="sng" dirty="0">
                <a:solidFill>
                  <a:srgbClr val="FF0000"/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(date)</a:t>
            </a:r>
            <a:r>
              <a:rPr lang="en-US" altLang="zh-TW" sz="2400" b="1" dirty="0">
                <a:solidFill>
                  <a:srgbClr val="7030A0"/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.</a:t>
            </a:r>
            <a:endParaRPr lang="zh-TW" altLang="en-US" sz="2400" b="1" dirty="0">
              <a:solidFill>
                <a:srgbClr val="7030A0"/>
              </a:solidFill>
              <a:latin typeface="Calibri" pitchFamily="34" charset="0"/>
              <a:ea typeface="Arial Unicode MS" pitchFamily="34" charset="-120"/>
              <a:cs typeface="Arial Unicode MS" pitchFamily="34" charset="-120"/>
            </a:endParaRPr>
          </a:p>
        </p:txBody>
      </p:sp>
      <p:pic>
        <p:nvPicPr>
          <p:cNvPr id="84" name="Picture 3" descr="C:\Users\User\AppData\Local\Microsoft\Windows\Temporary Internet Files\Content.IE5\AF6T5T9R\600px-Writing.svg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4505325"/>
            <a:ext cx="16573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9720" name="文字方塊 71"/>
          <p:cNvSpPr txBox="1">
            <a:spLocks noChangeArrowheads="1"/>
          </p:cNvSpPr>
          <p:nvPr/>
        </p:nvSpPr>
        <p:spPr bwMode="auto">
          <a:xfrm>
            <a:off x="1547813" y="2420938"/>
            <a:ext cx="431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TW" sz="2800" b="1">
                <a:solidFill>
                  <a:schemeClr val="bg2"/>
                </a:solidFill>
                <a:sym typeface="Wingdings 2" pitchFamily="18" charset="2"/>
              </a:rPr>
              <a:t>2.</a:t>
            </a:r>
            <a:endParaRPr lang="zh-TW" altLang="en-US" sz="2800" b="1">
              <a:solidFill>
                <a:schemeClr val="bg2"/>
              </a:solidFill>
            </a:endParaRPr>
          </a:p>
        </p:txBody>
      </p:sp>
      <p:sp>
        <p:nvSpPr>
          <p:cNvPr id="199721" name="文字方塊 73"/>
          <p:cNvSpPr txBox="1">
            <a:spLocks noChangeArrowheads="1"/>
          </p:cNvSpPr>
          <p:nvPr/>
        </p:nvSpPr>
        <p:spPr bwMode="auto">
          <a:xfrm>
            <a:off x="1547813" y="1484313"/>
            <a:ext cx="431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TW" sz="2800" b="1">
                <a:solidFill>
                  <a:schemeClr val="bg2"/>
                </a:solidFill>
                <a:sym typeface="Wingdings 2" pitchFamily="18" charset="2"/>
              </a:rPr>
              <a:t>1.</a:t>
            </a:r>
            <a:endParaRPr lang="zh-TW" altLang="en-US" sz="2800" b="1">
              <a:solidFill>
                <a:schemeClr val="bg2"/>
              </a:solidFill>
            </a:endParaRPr>
          </a:p>
        </p:txBody>
      </p:sp>
      <p:sp>
        <p:nvSpPr>
          <p:cNvPr id="199722" name="文字方塊 74"/>
          <p:cNvSpPr txBox="1">
            <a:spLocks noChangeArrowheads="1"/>
          </p:cNvSpPr>
          <p:nvPr/>
        </p:nvSpPr>
        <p:spPr bwMode="auto">
          <a:xfrm>
            <a:off x="1547813" y="3500438"/>
            <a:ext cx="431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TW" sz="2800" b="1">
                <a:solidFill>
                  <a:schemeClr val="bg2"/>
                </a:solidFill>
                <a:sym typeface="Wingdings 2" pitchFamily="18" charset="2"/>
              </a:rPr>
              <a:t>3.</a:t>
            </a:r>
            <a:endParaRPr lang="zh-TW" altLang="en-US" sz="2800" b="1">
              <a:solidFill>
                <a:schemeClr val="bg2"/>
              </a:solidFill>
            </a:endParaRPr>
          </a:p>
        </p:txBody>
      </p:sp>
      <p:sp>
        <p:nvSpPr>
          <p:cNvPr id="93" name="圓角矩形 92"/>
          <p:cNvSpPr/>
          <p:nvPr/>
        </p:nvSpPr>
        <p:spPr>
          <a:xfrm>
            <a:off x="2051050" y="3573463"/>
            <a:ext cx="5172075" cy="330200"/>
          </a:xfrm>
          <a:prstGeom prst="roundRect">
            <a:avLst/>
          </a:prstGeom>
          <a:solidFill>
            <a:srgbClr val="FFFF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199724" name="TextBox 31"/>
          <p:cNvSpPr txBox="1">
            <a:spLocks noChangeArrowheads="1"/>
          </p:cNvSpPr>
          <p:nvPr/>
        </p:nvSpPr>
        <p:spPr bwMode="auto">
          <a:xfrm rot="-1951133">
            <a:off x="6953250" y="571500"/>
            <a:ext cx="2251075" cy="4302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HK" sz="2200" b="1">
                <a:solidFill>
                  <a:srgbClr val="FF0000"/>
                </a:solidFill>
              </a:rPr>
              <a:t>Generalization</a:t>
            </a:r>
            <a:r>
              <a:rPr lang="en-US" altLang="zh-HK" sz="2200" b="1">
                <a:solidFill>
                  <a:srgbClr val="060606"/>
                </a:solidFill>
              </a:rPr>
              <a:t>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29" grpId="0" animBg="1"/>
      <p:bldP spid="30" grpId="0" animBg="1"/>
      <p:bldP spid="34" grpId="0" animBg="1"/>
      <p:bldP spid="35" grpId="0" animBg="1"/>
      <p:bldP spid="38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5" grpId="0" animBg="1"/>
      <p:bldP spid="8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5" name="文字方塊 1"/>
          <p:cNvSpPr txBox="1">
            <a:spLocks noChangeArrowheads="1"/>
          </p:cNvSpPr>
          <p:nvPr/>
        </p:nvSpPr>
        <p:spPr bwMode="auto">
          <a:xfrm>
            <a:off x="1547813" y="1916113"/>
            <a:ext cx="64801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HK" sz="2000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US" altLang="zh-HK" sz="2300">
                <a:solidFill>
                  <a:schemeClr val="bg2"/>
                </a:solidFill>
                <a:latin typeface="Calibri" pitchFamily="34" charset="0"/>
              </a:rPr>
              <a:t>It is about  Hong Kong teenagers’ unhealthy lifestyle .</a:t>
            </a:r>
            <a:endParaRPr lang="zh-HK" altLang="en-US" sz="2300"/>
          </a:p>
        </p:txBody>
      </p:sp>
      <p:sp>
        <p:nvSpPr>
          <p:cNvPr id="200706" name="文字方塊 2"/>
          <p:cNvSpPr txBox="1">
            <a:spLocks noChangeArrowheads="1"/>
          </p:cNvSpPr>
          <p:nvPr/>
        </p:nvSpPr>
        <p:spPr bwMode="auto">
          <a:xfrm>
            <a:off x="1908175" y="692150"/>
            <a:ext cx="540067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TW" sz="3200" b="1">
                <a:solidFill>
                  <a:srgbClr val="002060"/>
                </a:solidFill>
              </a:rPr>
              <a:t>Part 2: Topic / Issue</a:t>
            </a:r>
            <a:endParaRPr lang="zh-TW" altLang="en-US" sz="3200" b="1">
              <a:solidFill>
                <a:srgbClr val="002060"/>
              </a:solidFill>
            </a:endParaRPr>
          </a:p>
        </p:txBody>
      </p:sp>
      <p:sp>
        <p:nvSpPr>
          <p:cNvPr id="200707" name="文字方塊 3"/>
          <p:cNvSpPr txBox="1">
            <a:spLocks noChangeArrowheads="1"/>
          </p:cNvSpPr>
          <p:nvPr/>
        </p:nvSpPr>
        <p:spPr bwMode="auto">
          <a:xfrm>
            <a:off x="1547813" y="2492375"/>
            <a:ext cx="5076825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HK" sz="2300">
                <a:solidFill>
                  <a:schemeClr val="bg2"/>
                </a:solidFill>
                <a:latin typeface="Calibri" pitchFamily="34" charset="0"/>
              </a:rPr>
              <a:t> It is about  setting up CCTV in the taxis .</a:t>
            </a:r>
            <a:endParaRPr lang="zh-HK" altLang="en-US" sz="2300"/>
          </a:p>
        </p:txBody>
      </p:sp>
      <p:sp>
        <p:nvSpPr>
          <p:cNvPr id="200708" name="文字方塊 4"/>
          <p:cNvSpPr txBox="1">
            <a:spLocks noChangeArrowheads="1"/>
          </p:cNvSpPr>
          <p:nvPr/>
        </p:nvSpPr>
        <p:spPr bwMode="auto">
          <a:xfrm>
            <a:off x="1619250" y="3068638"/>
            <a:ext cx="5059363" cy="44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HK" sz="2300">
                <a:solidFill>
                  <a:schemeClr val="bg2"/>
                </a:solidFill>
                <a:latin typeface="Calibri" pitchFamily="34" charset="0"/>
              </a:rPr>
              <a:t>It is about  banning school uniforms  .</a:t>
            </a:r>
            <a:endParaRPr lang="zh-HK" altLang="en-US" sz="2300"/>
          </a:p>
        </p:txBody>
      </p:sp>
      <p:sp>
        <p:nvSpPr>
          <p:cNvPr id="6" name="圓角矩形 5"/>
          <p:cNvSpPr/>
          <p:nvPr/>
        </p:nvSpPr>
        <p:spPr>
          <a:xfrm>
            <a:off x="1619250" y="1989138"/>
            <a:ext cx="6408738" cy="360362"/>
          </a:xfrm>
          <a:prstGeom prst="roundRect">
            <a:avLst>
              <a:gd name="adj" fmla="val 19765"/>
            </a:avLst>
          </a:prstGeom>
          <a:solidFill>
            <a:srgbClr val="00B050">
              <a:alpha val="3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cxnSp>
        <p:nvCxnSpPr>
          <p:cNvPr id="9" name="直線單箭頭接點 8"/>
          <p:cNvCxnSpPr/>
          <p:nvPr/>
        </p:nvCxnSpPr>
        <p:spPr>
          <a:xfrm>
            <a:off x="4716463" y="3573463"/>
            <a:ext cx="0" cy="271462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字方塊 9"/>
          <p:cNvSpPr txBox="1">
            <a:spLocks noChangeArrowheads="1"/>
          </p:cNvSpPr>
          <p:nvPr/>
        </p:nvSpPr>
        <p:spPr bwMode="auto">
          <a:xfrm>
            <a:off x="3924300" y="3860800"/>
            <a:ext cx="1800225" cy="400050"/>
          </a:xfrm>
          <a:prstGeom prst="rect">
            <a:avLst/>
          </a:prstGeom>
          <a:solidFill>
            <a:srgbClr val="FF0000"/>
          </a:solidFill>
          <a:ln w="508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TW" sz="2000" b="1"/>
              <a:t>Topic / Issue</a:t>
            </a:r>
            <a:endParaRPr lang="zh-TW" altLang="en-US" sz="2000" b="1"/>
          </a:p>
        </p:txBody>
      </p:sp>
      <p:sp>
        <p:nvSpPr>
          <p:cNvPr id="11" name="左中括弧 10"/>
          <p:cNvSpPr/>
          <p:nvPr/>
        </p:nvSpPr>
        <p:spPr>
          <a:xfrm>
            <a:off x="2987675" y="1916113"/>
            <a:ext cx="144463" cy="504825"/>
          </a:xfrm>
          <a:prstGeom prst="leftBracket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12" name="左中括弧 11"/>
          <p:cNvSpPr/>
          <p:nvPr/>
        </p:nvSpPr>
        <p:spPr>
          <a:xfrm flipH="1">
            <a:off x="7740650" y="1916113"/>
            <a:ext cx="144463" cy="504825"/>
          </a:xfrm>
          <a:prstGeom prst="leftBracket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13" name="左中括弧 12"/>
          <p:cNvSpPr/>
          <p:nvPr/>
        </p:nvSpPr>
        <p:spPr>
          <a:xfrm>
            <a:off x="2987675" y="2492375"/>
            <a:ext cx="144463" cy="504825"/>
          </a:xfrm>
          <a:prstGeom prst="leftBracket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14" name="左中括弧 13"/>
          <p:cNvSpPr/>
          <p:nvPr/>
        </p:nvSpPr>
        <p:spPr>
          <a:xfrm flipH="1">
            <a:off x="6156325" y="2492375"/>
            <a:ext cx="144463" cy="504825"/>
          </a:xfrm>
          <a:prstGeom prst="leftBracket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15" name="左中括弧 14"/>
          <p:cNvSpPr/>
          <p:nvPr/>
        </p:nvSpPr>
        <p:spPr>
          <a:xfrm>
            <a:off x="2987675" y="3068638"/>
            <a:ext cx="144463" cy="504825"/>
          </a:xfrm>
          <a:prstGeom prst="leftBracket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16" name="左中括弧 15"/>
          <p:cNvSpPr/>
          <p:nvPr/>
        </p:nvSpPr>
        <p:spPr>
          <a:xfrm flipH="1">
            <a:off x="5867400" y="3068638"/>
            <a:ext cx="144463" cy="504825"/>
          </a:xfrm>
          <a:prstGeom prst="leftBracket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pic>
        <p:nvPicPr>
          <p:cNvPr id="18" name="Picture 3" descr="C:\Users\User\AppData\Local\Microsoft\Windows\Temporary Internet Files\Content.IE5\AF6T5T9R\600px-Writing.svg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3860800"/>
            <a:ext cx="145415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文字方塊 18"/>
          <p:cNvSpPr txBox="1"/>
          <p:nvPr/>
        </p:nvSpPr>
        <p:spPr>
          <a:xfrm>
            <a:off x="2268538" y="4581525"/>
            <a:ext cx="5327650" cy="461963"/>
          </a:xfrm>
          <a:prstGeom prst="rect">
            <a:avLst/>
          </a:prstGeom>
          <a:noFill/>
          <a:ln w="41275" cmpd="tri">
            <a:solidFill>
              <a:schemeClr val="bg2">
                <a:lumMod val="85000"/>
                <a:lumOff val="15000"/>
              </a:schemeClr>
            </a:solidFill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TW" sz="24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Remarks</a:t>
            </a:r>
            <a:r>
              <a:rPr lang="en-US" altLang="zh-TW" sz="2400" b="1" dirty="0">
                <a:solidFill>
                  <a:schemeClr val="bg2"/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:    </a:t>
            </a:r>
            <a:r>
              <a:rPr lang="en-US" altLang="zh-TW" sz="2400" b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(2)</a:t>
            </a:r>
            <a:r>
              <a:rPr lang="en-US" altLang="zh-TW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 </a:t>
            </a:r>
            <a:r>
              <a:rPr lang="en-US" altLang="zh-TW" sz="24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   </a:t>
            </a:r>
            <a:r>
              <a:rPr lang="en-US" altLang="zh-TW" sz="2400" b="1" dirty="0">
                <a:solidFill>
                  <a:srgbClr val="7030A0"/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It is about </a:t>
            </a:r>
            <a:r>
              <a:rPr lang="en-US" altLang="zh-TW" sz="2400" b="1" u="sng" dirty="0">
                <a:solidFill>
                  <a:srgbClr val="FF0000"/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(topic/ issue)</a:t>
            </a:r>
            <a:r>
              <a:rPr lang="en-US" altLang="zh-TW" sz="2400" b="1" dirty="0">
                <a:solidFill>
                  <a:srgbClr val="7030A0"/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.</a:t>
            </a:r>
            <a:endParaRPr lang="zh-TW" altLang="en-US" sz="2400" b="1" dirty="0">
              <a:solidFill>
                <a:srgbClr val="7030A0"/>
              </a:solidFill>
              <a:latin typeface="Calibri" pitchFamily="34" charset="0"/>
              <a:ea typeface="Arial Unicode MS" pitchFamily="34" charset="-120"/>
              <a:cs typeface="Arial Unicode MS" pitchFamily="34" charset="-120"/>
            </a:endParaRPr>
          </a:p>
        </p:txBody>
      </p:sp>
      <p:sp>
        <p:nvSpPr>
          <p:cNvPr id="20" name="圓角矩形 19"/>
          <p:cNvSpPr/>
          <p:nvPr/>
        </p:nvSpPr>
        <p:spPr>
          <a:xfrm>
            <a:off x="1619250" y="2565400"/>
            <a:ext cx="4824413" cy="358775"/>
          </a:xfrm>
          <a:prstGeom prst="roundRect">
            <a:avLst>
              <a:gd name="adj" fmla="val 19765"/>
            </a:avLst>
          </a:prstGeom>
          <a:solidFill>
            <a:srgbClr val="00B050">
              <a:alpha val="3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21" name="圓角矩形 20"/>
          <p:cNvSpPr/>
          <p:nvPr/>
        </p:nvSpPr>
        <p:spPr>
          <a:xfrm>
            <a:off x="1619250" y="3141663"/>
            <a:ext cx="4537075" cy="358775"/>
          </a:xfrm>
          <a:prstGeom prst="roundRect">
            <a:avLst>
              <a:gd name="adj" fmla="val 19765"/>
            </a:avLst>
          </a:prstGeom>
          <a:solidFill>
            <a:srgbClr val="00B050">
              <a:alpha val="3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200722" name="文字方塊 24"/>
          <p:cNvSpPr txBox="1">
            <a:spLocks noChangeArrowheads="1"/>
          </p:cNvSpPr>
          <p:nvPr/>
        </p:nvSpPr>
        <p:spPr bwMode="auto">
          <a:xfrm>
            <a:off x="1116013" y="1844675"/>
            <a:ext cx="503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TW" sz="2800" b="1">
                <a:solidFill>
                  <a:schemeClr val="bg2"/>
                </a:solidFill>
                <a:sym typeface="Wingdings 2" pitchFamily="18" charset="2"/>
              </a:rPr>
              <a:t>1.</a:t>
            </a:r>
            <a:endParaRPr lang="zh-TW" altLang="en-US" sz="2800" b="1">
              <a:solidFill>
                <a:schemeClr val="bg2"/>
              </a:solidFill>
            </a:endParaRPr>
          </a:p>
        </p:txBody>
      </p:sp>
      <p:sp>
        <p:nvSpPr>
          <p:cNvPr id="200723" name="文字方塊 25"/>
          <p:cNvSpPr txBox="1">
            <a:spLocks noChangeArrowheads="1"/>
          </p:cNvSpPr>
          <p:nvPr/>
        </p:nvSpPr>
        <p:spPr bwMode="auto">
          <a:xfrm>
            <a:off x="1116013" y="2420938"/>
            <a:ext cx="431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TW" sz="2800" b="1">
                <a:solidFill>
                  <a:schemeClr val="bg2"/>
                </a:solidFill>
                <a:sym typeface="Wingdings 2" pitchFamily="18" charset="2"/>
              </a:rPr>
              <a:t>2.</a:t>
            </a:r>
            <a:endParaRPr lang="zh-TW" altLang="en-US" sz="2800" b="1">
              <a:solidFill>
                <a:schemeClr val="bg2"/>
              </a:solidFill>
            </a:endParaRPr>
          </a:p>
        </p:txBody>
      </p:sp>
      <p:sp>
        <p:nvSpPr>
          <p:cNvPr id="200724" name="文字方塊 26"/>
          <p:cNvSpPr txBox="1">
            <a:spLocks noChangeArrowheads="1"/>
          </p:cNvSpPr>
          <p:nvPr/>
        </p:nvSpPr>
        <p:spPr bwMode="auto">
          <a:xfrm>
            <a:off x="1116013" y="2997200"/>
            <a:ext cx="4318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TW" sz="2800" b="1">
                <a:solidFill>
                  <a:schemeClr val="bg2"/>
                </a:solidFill>
                <a:sym typeface="Wingdings 2" pitchFamily="18" charset="2"/>
              </a:rPr>
              <a:t>3.</a:t>
            </a:r>
            <a:endParaRPr lang="zh-TW" altLang="en-US" sz="2800" b="1">
              <a:solidFill>
                <a:schemeClr val="bg2"/>
              </a:solidFill>
            </a:endParaRPr>
          </a:p>
        </p:txBody>
      </p:sp>
      <p:sp>
        <p:nvSpPr>
          <p:cNvPr id="200725" name="TextBox 31"/>
          <p:cNvSpPr txBox="1">
            <a:spLocks noChangeArrowheads="1"/>
          </p:cNvSpPr>
          <p:nvPr/>
        </p:nvSpPr>
        <p:spPr bwMode="auto">
          <a:xfrm rot="-626579">
            <a:off x="6108700" y="654050"/>
            <a:ext cx="2808288" cy="5238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HK" sz="2800" b="1">
                <a:solidFill>
                  <a:srgbClr val="FF0000"/>
                </a:solidFill>
              </a:rPr>
              <a:t>Generalization</a:t>
            </a:r>
            <a:r>
              <a:rPr lang="en-US" altLang="zh-HK" sz="2800" b="1">
                <a:solidFill>
                  <a:srgbClr val="060606"/>
                </a:solidFill>
              </a:rPr>
              <a:t>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29" name="文字方塊 2"/>
          <p:cNvSpPr txBox="1">
            <a:spLocks noChangeArrowheads="1"/>
          </p:cNvSpPr>
          <p:nvPr/>
        </p:nvSpPr>
        <p:spPr bwMode="auto">
          <a:xfrm>
            <a:off x="1331913" y="1700213"/>
            <a:ext cx="65532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HK">
                <a:solidFill>
                  <a:schemeClr val="bg2"/>
                </a:solidFill>
                <a:latin typeface="Calibri" pitchFamily="34" charset="0"/>
              </a:rPr>
              <a:t>I   agree    to the ideas in the article because   Hong Kong teenagers don’t seem to understand the importance of a healthy lifestyle   .</a:t>
            </a:r>
            <a:endParaRPr lang="zh-HK" altLang="en-US"/>
          </a:p>
        </p:txBody>
      </p:sp>
      <p:sp>
        <p:nvSpPr>
          <p:cNvPr id="201730" name="文字方塊 3"/>
          <p:cNvSpPr txBox="1">
            <a:spLocks noChangeArrowheads="1"/>
          </p:cNvSpPr>
          <p:nvPr/>
        </p:nvSpPr>
        <p:spPr bwMode="auto">
          <a:xfrm>
            <a:off x="1331913" y="2492375"/>
            <a:ext cx="6985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HK">
                <a:solidFill>
                  <a:schemeClr val="bg2"/>
                </a:solidFill>
                <a:latin typeface="Calibri" pitchFamily="34" charset="0"/>
              </a:rPr>
              <a:t>I   disagree   to the ideas in the article because   I really don’t understand why looking at CCTV in taxis is a way to protect taxi drivers  .</a:t>
            </a:r>
            <a:endParaRPr lang="zh-TW" altLang="en-US">
              <a:solidFill>
                <a:schemeClr val="bg2"/>
              </a:solidFill>
              <a:latin typeface="Calibri" pitchFamily="34" charset="0"/>
            </a:endParaRPr>
          </a:p>
          <a:p>
            <a:pPr eaLnBrk="0" hangingPunct="0"/>
            <a:endParaRPr lang="zh-HK" altLang="en-US"/>
          </a:p>
        </p:txBody>
      </p:sp>
      <p:sp>
        <p:nvSpPr>
          <p:cNvPr id="201731" name="文字方塊 4"/>
          <p:cNvSpPr txBox="1">
            <a:spLocks noChangeArrowheads="1"/>
          </p:cNvSpPr>
          <p:nvPr/>
        </p:nvSpPr>
        <p:spPr bwMode="auto">
          <a:xfrm>
            <a:off x="1258888" y="3284538"/>
            <a:ext cx="67691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HK">
                <a:solidFill>
                  <a:schemeClr val="bg2"/>
                </a:solidFill>
                <a:latin typeface="Calibri" pitchFamily="34" charset="0"/>
              </a:rPr>
              <a:t> I   disagree   to the ideas in the article because   school uniforms allow everyone in a school to be equal  .</a:t>
            </a:r>
            <a:endParaRPr lang="zh-TW" altLang="zh-HK">
              <a:solidFill>
                <a:schemeClr val="bg2"/>
              </a:solidFill>
              <a:latin typeface="Calibri" pitchFamily="34" charset="0"/>
            </a:endParaRPr>
          </a:p>
          <a:p>
            <a:pPr eaLnBrk="0" hangingPunct="0"/>
            <a:endParaRPr lang="zh-HK" altLang="en-US"/>
          </a:p>
        </p:txBody>
      </p:sp>
      <p:sp>
        <p:nvSpPr>
          <p:cNvPr id="6" name="圓角矩形 5"/>
          <p:cNvSpPr/>
          <p:nvPr/>
        </p:nvSpPr>
        <p:spPr>
          <a:xfrm>
            <a:off x="1331913" y="2060575"/>
            <a:ext cx="6335712" cy="288925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7" name="圓角矩形 6"/>
          <p:cNvSpPr/>
          <p:nvPr/>
        </p:nvSpPr>
        <p:spPr>
          <a:xfrm>
            <a:off x="1331913" y="2852738"/>
            <a:ext cx="5688012" cy="288925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8" name="圓角矩形 7"/>
          <p:cNvSpPr/>
          <p:nvPr/>
        </p:nvSpPr>
        <p:spPr>
          <a:xfrm>
            <a:off x="1331913" y="3644900"/>
            <a:ext cx="3240087" cy="288925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9" name="圓角矩形 8"/>
          <p:cNvSpPr/>
          <p:nvPr/>
        </p:nvSpPr>
        <p:spPr>
          <a:xfrm>
            <a:off x="1331913" y="1773238"/>
            <a:ext cx="6335712" cy="287337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10" name="圓角矩形 9"/>
          <p:cNvSpPr/>
          <p:nvPr/>
        </p:nvSpPr>
        <p:spPr>
          <a:xfrm>
            <a:off x="1331913" y="2565400"/>
            <a:ext cx="6840537" cy="287338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11" name="圓角矩形 10"/>
          <p:cNvSpPr/>
          <p:nvPr/>
        </p:nvSpPr>
        <p:spPr>
          <a:xfrm>
            <a:off x="1331913" y="3357563"/>
            <a:ext cx="6624637" cy="287337"/>
          </a:xfrm>
          <a:prstGeom prst="roundRect">
            <a:avLst/>
          </a:prstGeom>
          <a:solidFill>
            <a:srgbClr val="FF000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201738" name="文字方塊 11"/>
          <p:cNvSpPr txBox="1">
            <a:spLocks noChangeArrowheads="1"/>
          </p:cNvSpPr>
          <p:nvPr/>
        </p:nvSpPr>
        <p:spPr bwMode="auto">
          <a:xfrm>
            <a:off x="1908175" y="692150"/>
            <a:ext cx="540067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TW" sz="3200" b="1">
                <a:solidFill>
                  <a:srgbClr val="002060"/>
                </a:solidFill>
              </a:rPr>
              <a:t>Part 3: Your stance</a:t>
            </a:r>
            <a:endParaRPr lang="zh-TW" altLang="en-US" sz="3200" b="1">
              <a:solidFill>
                <a:srgbClr val="002060"/>
              </a:solidFill>
            </a:endParaRPr>
          </a:p>
        </p:txBody>
      </p:sp>
      <p:sp>
        <p:nvSpPr>
          <p:cNvPr id="13" name="左中括弧 12"/>
          <p:cNvSpPr/>
          <p:nvPr/>
        </p:nvSpPr>
        <p:spPr>
          <a:xfrm>
            <a:off x="1547813" y="1700213"/>
            <a:ext cx="144462" cy="395287"/>
          </a:xfrm>
          <a:prstGeom prst="leftBracket">
            <a:avLst/>
          </a:prstGeom>
          <a:noFill/>
          <a:ln w="34925">
            <a:solidFill>
              <a:schemeClr val="bg1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14" name="左中括弧 13"/>
          <p:cNvSpPr/>
          <p:nvPr/>
        </p:nvSpPr>
        <p:spPr>
          <a:xfrm flipH="1">
            <a:off x="2124075" y="1700213"/>
            <a:ext cx="144463" cy="398462"/>
          </a:xfrm>
          <a:prstGeom prst="leftBracket">
            <a:avLst/>
          </a:prstGeom>
          <a:ln w="34925">
            <a:solidFill>
              <a:schemeClr val="bg1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cxnSp>
        <p:nvCxnSpPr>
          <p:cNvPr id="25" name="直線單箭頭接點 24"/>
          <p:cNvCxnSpPr>
            <a:endCxn id="26" idx="0"/>
          </p:cNvCxnSpPr>
          <p:nvPr/>
        </p:nvCxnSpPr>
        <p:spPr>
          <a:xfrm>
            <a:off x="6659563" y="3644900"/>
            <a:ext cx="36512" cy="288925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  <a:effectLst>
            <a:outerShdw blurRad="50800" dist="50800" dir="5400000" algn="ctr" rotWithShape="0">
              <a:schemeClr val="bg2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字方塊 25"/>
          <p:cNvSpPr txBox="1"/>
          <p:nvPr/>
        </p:nvSpPr>
        <p:spPr>
          <a:xfrm>
            <a:off x="6084168" y="3933056"/>
            <a:ext cx="1224136" cy="400110"/>
          </a:xfrm>
          <a:prstGeom prst="rect">
            <a:avLst/>
          </a:prstGeom>
          <a:solidFill>
            <a:srgbClr val="FFFF00"/>
          </a:solidFill>
          <a:ln w="50800">
            <a:noFill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TW" sz="2000" b="1" dirty="0">
                <a:ln>
                  <a:solidFill>
                    <a:schemeClr val="bg2"/>
                  </a:solidFill>
                </a:ln>
                <a:ea typeface="新細明體" pitchFamily="18" charset="-120"/>
              </a:rPr>
              <a:t>Reason</a:t>
            </a:r>
            <a:endParaRPr lang="zh-TW" altLang="en-US" sz="2000" b="1" dirty="0">
              <a:ln>
                <a:solidFill>
                  <a:schemeClr val="bg2"/>
                </a:solidFill>
              </a:ln>
              <a:ea typeface="新細明體" pitchFamily="18" charset="-120"/>
            </a:endParaRPr>
          </a:p>
        </p:txBody>
      </p:sp>
      <p:sp>
        <p:nvSpPr>
          <p:cNvPr id="27" name="左中括弧 26"/>
          <p:cNvSpPr/>
          <p:nvPr/>
        </p:nvSpPr>
        <p:spPr>
          <a:xfrm>
            <a:off x="5580063" y="1700213"/>
            <a:ext cx="144462" cy="360362"/>
          </a:xfrm>
          <a:prstGeom prst="leftBracket">
            <a:avLst/>
          </a:prstGeom>
          <a:noFill/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28" name="左中括弧 27"/>
          <p:cNvSpPr/>
          <p:nvPr/>
        </p:nvSpPr>
        <p:spPr>
          <a:xfrm flipH="1">
            <a:off x="7164388" y="1989138"/>
            <a:ext cx="144462" cy="431800"/>
          </a:xfrm>
          <a:prstGeom prst="leftBracket">
            <a:avLst/>
          </a:prstGeom>
          <a:noFill/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pic>
        <p:nvPicPr>
          <p:cNvPr id="33" name="Picture 3" descr="C:\Users\User\AppData\Local\Microsoft\Windows\Temporary Internet Files\Content.IE5\AF6T5T9R\600px-Writing.svg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3933825"/>
            <a:ext cx="1657350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文字方塊 33"/>
          <p:cNvSpPr txBox="1"/>
          <p:nvPr/>
        </p:nvSpPr>
        <p:spPr>
          <a:xfrm>
            <a:off x="1835150" y="4508500"/>
            <a:ext cx="6337300" cy="831850"/>
          </a:xfrm>
          <a:prstGeom prst="rect">
            <a:avLst/>
          </a:prstGeom>
          <a:noFill/>
          <a:ln w="41275" cmpd="tri">
            <a:solidFill>
              <a:schemeClr val="bg2">
                <a:lumMod val="85000"/>
                <a:lumOff val="15000"/>
              </a:schemeClr>
            </a:solidFill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TW" sz="24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Remarks</a:t>
            </a:r>
            <a:r>
              <a:rPr lang="en-US" altLang="zh-TW" sz="2400" b="1" dirty="0">
                <a:solidFill>
                  <a:schemeClr val="bg2"/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:    </a:t>
            </a:r>
            <a:r>
              <a:rPr lang="en-US" altLang="zh-TW" sz="2400" b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(3)</a:t>
            </a:r>
            <a:r>
              <a:rPr lang="en-US" altLang="zh-TW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 </a:t>
            </a:r>
            <a:r>
              <a:rPr lang="en-US" altLang="zh-TW" sz="24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   </a:t>
            </a:r>
            <a:r>
              <a:rPr lang="en-US" altLang="zh-TW" sz="2400" b="1" dirty="0">
                <a:solidFill>
                  <a:srgbClr val="7030A0"/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I </a:t>
            </a:r>
            <a:r>
              <a:rPr lang="en-US" altLang="zh-TW" sz="2400" b="1" u="sng" dirty="0">
                <a:solidFill>
                  <a:srgbClr val="FF0000"/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(agree/ disagree)</a:t>
            </a:r>
            <a:r>
              <a:rPr lang="en-US" altLang="zh-TW" sz="2400" b="1" dirty="0">
                <a:solidFill>
                  <a:srgbClr val="7030A0"/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 to the ideas 		   in the article because</a:t>
            </a:r>
            <a:r>
              <a:rPr lang="en-US" altLang="zh-TW" sz="2400" b="1" u="sng" dirty="0">
                <a:solidFill>
                  <a:srgbClr val="FF0000"/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 (reason)</a:t>
            </a:r>
            <a:r>
              <a:rPr lang="en-US" altLang="zh-TW" sz="2400" b="1" dirty="0">
                <a:solidFill>
                  <a:srgbClr val="7030A0"/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rPr>
              <a:t> .</a:t>
            </a:r>
            <a:endParaRPr lang="zh-TW" altLang="en-US" sz="2400" b="1" dirty="0">
              <a:solidFill>
                <a:srgbClr val="7030A0"/>
              </a:solidFill>
              <a:latin typeface="Calibri" pitchFamily="34" charset="0"/>
              <a:ea typeface="Arial Unicode MS" pitchFamily="34" charset="-120"/>
              <a:cs typeface="Arial Unicode MS" pitchFamily="34" charset="-120"/>
            </a:endParaRPr>
          </a:p>
        </p:txBody>
      </p:sp>
      <p:sp>
        <p:nvSpPr>
          <p:cNvPr id="201747" name="文字方塊 35"/>
          <p:cNvSpPr txBox="1">
            <a:spLocks noChangeArrowheads="1"/>
          </p:cNvSpPr>
          <p:nvPr/>
        </p:nvSpPr>
        <p:spPr bwMode="auto">
          <a:xfrm>
            <a:off x="1550988" y="1917700"/>
            <a:ext cx="1857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zh-HK" altLang="en-US"/>
          </a:p>
        </p:txBody>
      </p:sp>
      <p:sp>
        <p:nvSpPr>
          <p:cNvPr id="32" name="左中括弧 31"/>
          <p:cNvSpPr/>
          <p:nvPr/>
        </p:nvSpPr>
        <p:spPr>
          <a:xfrm>
            <a:off x="1547813" y="2492375"/>
            <a:ext cx="144462" cy="395288"/>
          </a:xfrm>
          <a:prstGeom prst="leftBracket">
            <a:avLst/>
          </a:prstGeom>
          <a:noFill/>
          <a:ln w="34925">
            <a:solidFill>
              <a:schemeClr val="bg1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39" name="左中括弧 38"/>
          <p:cNvSpPr/>
          <p:nvPr/>
        </p:nvSpPr>
        <p:spPr>
          <a:xfrm flipH="1">
            <a:off x="2339975" y="2492375"/>
            <a:ext cx="144463" cy="398463"/>
          </a:xfrm>
          <a:prstGeom prst="leftBracket">
            <a:avLst/>
          </a:prstGeom>
          <a:ln w="34925">
            <a:solidFill>
              <a:schemeClr val="bg1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40" name="左中括弧 39"/>
          <p:cNvSpPr/>
          <p:nvPr/>
        </p:nvSpPr>
        <p:spPr>
          <a:xfrm flipH="1">
            <a:off x="2339975" y="3284538"/>
            <a:ext cx="144463" cy="398462"/>
          </a:xfrm>
          <a:prstGeom prst="leftBracket">
            <a:avLst/>
          </a:prstGeom>
          <a:ln w="34925">
            <a:solidFill>
              <a:schemeClr val="bg1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41" name="左中括弧 40"/>
          <p:cNvSpPr/>
          <p:nvPr/>
        </p:nvSpPr>
        <p:spPr>
          <a:xfrm>
            <a:off x="1547813" y="3284538"/>
            <a:ext cx="144462" cy="395287"/>
          </a:xfrm>
          <a:prstGeom prst="leftBracket">
            <a:avLst/>
          </a:prstGeom>
          <a:noFill/>
          <a:ln w="34925">
            <a:solidFill>
              <a:schemeClr val="bg1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42" name="左中括弧 41"/>
          <p:cNvSpPr/>
          <p:nvPr/>
        </p:nvSpPr>
        <p:spPr>
          <a:xfrm>
            <a:off x="5795963" y="2492375"/>
            <a:ext cx="144462" cy="360363"/>
          </a:xfrm>
          <a:prstGeom prst="leftBracket">
            <a:avLst/>
          </a:prstGeom>
          <a:noFill/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43" name="左中括弧 42"/>
          <p:cNvSpPr/>
          <p:nvPr/>
        </p:nvSpPr>
        <p:spPr>
          <a:xfrm>
            <a:off x="5795963" y="3284538"/>
            <a:ext cx="144462" cy="431800"/>
          </a:xfrm>
          <a:prstGeom prst="leftBracket">
            <a:avLst/>
          </a:prstGeom>
          <a:noFill/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44" name="左中括弧 43"/>
          <p:cNvSpPr/>
          <p:nvPr/>
        </p:nvSpPr>
        <p:spPr>
          <a:xfrm flipH="1">
            <a:off x="6732588" y="2781300"/>
            <a:ext cx="142875" cy="431800"/>
          </a:xfrm>
          <a:prstGeom prst="leftBracket">
            <a:avLst/>
          </a:prstGeom>
          <a:noFill/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45" name="左中括弧 44"/>
          <p:cNvSpPr/>
          <p:nvPr/>
        </p:nvSpPr>
        <p:spPr>
          <a:xfrm flipH="1">
            <a:off x="4284663" y="3573463"/>
            <a:ext cx="142875" cy="431800"/>
          </a:xfrm>
          <a:prstGeom prst="leftBracket">
            <a:avLst/>
          </a:prstGeom>
          <a:noFill/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cxnSp>
        <p:nvCxnSpPr>
          <p:cNvPr id="48" name="直線單箭頭接點 47"/>
          <p:cNvCxnSpPr>
            <a:endCxn id="61" idx="3"/>
          </p:cNvCxnSpPr>
          <p:nvPr/>
        </p:nvCxnSpPr>
        <p:spPr>
          <a:xfrm flipH="1">
            <a:off x="1116013" y="1989138"/>
            <a:ext cx="360362" cy="404812"/>
          </a:xfrm>
          <a:prstGeom prst="straightConnector1">
            <a:avLst/>
          </a:prstGeom>
          <a:ln w="508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線單箭頭接點 52"/>
          <p:cNvCxnSpPr/>
          <p:nvPr/>
        </p:nvCxnSpPr>
        <p:spPr>
          <a:xfrm flipH="1">
            <a:off x="1042988" y="2492375"/>
            <a:ext cx="504825" cy="0"/>
          </a:xfrm>
          <a:prstGeom prst="straightConnector1">
            <a:avLst/>
          </a:prstGeom>
          <a:ln w="508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線單箭頭接點 53"/>
          <p:cNvCxnSpPr/>
          <p:nvPr/>
        </p:nvCxnSpPr>
        <p:spPr>
          <a:xfrm flipH="1" flipV="1">
            <a:off x="827088" y="2708275"/>
            <a:ext cx="720725" cy="576263"/>
          </a:xfrm>
          <a:prstGeom prst="straightConnector1">
            <a:avLst/>
          </a:prstGeom>
          <a:ln w="508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字方塊 60"/>
          <p:cNvSpPr txBox="1"/>
          <p:nvPr/>
        </p:nvSpPr>
        <p:spPr>
          <a:xfrm>
            <a:off x="107950" y="2133600"/>
            <a:ext cx="1008063" cy="52228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TW" sz="1400" b="1" dirty="0">
                <a:ea typeface="新細明體" pitchFamily="18" charset="-120"/>
              </a:rPr>
              <a:t>Agree/ Disagree</a:t>
            </a:r>
            <a:endParaRPr lang="zh-TW" altLang="en-US" sz="1400" b="1" dirty="0">
              <a:ea typeface="新細明體" pitchFamily="18" charset="-120"/>
            </a:endParaRPr>
          </a:p>
        </p:txBody>
      </p:sp>
      <p:sp>
        <p:nvSpPr>
          <p:cNvPr id="201760" name="文字方塊 64"/>
          <p:cNvSpPr txBox="1">
            <a:spLocks noChangeArrowheads="1"/>
          </p:cNvSpPr>
          <p:nvPr/>
        </p:nvSpPr>
        <p:spPr bwMode="auto">
          <a:xfrm>
            <a:off x="971550" y="1700213"/>
            <a:ext cx="3603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TW" b="1">
                <a:solidFill>
                  <a:schemeClr val="bg2"/>
                </a:solidFill>
                <a:sym typeface="Wingdings 2" pitchFamily="18" charset="2"/>
              </a:rPr>
              <a:t>1.</a:t>
            </a:r>
            <a:endParaRPr lang="zh-TW" altLang="en-US" b="1">
              <a:solidFill>
                <a:schemeClr val="bg2"/>
              </a:solidFill>
            </a:endParaRPr>
          </a:p>
        </p:txBody>
      </p:sp>
      <p:sp>
        <p:nvSpPr>
          <p:cNvPr id="201761" name="文字方塊 65"/>
          <p:cNvSpPr txBox="1">
            <a:spLocks noChangeArrowheads="1"/>
          </p:cNvSpPr>
          <p:nvPr/>
        </p:nvSpPr>
        <p:spPr bwMode="auto">
          <a:xfrm>
            <a:off x="971550" y="2492375"/>
            <a:ext cx="3603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TW" b="1">
                <a:solidFill>
                  <a:schemeClr val="bg2"/>
                </a:solidFill>
                <a:sym typeface="Wingdings 2" pitchFamily="18" charset="2"/>
              </a:rPr>
              <a:t>2.</a:t>
            </a:r>
            <a:endParaRPr lang="zh-TW" altLang="en-US" b="1">
              <a:solidFill>
                <a:schemeClr val="bg2"/>
              </a:solidFill>
            </a:endParaRPr>
          </a:p>
        </p:txBody>
      </p:sp>
      <p:sp>
        <p:nvSpPr>
          <p:cNvPr id="201762" name="文字方塊 69"/>
          <p:cNvSpPr txBox="1">
            <a:spLocks noChangeArrowheads="1"/>
          </p:cNvSpPr>
          <p:nvPr/>
        </p:nvSpPr>
        <p:spPr bwMode="auto">
          <a:xfrm>
            <a:off x="971550" y="3284538"/>
            <a:ext cx="3603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TW" b="1">
                <a:solidFill>
                  <a:schemeClr val="bg2"/>
                </a:solidFill>
                <a:sym typeface="Wingdings 2" pitchFamily="18" charset="2"/>
              </a:rPr>
              <a:t>3.</a:t>
            </a:r>
            <a:endParaRPr lang="zh-TW" altLang="en-US" b="1">
              <a:solidFill>
                <a:schemeClr val="bg2"/>
              </a:solidFill>
            </a:endParaRPr>
          </a:p>
        </p:txBody>
      </p:sp>
      <p:sp>
        <p:nvSpPr>
          <p:cNvPr id="201763" name="TextBox 31"/>
          <p:cNvSpPr txBox="1">
            <a:spLocks noChangeArrowheads="1"/>
          </p:cNvSpPr>
          <p:nvPr/>
        </p:nvSpPr>
        <p:spPr bwMode="auto">
          <a:xfrm rot="-1139230">
            <a:off x="6092825" y="635000"/>
            <a:ext cx="2833688" cy="5238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HK" sz="2800" b="1">
                <a:solidFill>
                  <a:srgbClr val="FF0000"/>
                </a:solidFill>
              </a:rPr>
              <a:t>Generalization</a:t>
            </a:r>
            <a:r>
              <a:rPr lang="en-US" altLang="zh-HK" sz="2800" b="1">
                <a:solidFill>
                  <a:srgbClr val="060606"/>
                </a:solidFill>
              </a:rPr>
              <a:t>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27" grpId="0" animBg="1"/>
      <p:bldP spid="28" grpId="0" animBg="1"/>
      <p:bldP spid="34" grpId="0" animBg="1"/>
      <p:bldP spid="32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6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3" name="TextBox 1"/>
          <p:cNvSpPr txBox="1">
            <a:spLocks noChangeArrowheads="1"/>
          </p:cNvSpPr>
          <p:nvPr/>
        </p:nvSpPr>
        <p:spPr bwMode="auto">
          <a:xfrm>
            <a:off x="17463" y="30163"/>
            <a:ext cx="14732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TW"/>
              <a:t>Consolidation </a:t>
            </a:r>
          </a:p>
        </p:txBody>
      </p:sp>
      <p:sp>
        <p:nvSpPr>
          <p:cNvPr id="7" name="文字方塊 6"/>
          <p:cNvSpPr txBox="1"/>
          <p:nvPr/>
        </p:nvSpPr>
        <p:spPr>
          <a:xfrm>
            <a:off x="2124075" y="1412875"/>
            <a:ext cx="5184775" cy="1630363"/>
          </a:xfrm>
          <a:prstGeom prst="rect">
            <a:avLst/>
          </a:prstGeom>
          <a:solidFill>
            <a:schemeClr val="accent5">
              <a:lumMod val="75000"/>
              <a:alpha val="69000"/>
            </a:schemeClr>
          </a:solidFill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HK" sz="2000" dirty="0">
                <a:latin typeface="Calibri" pitchFamily="34" charset="0"/>
                <a:ea typeface="新細明體" pitchFamily="18" charset="-120"/>
              </a:rPr>
              <a:t>Source: 	  </a:t>
            </a:r>
            <a:r>
              <a:rPr lang="en-US" altLang="zh-HK" sz="2000" i="1" dirty="0">
                <a:latin typeface="Calibri" pitchFamily="34" charset="0"/>
                <a:ea typeface="新細明體" pitchFamily="18" charset="-120"/>
              </a:rPr>
              <a:t>The Standard </a:t>
            </a:r>
            <a:endParaRPr lang="zh-TW" altLang="zh-HK" sz="2000" i="1" dirty="0">
              <a:latin typeface="Calibri" pitchFamily="34" charset="0"/>
              <a:ea typeface="新細明體" pitchFamily="18" charset="-120"/>
            </a:endParaRPr>
          </a:p>
          <a:p>
            <a:pPr eaLnBrk="0" hangingPunct="0">
              <a:defRPr/>
            </a:pPr>
            <a:r>
              <a:rPr lang="en-US" altLang="zh-HK" sz="2000" dirty="0">
                <a:latin typeface="Calibri" pitchFamily="34" charset="0"/>
                <a:ea typeface="新細明體" pitchFamily="18" charset="-120"/>
              </a:rPr>
              <a:t>Writer: 	  Simon Wong</a:t>
            </a:r>
            <a:endParaRPr lang="zh-TW" altLang="zh-HK" sz="2000" dirty="0">
              <a:latin typeface="Calibri" pitchFamily="34" charset="0"/>
              <a:ea typeface="新細明體" pitchFamily="18" charset="-120"/>
            </a:endParaRPr>
          </a:p>
          <a:p>
            <a:pPr eaLnBrk="0" hangingPunct="0">
              <a:defRPr/>
            </a:pPr>
            <a:r>
              <a:rPr lang="en-US" altLang="zh-HK" sz="2000" dirty="0">
                <a:latin typeface="Calibri" pitchFamily="34" charset="0"/>
                <a:ea typeface="新細明體" pitchFamily="18" charset="-120"/>
              </a:rPr>
              <a:t>Date: 	  16</a:t>
            </a:r>
            <a:r>
              <a:rPr lang="en-US" altLang="zh-HK" sz="2000" baseline="30000" dirty="0">
                <a:latin typeface="Calibri" pitchFamily="34" charset="0"/>
                <a:ea typeface="新細明體" pitchFamily="18" charset="-120"/>
              </a:rPr>
              <a:t>th</a:t>
            </a:r>
            <a:r>
              <a:rPr lang="en-US" altLang="zh-HK" sz="2000" dirty="0">
                <a:latin typeface="Calibri" pitchFamily="34" charset="0"/>
                <a:ea typeface="新細明體" pitchFamily="18" charset="-120"/>
              </a:rPr>
              <a:t> May </a:t>
            </a:r>
            <a:endParaRPr lang="zh-TW" altLang="zh-HK" sz="2000" dirty="0">
              <a:latin typeface="Calibri" pitchFamily="34" charset="0"/>
              <a:ea typeface="新細明體" pitchFamily="18" charset="-120"/>
            </a:endParaRPr>
          </a:p>
          <a:p>
            <a:pPr eaLnBrk="0" hangingPunct="0">
              <a:defRPr/>
            </a:pPr>
            <a:r>
              <a:rPr lang="en-US" altLang="zh-HK" sz="2000" dirty="0">
                <a:latin typeface="Calibri" pitchFamily="34" charset="0"/>
                <a:ea typeface="新細明體" pitchFamily="18" charset="-120"/>
              </a:rPr>
              <a:t>Topic:  	  learning English through video games</a:t>
            </a:r>
            <a:endParaRPr lang="zh-TW" altLang="zh-HK" sz="2000" dirty="0">
              <a:latin typeface="Calibri" pitchFamily="34" charset="0"/>
              <a:ea typeface="新細明體" pitchFamily="18" charset="-120"/>
            </a:endParaRPr>
          </a:p>
          <a:p>
            <a:pPr eaLnBrk="0" hangingPunct="0">
              <a:defRPr/>
            </a:pPr>
            <a:r>
              <a:rPr lang="en-US" altLang="zh-HK" sz="2000" dirty="0">
                <a:latin typeface="Calibri" pitchFamily="34" charset="0"/>
                <a:ea typeface="新細明體" pitchFamily="18" charset="-120"/>
              </a:rPr>
              <a:t>Stance: 	  agree </a:t>
            </a:r>
            <a:endParaRPr lang="zh-HK" altLang="en-US" sz="2000" dirty="0">
              <a:latin typeface="Calibri" pitchFamily="34" charset="0"/>
              <a:ea typeface="新細明體" pitchFamily="18" charset="-120"/>
            </a:endParaRPr>
          </a:p>
        </p:txBody>
      </p:sp>
      <p:sp>
        <p:nvSpPr>
          <p:cNvPr id="9" name="文字方塊 8"/>
          <p:cNvSpPr txBox="1">
            <a:spLocks noChangeArrowheads="1"/>
          </p:cNvSpPr>
          <p:nvPr/>
        </p:nvSpPr>
        <p:spPr bwMode="auto">
          <a:xfrm>
            <a:off x="3995738" y="3789363"/>
            <a:ext cx="23685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HK" sz="2000" b="1">
                <a:solidFill>
                  <a:srgbClr val="FF0000"/>
                </a:solidFill>
              </a:rPr>
              <a:t> </a:t>
            </a:r>
            <a:r>
              <a:rPr lang="en-US" altLang="zh-HK" sz="2000" b="1" i="1">
                <a:solidFill>
                  <a:srgbClr val="FF0000"/>
                </a:solidFill>
              </a:rPr>
              <a:t>The Standard</a:t>
            </a:r>
            <a:endParaRPr lang="zh-HK" altLang="en-US" sz="2000" b="1" i="1">
              <a:solidFill>
                <a:srgbClr val="FF0000"/>
              </a:solidFill>
            </a:endParaRPr>
          </a:p>
        </p:txBody>
      </p:sp>
      <p:sp>
        <p:nvSpPr>
          <p:cNvPr id="10" name="文字方塊 9"/>
          <p:cNvSpPr txBox="1">
            <a:spLocks noChangeArrowheads="1"/>
          </p:cNvSpPr>
          <p:nvPr/>
        </p:nvSpPr>
        <p:spPr bwMode="auto">
          <a:xfrm>
            <a:off x="1692275" y="3789363"/>
            <a:ext cx="23749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HK" sz="2000" b="1">
                <a:solidFill>
                  <a:srgbClr val="FF0000"/>
                </a:solidFill>
              </a:rPr>
              <a:t>Simon Wong</a:t>
            </a:r>
            <a:endParaRPr lang="zh-HK" altLang="en-US" sz="2000" b="1">
              <a:solidFill>
                <a:srgbClr val="FF0000"/>
              </a:solidFill>
            </a:endParaRPr>
          </a:p>
        </p:txBody>
      </p:sp>
      <p:sp>
        <p:nvSpPr>
          <p:cNvPr id="11" name="文字方塊 10"/>
          <p:cNvSpPr txBox="1">
            <a:spLocks noChangeArrowheads="1"/>
          </p:cNvSpPr>
          <p:nvPr/>
        </p:nvSpPr>
        <p:spPr bwMode="auto">
          <a:xfrm>
            <a:off x="1763713" y="4221163"/>
            <a:ext cx="16144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HK" sz="2000" b="1">
                <a:solidFill>
                  <a:srgbClr val="FF0000"/>
                </a:solidFill>
              </a:rPr>
              <a:t>16</a:t>
            </a:r>
            <a:r>
              <a:rPr lang="en-US" altLang="zh-HK" sz="2000" b="1" baseline="30000">
                <a:solidFill>
                  <a:srgbClr val="FF0000"/>
                </a:solidFill>
              </a:rPr>
              <a:t>th</a:t>
            </a:r>
            <a:r>
              <a:rPr lang="en-US" altLang="zh-HK" sz="2000" b="1">
                <a:solidFill>
                  <a:srgbClr val="FF0000"/>
                </a:solidFill>
              </a:rPr>
              <a:t> May</a:t>
            </a:r>
            <a:endParaRPr lang="zh-HK" altLang="en-US" sz="2000" b="1">
              <a:solidFill>
                <a:srgbClr val="FF0000"/>
              </a:solidFill>
            </a:endParaRPr>
          </a:p>
        </p:txBody>
      </p:sp>
      <p:sp>
        <p:nvSpPr>
          <p:cNvPr id="12" name="文字方塊 11"/>
          <p:cNvSpPr txBox="1">
            <a:spLocks noChangeArrowheads="1"/>
          </p:cNvSpPr>
          <p:nvPr/>
        </p:nvSpPr>
        <p:spPr bwMode="auto">
          <a:xfrm>
            <a:off x="4643438" y="4149725"/>
            <a:ext cx="33845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HK" sz="2000" b="1">
                <a:solidFill>
                  <a:srgbClr val="FF0000"/>
                </a:solidFill>
              </a:rPr>
              <a:t>learning English through</a:t>
            </a:r>
            <a:endParaRPr lang="zh-HK" altLang="en-US" sz="2000" b="1">
              <a:solidFill>
                <a:srgbClr val="FF0000"/>
              </a:solidFill>
            </a:endParaRPr>
          </a:p>
        </p:txBody>
      </p:sp>
      <p:sp>
        <p:nvSpPr>
          <p:cNvPr id="13" name="文字方塊 12"/>
          <p:cNvSpPr txBox="1">
            <a:spLocks noChangeArrowheads="1"/>
          </p:cNvSpPr>
          <p:nvPr/>
        </p:nvSpPr>
        <p:spPr bwMode="auto">
          <a:xfrm>
            <a:off x="4140200" y="4652963"/>
            <a:ext cx="1079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HK" sz="2000" b="1">
                <a:solidFill>
                  <a:srgbClr val="FF0000"/>
                </a:solidFill>
              </a:rPr>
              <a:t>agree</a:t>
            </a:r>
            <a:endParaRPr lang="zh-HK" altLang="en-US" sz="2000" b="1">
              <a:solidFill>
                <a:srgbClr val="FF0000"/>
              </a:solidFill>
            </a:endParaRPr>
          </a:p>
        </p:txBody>
      </p:sp>
      <p:sp>
        <p:nvSpPr>
          <p:cNvPr id="15" name="文字方塊 14"/>
          <p:cNvSpPr txBox="1"/>
          <p:nvPr/>
        </p:nvSpPr>
        <p:spPr>
          <a:xfrm>
            <a:off x="1979613" y="188913"/>
            <a:ext cx="626427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TW" sz="2400" b="1" dirty="0">
                <a:solidFill>
                  <a:schemeClr val="accent5">
                    <a:lumMod val="50000"/>
                  </a:schemeClr>
                </a:solidFill>
                <a:ea typeface="新細明體" pitchFamily="18" charset="-120"/>
              </a:rPr>
              <a:t>Now, based on the following information, write the first paragraph of a letter to the editor:</a:t>
            </a:r>
            <a:endParaRPr lang="zh-TW" altLang="en-US" sz="2400" b="1" dirty="0">
              <a:solidFill>
                <a:schemeClr val="accent5">
                  <a:lumMod val="50000"/>
                </a:schemeClr>
              </a:solidFill>
              <a:ea typeface="新細明體" pitchFamily="18" charset="-120"/>
            </a:endParaRPr>
          </a:p>
        </p:txBody>
      </p:sp>
      <p:sp>
        <p:nvSpPr>
          <p:cNvPr id="16" name="文字方塊 15"/>
          <p:cNvSpPr txBox="1">
            <a:spLocks noChangeArrowheads="1"/>
          </p:cNvSpPr>
          <p:nvPr/>
        </p:nvSpPr>
        <p:spPr bwMode="auto">
          <a:xfrm>
            <a:off x="1692275" y="4652963"/>
            <a:ext cx="22320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HK" sz="2000" b="1">
                <a:solidFill>
                  <a:srgbClr val="FF0000"/>
                </a:solidFill>
              </a:rPr>
              <a:t>video games</a:t>
            </a:r>
            <a:endParaRPr lang="zh-HK" altLang="en-US" sz="2000" b="1">
              <a:solidFill>
                <a:srgbClr val="FF0000"/>
              </a:solidFill>
            </a:endParaRPr>
          </a:p>
        </p:txBody>
      </p:sp>
      <p:pic>
        <p:nvPicPr>
          <p:cNvPr id="3075" name="Picture 3" descr="C:\Users\User\AppData\Local\Microsoft\Windows\Temporary Internet Files\Content.IE5\S9RZEMHE\checkbox-303113_640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2638425"/>
            <a:ext cx="79216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文字方塊 13"/>
          <p:cNvSpPr txBox="1">
            <a:spLocks noChangeArrowheads="1"/>
          </p:cNvSpPr>
          <p:nvPr/>
        </p:nvSpPr>
        <p:spPr bwMode="auto">
          <a:xfrm>
            <a:off x="1619250" y="3284538"/>
            <a:ext cx="6265863" cy="2401887"/>
          </a:xfrm>
          <a:prstGeom prst="rect">
            <a:avLst/>
          </a:prstGeom>
          <a:noFill/>
          <a:ln w="25400" cmpd="tri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HK" sz="2000">
                <a:solidFill>
                  <a:schemeClr val="bg2"/>
                </a:solidFill>
                <a:latin typeface="Calibri" pitchFamily="34" charset="0"/>
              </a:rPr>
              <a:t> I am __________________________________ written by 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HK" sz="2000">
                <a:solidFill>
                  <a:schemeClr val="bg2"/>
                </a:solidFill>
                <a:latin typeface="Calibri" pitchFamily="34" charset="0"/>
              </a:rPr>
              <a:t>________________ in </a:t>
            </a:r>
            <a:r>
              <a:rPr lang="en-US" altLang="zh-HK" sz="2000" b="1">
                <a:solidFill>
                  <a:schemeClr val="bg2"/>
                </a:solidFill>
                <a:latin typeface="Calibri" pitchFamily="34" charset="0"/>
              </a:rPr>
              <a:t>______________ </a:t>
            </a:r>
            <a:r>
              <a:rPr lang="en-US" altLang="zh-HK" sz="2000">
                <a:solidFill>
                  <a:schemeClr val="bg2"/>
                </a:solidFill>
                <a:latin typeface="Calibri" pitchFamily="34" charset="0"/>
              </a:rPr>
              <a:t>dated </a:t>
            </a:r>
            <a:r>
              <a:rPr lang="en-US" altLang="zh-HK" sz="2000" b="1">
                <a:solidFill>
                  <a:schemeClr val="bg2"/>
                </a:solidFill>
                <a:latin typeface="Calibri" pitchFamily="34" charset="0"/>
              </a:rPr>
              <a:t>______________</a:t>
            </a:r>
            <a:r>
              <a:rPr lang="en-US" altLang="zh-HK" sz="2000">
                <a:solidFill>
                  <a:schemeClr val="bg2"/>
                </a:solidFill>
                <a:latin typeface="Calibri" pitchFamily="34" charset="0"/>
              </a:rPr>
              <a:t>. It is about </a:t>
            </a:r>
            <a:r>
              <a:rPr lang="en-US" altLang="zh-HK" sz="2000" b="1">
                <a:solidFill>
                  <a:schemeClr val="bg2"/>
                </a:solidFill>
                <a:latin typeface="Calibri" pitchFamily="34" charset="0"/>
              </a:rPr>
              <a:t>_______________________</a:t>
            </a:r>
            <a:endParaRPr lang="en-US" altLang="zh-HK" sz="2000">
              <a:solidFill>
                <a:schemeClr val="bg2"/>
              </a:solidFill>
              <a:latin typeface="Calibri" pitchFamily="34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HK" sz="2000">
                <a:solidFill>
                  <a:schemeClr val="bg2"/>
                </a:solidFill>
                <a:latin typeface="Calibri" pitchFamily="34" charset="0"/>
              </a:rPr>
              <a:t>__________________. I </a:t>
            </a:r>
            <a:r>
              <a:rPr lang="en-US" altLang="zh-HK" sz="2000" b="1">
                <a:solidFill>
                  <a:schemeClr val="bg2"/>
                </a:solidFill>
                <a:latin typeface="Calibri" pitchFamily="34" charset="0"/>
              </a:rPr>
              <a:t>________</a:t>
            </a:r>
            <a:r>
              <a:rPr lang="en-US" altLang="zh-HK" sz="2000">
                <a:solidFill>
                  <a:schemeClr val="bg2"/>
                </a:solidFill>
                <a:latin typeface="Calibri" pitchFamily="34" charset="0"/>
              </a:rPr>
              <a:t> to the ideas in the article because … </a:t>
            </a:r>
            <a:endParaRPr lang="zh-TW" altLang="zh-HK" sz="2000">
              <a:solidFill>
                <a:schemeClr val="bg2"/>
              </a:solidFill>
              <a:latin typeface="Calibri" pitchFamily="34" charset="0"/>
            </a:endParaRPr>
          </a:p>
        </p:txBody>
      </p:sp>
      <p:sp>
        <p:nvSpPr>
          <p:cNvPr id="17" name="文字方塊 16"/>
          <p:cNvSpPr txBox="1">
            <a:spLocks noChangeArrowheads="1"/>
          </p:cNvSpPr>
          <p:nvPr/>
        </p:nvSpPr>
        <p:spPr bwMode="auto">
          <a:xfrm>
            <a:off x="2195513" y="3284538"/>
            <a:ext cx="4254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HK" sz="2000" b="1">
                <a:solidFill>
                  <a:srgbClr val="FF0000"/>
                </a:solidFill>
              </a:rPr>
              <a:t>writing in response to the article</a:t>
            </a:r>
            <a:endParaRPr lang="zh-HK" altLang="en-US" sz="2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1" grpId="0"/>
      <p:bldP spid="12" grpId="0"/>
      <p:bldP spid="13" grpId="0"/>
      <p:bldP spid="15" grpId="0"/>
      <p:bldP spid="16" grpId="0"/>
      <p:bldP spid="14" grpId="0" animBg="1"/>
      <p:bldP spid="1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7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229600" cy="549275"/>
          </a:xfrm>
        </p:spPr>
        <p:txBody>
          <a:bodyPr/>
          <a:lstStyle/>
          <a:p>
            <a:pPr eaLnBrk="1" hangingPunct="1"/>
            <a:r>
              <a:rPr lang="en-US" altLang="zh-TW" sz="3600" smtClean="0">
                <a:solidFill>
                  <a:srgbClr val="006600"/>
                </a:solidFill>
                <a:latin typeface="Arial Narrow" pitchFamily="34" charset="0"/>
              </a:rPr>
              <a:t>Teaching Plan &amp; the use of Pattern of Variation</a:t>
            </a:r>
          </a:p>
        </p:txBody>
      </p:sp>
      <p:pic>
        <p:nvPicPr>
          <p:cNvPr id="203778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549275"/>
            <a:ext cx="612140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3779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6100" y="1557338"/>
            <a:ext cx="3752850" cy="503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 rot="19850636">
            <a:off x="1887538" y="2416175"/>
            <a:ext cx="2808287" cy="6413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TW" b="1"/>
              <a:t>Homework: </a:t>
            </a:r>
          </a:p>
          <a:p>
            <a:pPr eaLnBrk="0" hangingPunct="0">
              <a:defRPr/>
            </a:pPr>
            <a:r>
              <a:rPr lang="en-US" altLang="zh-TW" b="1"/>
              <a:t>Application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1" name="Rectangle 3"/>
          <p:cNvSpPr>
            <a:spLocks noChangeArrowheads="1"/>
          </p:cNvSpPr>
          <p:nvPr/>
        </p:nvSpPr>
        <p:spPr bwMode="auto">
          <a:xfrm>
            <a:off x="2268538" y="398463"/>
            <a:ext cx="6524625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84188" indent="-484188">
              <a:lnSpc>
                <a:spcPct val="130000"/>
              </a:lnSpc>
            </a:pPr>
            <a:r>
              <a:rPr lang="en-GB" altLang="zh-TW" sz="1600" b="1">
                <a:solidFill>
                  <a:srgbClr val="006600"/>
                </a:solidFill>
                <a:latin typeface="Century Gothic" pitchFamily="34" charset="0"/>
                <a:ea typeface="標楷體"/>
                <a:cs typeface="標楷體"/>
              </a:rPr>
              <a:t>V2: Variation in </a:t>
            </a:r>
            <a:r>
              <a:rPr lang="en-GB" altLang="zh-TW" sz="1600" b="1" u="sng">
                <a:solidFill>
                  <a:srgbClr val="FFAE0D"/>
                </a:solidFill>
                <a:latin typeface="Century Gothic" pitchFamily="34" charset="0"/>
                <a:ea typeface="標楷體"/>
                <a:cs typeface="標楷體"/>
              </a:rPr>
              <a:t>teachers’ understanding of what the most worthwhile object of learning is</a:t>
            </a:r>
            <a:r>
              <a:rPr lang="en-GB" altLang="zh-TW" sz="1600" b="1">
                <a:solidFill>
                  <a:srgbClr val="FFAE0D"/>
                </a:solidFill>
                <a:latin typeface="Century Gothic" pitchFamily="34" charset="0"/>
                <a:ea typeface="標楷體"/>
                <a:cs typeface="標楷體"/>
              </a:rPr>
              <a:t> </a:t>
            </a:r>
            <a:r>
              <a:rPr lang="en-GB" altLang="zh-TW" sz="1600" b="1">
                <a:solidFill>
                  <a:srgbClr val="006600"/>
                </a:solidFill>
                <a:latin typeface="Century Gothic" pitchFamily="34" charset="0"/>
                <a:ea typeface="標楷體"/>
                <a:cs typeface="標楷體"/>
              </a:rPr>
              <a:t>&amp; ways of handling it</a:t>
            </a:r>
            <a:endParaRPr lang="en-US" altLang="zh-TW" sz="1600" b="1">
              <a:solidFill>
                <a:srgbClr val="006600"/>
              </a:solidFill>
              <a:latin typeface="Century Gothic" pitchFamily="34" charset="0"/>
              <a:ea typeface="標楷體"/>
              <a:cs typeface="標楷體"/>
            </a:endParaRPr>
          </a:p>
        </p:txBody>
      </p:sp>
      <p:sp>
        <p:nvSpPr>
          <p:cNvPr id="5123" name="File"/>
          <p:cNvSpPr>
            <a:spLocks noEditPoints="1" noChangeArrowheads="1"/>
          </p:cNvSpPr>
          <p:nvPr/>
        </p:nvSpPr>
        <p:spPr bwMode="auto">
          <a:xfrm>
            <a:off x="533400" y="193675"/>
            <a:ext cx="1524000" cy="1219200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>
              <a:defRPr/>
            </a:pPr>
            <a:r>
              <a:rPr lang="en-US" altLang="zh-TW" sz="1600" smtClean="0">
                <a:solidFill>
                  <a:srgbClr val="6600FF"/>
                </a:solidFill>
                <a:latin typeface="Arial Narrow" pitchFamily="34" charset="0"/>
              </a:rPr>
              <a:t>Select a topic for study </a:t>
            </a:r>
          </a:p>
          <a:p>
            <a:pPr algn="ctr">
              <a:defRPr/>
            </a:pPr>
            <a:r>
              <a:rPr lang="en-US" altLang="zh-TW" sz="1600" b="1" smtClean="0">
                <a:solidFill>
                  <a:srgbClr val="CC0000"/>
                </a:solidFill>
                <a:latin typeface="Arial Narrow" pitchFamily="34" charset="0"/>
              </a:rPr>
              <a:t>(V2)</a:t>
            </a:r>
            <a:endParaRPr lang="en-US" altLang="zh-TW" sz="1600" smtClean="0">
              <a:solidFill>
                <a:srgbClr val="CC0000"/>
              </a:solidFill>
              <a:latin typeface="Arial Narrow" pitchFamily="34" charset="0"/>
            </a:endParaRPr>
          </a:p>
        </p:txBody>
      </p:sp>
      <p:sp>
        <p:nvSpPr>
          <p:cNvPr id="153603" name="Text Box 2"/>
          <p:cNvSpPr txBox="1">
            <a:spLocks noChangeArrowheads="1"/>
          </p:cNvSpPr>
          <p:nvPr/>
        </p:nvSpPr>
        <p:spPr bwMode="auto">
          <a:xfrm>
            <a:off x="468313" y="1662113"/>
            <a:ext cx="8424862" cy="500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Wingdings 2" pitchFamily="18" charset="2"/>
              <a:buNone/>
            </a:pPr>
            <a:r>
              <a:rPr lang="en-US" altLang="zh-TW" sz="2000" b="1" i="1">
                <a:solidFill>
                  <a:schemeClr val="accent2"/>
                </a:solidFill>
                <a:latin typeface="Century Gothic" pitchFamily="34" charset="0"/>
              </a:rPr>
              <a:t>What do you expect the students to learn on the topic?</a:t>
            </a:r>
          </a:p>
          <a:p>
            <a:pPr>
              <a:lnSpc>
                <a:spcPct val="130000"/>
              </a:lnSpc>
              <a:buFont typeface="Wingdings 2" pitchFamily="18" charset="2"/>
              <a:buChar char="¡"/>
            </a:pPr>
            <a:r>
              <a:rPr lang="en-US" altLang="zh-TW" sz="2100" b="1">
                <a:solidFill>
                  <a:srgbClr val="002B81"/>
                </a:solidFill>
                <a:latin typeface="Century Gothic" pitchFamily="34" charset="0"/>
              </a:rPr>
              <a:t>the </a:t>
            </a:r>
            <a:r>
              <a:rPr lang="en-US" altLang="zh-TW" sz="2400" b="1" u="sng">
                <a:solidFill>
                  <a:srgbClr val="0070C0"/>
                </a:solidFill>
                <a:latin typeface="Century Gothic" pitchFamily="34" charset="0"/>
              </a:rPr>
              <a:t>difference(s)</a:t>
            </a:r>
            <a:r>
              <a:rPr lang="en-US" altLang="zh-TW" sz="2400" b="1">
                <a:solidFill>
                  <a:srgbClr val="0070C0"/>
                </a:solidFill>
                <a:latin typeface="Century Gothic" pitchFamily="34" charset="0"/>
              </a:rPr>
              <a:t> </a:t>
            </a:r>
            <a:r>
              <a:rPr lang="en-US" altLang="zh-TW" sz="2100" b="1">
                <a:solidFill>
                  <a:srgbClr val="0070C0"/>
                </a:solidFill>
                <a:latin typeface="Century Gothic" pitchFamily="34" charset="0"/>
              </a:rPr>
              <a:t>between a letter to the editor and other formal letters/other genres</a:t>
            </a:r>
            <a:r>
              <a:rPr lang="en-US" altLang="zh-TW" sz="2100" b="1">
                <a:solidFill>
                  <a:srgbClr val="00B0F0"/>
                </a:solidFill>
                <a:latin typeface="Century Gothic" pitchFamily="34" charset="0"/>
              </a:rPr>
              <a:t>, </a:t>
            </a:r>
            <a:r>
              <a:rPr lang="en-US" altLang="zh-TW" sz="2000" b="1" i="1">
                <a:solidFill>
                  <a:srgbClr val="00B0F0"/>
                </a:solidFill>
                <a:latin typeface="Century Gothic" pitchFamily="34" charset="0"/>
              </a:rPr>
              <a:t>like articles, speeches</a:t>
            </a:r>
            <a:endParaRPr lang="en-US" altLang="zh-TW" sz="2100" b="1" i="1">
              <a:solidFill>
                <a:srgbClr val="00B0F0"/>
              </a:solidFill>
              <a:latin typeface="Century Gothic" pitchFamily="34" charset="0"/>
            </a:endParaRPr>
          </a:p>
          <a:p>
            <a:pPr>
              <a:lnSpc>
                <a:spcPct val="130000"/>
              </a:lnSpc>
              <a:buFont typeface="Wingdings 2" pitchFamily="18" charset="2"/>
              <a:buChar char="¡"/>
            </a:pPr>
            <a:r>
              <a:rPr lang="en-US" altLang="zh-TW" sz="2100" b="1">
                <a:solidFill>
                  <a:srgbClr val="002B81"/>
                </a:solidFill>
                <a:latin typeface="Century Gothic" pitchFamily="34" charset="0"/>
              </a:rPr>
              <a:t>the </a:t>
            </a:r>
            <a:r>
              <a:rPr lang="en-US" altLang="zh-TW" sz="2100" b="1">
                <a:solidFill>
                  <a:srgbClr val="0070C0"/>
                </a:solidFill>
                <a:latin typeface="Century Gothic" pitchFamily="34" charset="0"/>
              </a:rPr>
              <a:t>specific </a:t>
            </a:r>
            <a:r>
              <a:rPr lang="en-US" altLang="zh-TW" sz="2400" b="1" u="sng">
                <a:solidFill>
                  <a:srgbClr val="0070C0"/>
                </a:solidFill>
                <a:latin typeface="Century Gothic" pitchFamily="34" charset="0"/>
              </a:rPr>
              <a:t>schematic structure</a:t>
            </a:r>
            <a:r>
              <a:rPr lang="en-US" altLang="zh-TW" sz="2400" b="1">
                <a:solidFill>
                  <a:srgbClr val="002B81"/>
                </a:solidFill>
                <a:latin typeface="Century Gothic" pitchFamily="34" charset="0"/>
              </a:rPr>
              <a:t> </a:t>
            </a:r>
            <a:r>
              <a:rPr lang="en-US" altLang="zh-TW" sz="2100" b="1">
                <a:solidFill>
                  <a:srgbClr val="002B81"/>
                </a:solidFill>
                <a:latin typeface="Century Gothic" pitchFamily="34" charset="0"/>
              </a:rPr>
              <a:t>of a letter to the editor</a:t>
            </a:r>
          </a:p>
          <a:p>
            <a:pPr>
              <a:lnSpc>
                <a:spcPct val="130000"/>
              </a:lnSpc>
              <a:buFont typeface="Wingdings 2" pitchFamily="18" charset="2"/>
              <a:buChar char="¡"/>
            </a:pPr>
            <a:r>
              <a:rPr lang="en-US" altLang="zh-TW" sz="2100" b="1">
                <a:solidFill>
                  <a:srgbClr val="002B81"/>
                </a:solidFill>
                <a:latin typeface="Century Gothic" pitchFamily="34" charset="0"/>
              </a:rPr>
              <a:t>the </a:t>
            </a:r>
            <a:r>
              <a:rPr lang="en-US" altLang="zh-TW" sz="2100" b="1">
                <a:solidFill>
                  <a:srgbClr val="0070C0"/>
                </a:solidFill>
                <a:latin typeface="Century Gothic" pitchFamily="34" charset="0"/>
              </a:rPr>
              <a:t>possible </a:t>
            </a:r>
            <a:r>
              <a:rPr lang="en-US" altLang="zh-TW" sz="2400" b="1" u="sng">
                <a:solidFill>
                  <a:srgbClr val="0070C0"/>
                </a:solidFill>
                <a:latin typeface="Century Gothic" pitchFamily="34" charset="0"/>
              </a:rPr>
              <a:t>social purpose(s)</a:t>
            </a:r>
            <a:r>
              <a:rPr lang="en-US" altLang="zh-TW" sz="2400" b="1">
                <a:solidFill>
                  <a:srgbClr val="002B81"/>
                </a:solidFill>
                <a:latin typeface="Century Gothic" pitchFamily="34" charset="0"/>
              </a:rPr>
              <a:t> </a:t>
            </a:r>
            <a:r>
              <a:rPr lang="en-US" altLang="zh-TW" sz="2100" b="1">
                <a:solidFill>
                  <a:srgbClr val="002B81"/>
                </a:solidFill>
                <a:latin typeface="Century Gothic" pitchFamily="34" charset="0"/>
              </a:rPr>
              <a:t>of a letter to the editor</a:t>
            </a:r>
          </a:p>
          <a:p>
            <a:pPr>
              <a:lnSpc>
                <a:spcPct val="130000"/>
              </a:lnSpc>
              <a:buFont typeface="Wingdings 2" pitchFamily="18" charset="2"/>
              <a:buChar char="¡"/>
            </a:pPr>
            <a:r>
              <a:rPr lang="en-US" altLang="zh-TW" sz="2100" b="1">
                <a:solidFill>
                  <a:srgbClr val="002B81"/>
                </a:solidFill>
                <a:latin typeface="Century Gothic" pitchFamily="34" charset="0"/>
              </a:rPr>
              <a:t>the </a:t>
            </a:r>
            <a:r>
              <a:rPr lang="en-US" altLang="zh-TW" sz="2100" b="1">
                <a:solidFill>
                  <a:srgbClr val="0070C0"/>
                </a:solidFill>
                <a:latin typeface="Century Gothic" pitchFamily="34" charset="0"/>
              </a:rPr>
              <a:t>function(s) &amp; feature(s) of an effective </a:t>
            </a:r>
            <a:r>
              <a:rPr lang="en-US" altLang="zh-TW" sz="2400" b="1" u="sng">
                <a:solidFill>
                  <a:srgbClr val="0070C0"/>
                </a:solidFill>
                <a:latin typeface="Century Gothic" pitchFamily="34" charset="0"/>
              </a:rPr>
              <a:t>introductory</a:t>
            </a:r>
            <a:r>
              <a:rPr lang="en-US" altLang="zh-TW" sz="2100" b="1" u="sng">
                <a:solidFill>
                  <a:srgbClr val="0070C0"/>
                </a:solidFill>
                <a:latin typeface="Century Gothic" pitchFamily="34" charset="0"/>
              </a:rPr>
              <a:t> paragraph</a:t>
            </a:r>
          </a:p>
          <a:p>
            <a:pPr>
              <a:lnSpc>
                <a:spcPct val="130000"/>
              </a:lnSpc>
              <a:buFont typeface="Wingdings 2" pitchFamily="18" charset="2"/>
              <a:buChar char="¡"/>
            </a:pPr>
            <a:r>
              <a:rPr lang="en-US" altLang="zh-TW" sz="2100" b="1">
                <a:solidFill>
                  <a:srgbClr val="002B81"/>
                </a:solidFill>
                <a:latin typeface="Century Gothic" pitchFamily="34" charset="0"/>
              </a:rPr>
              <a:t>the </a:t>
            </a:r>
            <a:r>
              <a:rPr lang="en-US" altLang="zh-TW" sz="2100" b="1">
                <a:solidFill>
                  <a:srgbClr val="0070C0"/>
                </a:solidFill>
                <a:latin typeface="Century Gothic" pitchFamily="34" charset="0"/>
              </a:rPr>
              <a:t>function(s) &amp; feature(s) of an effective </a:t>
            </a:r>
            <a:r>
              <a:rPr lang="en-US" altLang="zh-TW" sz="2400" b="1" u="sng">
                <a:solidFill>
                  <a:srgbClr val="0070C0"/>
                </a:solidFill>
                <a:latin typeface="Century Gothic" pitchFamily="34" charset="0"/>
              </a:rPr>
              <a:t>closing</a:t>
            </a:r>
            <a:r>
              <a:rPr lang="en-US" altLang="zh-TW" sz="2100" b="1" u="sng">
                <a:solidFill>
                  <a:srgbClr val="0070C0"/>
                </a:solidFill>
                <a:latin typeface="Century Gothic" pitchFamily="34" charset="0"/>
              </a:rPr>
              <a:t> paragraph</a:t>
            </a:r>
          </a:p>
          <a:p>
            <a:pPr>
              <a:lnSpc>
                <a:spcPct val="130000"/>
              </a:lnSpc>
              <a:buFont typeface="Wingdings 2" pitchFamily="18" charset="2"/>
              <a:buChar char="¡"/>
            </a:pPr>
            <a:r>
              <a:rPr lang="en-US" altLang="zh-TW" sz="2100" b="1">
                <a:solidFill>
                  <a:srgbClr val="002B81"/>
                </a:solidFill>
                <a:latin typeface="Century Gothic" pitchFamily="34" charset="0"/>
              </a:rPr>
              <a:t>the </a:t>
            </a:r>
            <a:r>
              <a:rPr lang="en-US" altLang="zh-TW" sz="2100" b="1">
                <a:solidFill>
                  <a:srgbClr val="0070C0"/>
                </a:solidFill>
                <a:latin typeface="Century Gothic" pitchFamily="34" charset="0"/>
              </a:rPr>
              <a:t>definite </a:t>
            </a:r>
            <a:r>
              <a:rPr lang="en-US" altLang="zh-TW" sz="2400" b="1" u="sng">
                <a:solidFill>
                  <a:srgbClr val="0070C0"/>
                </a:solidFill>
                <a:latin typeface="Century Gothic" pitchFamily="34" charset="0"/>
              </a:rPr>
              <a:t>correlation</a:t>
            </a:r>
            <a:r>
              <a:rPr lang="en-US" altLang="zh-TW" sz="2100" b="1">
                <a:solidFill>
                  <a:srgbClr val="0070C0"/>
                </a:solidFill>
                <a:latin typeface="Century Gothic" pitchFamily="34" charset="0"/>
              </a:rPr>
              <a:t> between the introductory and closing paragraphs</a:t>
            </a:r>
            <a:r>
              <a:rPr lang="en-US" altLang="zh-TW" sz="2100" b="1">
                <a:solidFill>
                  <a:srgbClr val="002B81"/>
                </a:solidFill>
                <a:latin typeface="Century Gothic" pitchFamily="34" charset="0"/>
              </a:rPr>
              <a:t> of a letter to the editor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5" name="TextBox 3"/>
          <p:cNvSpPr txBox="1">
            <a:spLocks noChangeArrowheads="1"/>
          </p:cNvSpPr>
          <p:nvPr/>
        </p:nvSpPr>
        <p:spPr bwMode="auto">
          <a:xfrm>
            <a:off x="611188" y="404813"/>
            <a:ext cx="59769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HK" sz="2400" b="1">
                <a:solidFill>
                  <a:srgbClr val="008000"/>
                </a:solidFill>
              </a:rPr>
              <a:t>Recommendation for improvement  (1)</a:t>
            </a:r>
          </a:p>
          <a:p>
            <a:pPr eaLnBrk="0" hangingPunct="0"/>
            <a:r>
              <a:rPr lang="en-US" altLang="zh-HK" sz="2400" b="1">
                <a:solidFill>
                  <a:srgbClr val="008000"/>
                </a:solidFill>
              </a:rPr>
              <a:t>Reflection:</a:t>
            </a:r>
          </a:p>
        </p:txBody>
      </p:sp>
      <p:sp>
        <p:nvSpPr>
          <p:cNvPr id="205826" name="TextBox 4"/>
          <p:cNvSpPr txBox="1">
            <a:spLocks noChangeArrowheads="1"/>
          </p:cNvSpPr>
          <p:nvPr/>
        </p:nvSpPr>
        <p:spPr bwMode="auto">
          <a:xfrm>
            <a:off x="323850" y="1341438"/>
            <a:ext cx="8496300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HK" sz="2400" b="1">
                <a:solidFill>
                  <a:srgbClr val="7030A0"/>
                </a:solidFill>
                <a:latin typeface="Century Gothic" pitchFamily="34" charset="0"/>
              </a:rPr>
              <a:t>CF2: Identify the social purpose of a letter to the editor </a:t>
            </a:r>
          </a:p>
          <a:p>
            <a:pPr algn="just" eaLnBrk="0" hangingPunct="0">
              <a:buFont typeface="Wingdings" pitchFamily="2" charset="2"/>
              <a:buChar char="Ø"/>
            </a:pPr>
            <a:r>
              <a:rPr lang="en-US" altLang="zh-HK" sz="2000">
                <a:latin typeface="Calibri" pitchFamily="34" charset="0"/>
              </a:rPr>
              <a:t> As reflected in the post-lesson interviews, the students have not completely gained an understanding of the meaning of </a:t>
            </a:r>
            <a:r>
              <a:rPr lang="en-US" altLang="en-US" sz="2000">
                <a:latin typeface="Calibri" pitchFamily="34" charset="0"/>
              </a:rPr>
              <a:t>‘</a:t>
            </a:r>
            <a:r>
              <a:rPr lang="en-US" altLang="zh-HK" sz="2000">
                <a:latin typeface="Calibri" pitchFamily="34" charset="0"/>
              </a:rPr>
              <a:t>responding</a:t>
            </a:r>
            <a:r>
              <a:rPr lang="en-US" altLang="en-US" sz="2000">
                <a:latin typeface="Calibri" pitchFamily="34" charset="0"/>
              </a:rPr>
              <a:t>’</a:t>
            </a:r>
            <a:r>
              <a:rPr lang="en-US" altLang="zh-HK" sz="2000">
                <a:latin typeface="Calibri" pitchFamily="34" charset="0"/>
              </a:rPr>
              <a:t>, i.e. the purpose of writing of a letter to the editor. </a:t>
            </a:r>
          </a:p>
          <a:p>
            <a:pPr eaLnBrk="0" hangingPunct="0"/>
            <a:endParaRPr lang="en-US" altLang="zh-HK"/>
          </a:p>
          <a:p>
            <a:pPr eaLnBrk="0" hangingPunct="0"/>
            <a:endParaRPr lang="en-US" altLang="zh-HK" sz="2400" b="1"/>
          </a:p>
          <a:p>
            <a:pPr eaLnBrk="0" hangingPunct="0"/>
            <a:endParaRPr lang="en-US" altLang="zh-HK" sz="2400" b="1"/>
          </a:p>
          <a:p>
            <a:pPr eaLnBrk="0" hangingPunct="0"/>
            <a:endParaRPr lang="en-US" altLang="zh-HK" sz="2400" b="1"/>
          </a:p>
          <a:p>
            <a:pPr eaLnBrk="0" hangingPunct="0"/>
            <a:endParaRPr lang="en-US" altLang="zh-HK" sz="2400" b="1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29" name="Rectangle 2"/>
          <p:cNvSpPr>
            <a:spLocks noChangeArrowheads="1"/>
          </p:cNvSpPr>
          <p:nvPr/>
        </p:nvSpPr>
        <p:spPr bwMode="auto">
          <a:xfrm>
            <a:off x="76200" y="354013"/>
            <a:ext cx="90281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3200">
                <a:solidFill>
                  <a:srgbClr val="006600"/>
                </a:solidFill>
                <a:latin typeface="Arial Narrow" pitchFamily="34" charset="0"/>
              </a:rPr>
              <a:t>Further recommendations for improving the research lesson</a:t>
            </a:r>
          </a:p>
        </p:txBody>
      </p:sp>
      <p:sp>
        <p:nvSpPr>
          <p:cNvPr id="6" name="流程圖: 內部儲存裝置 5"/>
          <p:cNvSpPr/>
          <p:nvPr/>
        </p:nvSpPr>
        <p:spPr>
          <a:xfrm>
            <a:off x="323850" y="1228725"/>
            <a:ext cx="1584325" cy="641350"/>
          </a:xfrm>
          <a:prstGeom prst="flowChartInternalStora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HK" sz="2500" b="1" dirty="0">
                <a:solidFill>
                  <a:srgbClr val="3333CC"/>
                </a:solidFill>
              </a:rPr>
              <a:t>CF2</a:t>
            </a:r>
            <a:endParaRPr lang="zh-HK" altLang="en-US" sz="2500" b="1" dirty="0">
              <a:solidFill>
                <a:srgbClr val="3333CC"/>
              </a:solidFill>
            </a:endParaRPr>
          </a:p>
        </p:txBody>
      </p:sp>
      <p:sp>
        <p:nvSpPr>
          <p:cNvPr id="2" name="摺角紙張 1"/>
          <p:cNvSpPr/>
          <p:nvPr/>
        </p:nvSpPr>
        <p:spPr>
          <a:xfrm>
            <a:off x="2211388" y="3789363"/>
            <a:ext cx="2501900" cy="647700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HK" sz="2500" b="1" dirty="0">
                <a:solidFill>
                  <a:srgbClr val="3333CC"/>
                </a:solidFill>
              </a:rPr>
              <a:t>Add a scenario</a:t>
            </a:r>
            <a:endParaRPr lang="zh-HK" altLang="en-US" sz="2500" b="1" dirty="0">
              <a:solidFill>
                <a:srgbClr val="3333CC"/>
              </a:solidFill>
            </a:endParaRPr>
          </a:p>
        </p:txBody>
      </p:sp>
      <p:sp>
        <p:nvSpPr>
          <p:cNvPr id="3" name="向右箭號 2"/>
          <p:cNvSpPr/>
          <p:nvPr/>
        </p:nvSpPr>
        <p:spPr>
          <a:xfrm rot="5400000">
            <a:off x="3236119" y="2963069"/>
            <a:ext cx="900112" cy="431800"/>
          </a:xfrm>
          <a:prstGeom prst="stripedRightArrow">
            <a:avLst/>
          </a:prstGeom>
          <a:solidFill>
            <a:srgbClr val="CC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8" name="摺角紙張 7"/>
          <p:cNvSpPr/>
          <p:nvPr/>
        </p:nvSpPr>
        <p:spPr>
          <a:xfrm>
            <a:off x="3821113" y="4724400"/>
            <a:ext cx="4321175" cy="1296988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HK" sz="2500" b="1" dirty="0">
                <a:solidFill>
                  <a:srgbClr val="3333CC"/>
                </a:solidFill>
              </a:rPr>
              <a:t>Help students understand the purpose of writing a letter to the editor</a:t>
            </a:r>
            <a:endParaRPr lang="zh-HK" altLang="en-US" sz="2500" b="1" dirty="0">
              <a:solidFill>
                <a:srgbClr val="3333CC"/>
              </a:solidFill>
            </a:endParaRPr>
          </a:p>
        </p:txBody>
      </p:sp>
      <p:sp>
        <p:nvSpPr>
          <p:cNvPr id="9" name="向右箭號 8"/>
          <p:cNvSpPr/>
          <p:nvPr/>
        </p:nvSpPr>
        <p:spPr>
          <a:xfrm>
            <a:off x="1990725" y="1333500"/>
            <a:ext cx="1223963" cy="431800"/>
          </a:xfrm>
          <a:prstGeom prst="stripedRightArrow">
            <a:avLst/>
          </a:prstGeom>
          <a:solidFill>
            <a:srgbClr val="CC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10" name="摺角紙張 9"/>
          <p:cNvSpPr/>
          <p:nvPr/>
        </p:nvSpPr>
        <p:spPr>
          <a:xfrm>
            <a:off x="3348038" y="1011238"/>
            <a:ext cx="5246687" cy="1717675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HK" sz="2500" b="1" dirty="0" err="1">
                <a:solidFill>
                  <a:srgbClr val="3333CC"/>
                </a:solidFill>
              </a:rPr>
              <a:t>Ss</a:t>
            </a:r>
            <a:r>
              <a:rPr lang="en-US" altLang="zh-HK" sz="2500" b="1" dirty="0">
                <a:solidFill>
                  <a:srgbClr val="3333CC"/>
                </a:solidFill>
              </a:rPr>
              <a:t> don’t know why they need to write a letter to the editor / why they need to response to an article</a:t>
            </a:r>
            <a:endParaRPr lang="zh-HK" altLang="en-US" sz="2500" b="1" dirty="0">
              <a:solidFill>
                <a:srgbClr val="3333CC"/>
              </a:solidFill>
            </a:endParaRPr>
          </a:p>
        </p:txBody>
      </p:sp>
      <p:sp>
        <p:nvSpPr>
          <p:cNvPr id="5" name="上彎箭號 4"/>
          <p:cNvSpPr/>
          <p:nvPr/>
        </p:nvSpPr>
        <p:spPr>
          <a:xfrm rot="5400000">
            <a:off x="2584450" y="4652963"/>
            <a:ext cx="877887" cy="877888"/>
          </a:xfrm>
          <a:prstGeom prst="bentUpArrow">
            <a:avLst/>
          </a:prstGeom>
          <a:solidFill>
            <a:srgbClr val="CC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3" name="TextBox 3"/>
          <p:cNvSpPr txBox="1">
            <a:spLocks noChangeArrowheads="1"/>
          </p:cNvSpPr>
          <p:nvPr/>
        </p:nvSpPr>
        <p:spPr bwMode="auto">
          <a:xfrm>
            <a:off x="611188" y="188913"/>
            <a:ext cx="59769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HK" sz="2400" b="1">
                <a:solidFill>
                  <a:srgbClr val="008000"/>
                </a:solidFill>
              </a:rPr>
              <a:t>Recommendation for improvement  (1)</a:t>
            </a:r>
          </a:p>
        </p:txBody>
      </p:sp>
      <p:sp>
        <p:nvSpPr>
          <p:cNvPr id="228354" name="TextBox 4"/>
          <p:cNvSpPr txBox="1">
            <a:spLocks noChangeArrowheads="1"/>
          </p:cNvSpPr>
          <p:nvPr/>
        </p:nvSpPr>
        <p:spPr bwMode="auto">
          <a:xfrm>
            <a:off x="611188" y="692150"/>
            <a:ext cx="77057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HK" sz="2000" b="1"/>
              <a:t>Add a scenario in Activity (1) to provide context / an example to illustrate the idea.</a:t>
            </a:r>
          </a:p>
        </p:txBody>
      </p:sp>
      <p:pic>
        <p:nvPicPr>
          <p:cNvPr id="228355" name="圖片 5" descr="ac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1412875"/>
            <a:ext cx="7019925" cy="524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8356" name="TextBox 2"/>
          <p:cNvSpPr txBox="1">
            <a:spLocks noChangeArrowheads="1"/>
          </p:cNvSpPr>
          <p:nvPr/>
        </p:nvSpPr>
        <p:spPr bwMode="auto">
          <a:xfrm rot="-1138033">
            <a:off x="828675" y="1684338"/>
            <a:ext cx="3082925" cy="5222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HK" sz="2800" b="1">
                <a:solidFill>
                  <a:srgbClr val="FF0000"/>
                </a:solidFill>
              </a:rPr>
              <a:t>Add a scenario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377" name="Picture 2" descr="C:\Users\tlwmt\Downloads\fake new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7063" y="0"/>
            <a:ext cx="7889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1" name="TextBox 3"/>
          <p:cNvSpPr txBox="1">
            <a:spLocks noChangeArrowheads="1"/>
          </p:cNvSpPr>
          <p:nvPr/>
        </p:nvSpPr>
        <p:spPr bwMode="auto">
          <a:xfrm>
            <a:off x="611188" y="404813"/>
            <a:ext cx="59769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HK" sz="2400" b="1">
                <a:solidFill>
                  <a:srgbClr val="008000"/>
                </a:solidFill>
              </a:rPr>
              <a:t>Recommendation for improvement  (2)</a:t>
            </a:r>
          </a:p>
          <a:p>
            <a:pPr eaLnBrk="0" hangingPunct="0"/>
            <a:r>
              <a:rPr lang="en-US" altLang="zh-HK" sz="2400" b="1">
                <a:solidFill>
                  <a:srgbClr val="008000"/>
                </a:solidFill>
              </a:rPr>
              <a:t>Reflection:</a:t>
            </a:r>
          </a:p>
        </p:txBody>
      </p:sp>
      <p:sp>
        <p:nvSpPr>
          <p:cNvPr id="230402" name="TextBox 4"/>
          <p:cNvSpPr txBox="1">
            <a:spLocks noChangeArrowheads="1"/>
          </p:cNvSpPr>
          <p:nvPr/>
        </p:nvSpPr>
        <p:spPr bwMode="auto">
          <a:xfrm>
            <a:off x="611188" y="1341438"/>
            <a:ext cx="77057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HK" sz="2400"/>
              <a:t>Tasks in worksheets 4 &amp; 5 are repetitive, and have no context.</a:t>
            </a:r>
          </a:p>
        </p:txBody>
      </p:sp>
      <p:sp>
        <p:nvSpPr>
          <p:cNvPr id="230403" name="Rectangle 1"/>
          <p:cNvSpPr>
            <a:spLocks noChangeArrowheads="1"/>
          </p:cNvSpPr>
          <p:nvPr/>
        </p:nvSpPr>
        <p:spPr bwMode="auto">
          <a:xfrm>
            <a:off x="611188" y="2349500"/>
            <a:ext cx="640873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HK" sz="2400" b="1">
                <a:solidFill>
                  <a:srgbClr val="008000"/>
                </a:solidFill>
              </a:rPr>
              <a:t>Improvement (2)</a:t>
            </a:r>
          </a:p>
          <a:p>
            <a:pPr eaLnBrk="0" hangingPunct="0"/>
            <a:r>
              <a:rPr lang="en-US" altLang="zh-HK" sz="2400"/>
              <a:t>Delete and combine tasks </a:t>
            </a:r>
            <a:endParaRPr lang="en-US" altLang="zh-HK" sz="2400">
              <a:solidFill>
                <a:srgbClr val="060606"/>
              </a:solidFill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5" name="Rectangle 2"/>
          <p:cNvSpPr>
            <a:spLocks noChangeArrowheads="1"/>
          </p:cNvSpPr>
          <p:nvPr/>
        </p:nvSpPr>
        <p:spPr bwMode="auto">
          <a:xfrm>
            <a:off x="76200" y="354013"/>
            <a:ext cx="90281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3200">
                <a:solidFill>
                  <a:srgbClr val="006600"/>
                </a:solidFill>
                <a:latin typeface="Arial Narrow" pitchFamily="34" charset="0"/>
              </a:rPr>
              <a:t>Further recommendations for improving the research lesson</a:t>
            </a:r>
          </a:p>
        </p:txBody>
      </p:sp>
      <p:pic>
        <p:nvPicPr>
          <p:cNvPr id="12697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1487488"/>
            <a:ext cx="3854450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流程圖: 內部儲存裝置 5"/>
          <p:cNvSpPr/>
          <p:nvPr/>
        </p:nvSpPr>
        <p:spPr>
          <a:xfrm>
            <a:off x="179388" y="930275"/>
            <a:ext cx="4968875" cy="695325"/>
          </a:xfrm>
          <a:prstGeom prst="flowChartInternalStora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0" hangingPunct="0">
              <a:defRPr/>
            </a:pPr>
            <a:r>
              <a:rPr lang="en-US" altLang="zh-HK" sz="2200" b="1" dirty="0">
                <a:solidFill>
                  <a:srgbClr val="3333CC"/>
                </a:solidFill>
              </a:rPr>
              <a:t>Bridging the gap </a:t>
            </a:r>
          </a:p>
          <a:p>
            <a:pPr eaLnBrk="0" hangingPunct="0">
              <a:defRPr/>
            </a:pPr>
            <a:r>
              <a:rPr lang="en-US" altLang="zh-HK" sz="2200" b="1" dirty="0">
                <a:solidFill>
                  <a:srgbClr val="3333CC"/>
                </a:solidFill>
              </a:rPr>
              <a:t>– for homework assignment</a:t>
            </a:r>
            <a:endParaRPr lang="zh-HK" altLang="en-US" sz="2200" b="1" dirty="0">
              <a:solidFill>
                <a:srgbClr val="3333CC"/>
              </a:solidFill>
            </a:endParaRPr>
          </a:p>
        </p:txBody>
      </p:sp>
      <p:sp>
        <p:nvSpPr>
          <p:cNvPr id="2" name="流程圖: 內部儲存裝置 1"/>
          <p:cNvSpPr/>
          <p:nvPr/>
        </p:nvSpPr>
        <p:spPr>
          <a:xfrm>
            <a:off x="5724525" y="933450"/>
            <a:ext cx="2087563" cy="479425"/>
          </a:xfrm>
          <a:prstGeom prst="flowChartInternalStorag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HK" b="1" dirty="0">
                <a:solidFill>
                  <a:srgbClr val="3333CC"/>
                </a:solidFill>
              </a:rPr>
              <a:t>Cycle 1</a:t>
            </a:r>
            <a:endParaRPr lang="zh-HK" altLang="en-US" b="1" dirty="0">
              <a:solidFill>
                <a:srgbClr val="3333CC"/>
              </a:solidFill>
            </a:endParaRPr>
          </a:p>
        </p:txBody>
      </p:sp>
      <p:sp>
        <p:nvSpPr>
          <p:cNvPr id="8" name="向右箭號 7"/>
          <p:cNvSpPr/>
          <p:nvPr/>
        </p:nvSpPr>
        <p:spPr>
          <a:xfrm>
            <a:off x="4173538" y="2994025"/>
            <a:ext cx="515937" cy="215900"/>
          </a:xfrm>
          <a:prstGeom prst="stripedRightArrow">
            <a:avLst/>
          </a:prstGeom>
          <a:solidFill>
            <a:srgbClr val="CC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pic>
        <p:nvPicPr>
          <p:cNvPr id="231430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789113"/>
            <a:ext cx="3529012" cy="423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26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5" name="Rectangle 2"/>
          <p:cNvSpPr>
            <a:spLocks noChangeArrowheads="1"/>
          </p:cNvSpPr>
          <p:nvPr/>
        </p:nvSpPr>
        <p:spPr bwMode="auto">
          <a:xfrm>
            <a:off x="76200" y="354013"/>
            <a:ext cx="90281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3200">
                <a:solidFill>
                  <a:srgbClr val="006600"/>
                </a:solidFill>
                <a:latin typeface="Arial Narrow" pitchFamily="34" charset="0"/>
              </a:rPr>
              <a:t>Further recommendations for improving the research lesson</a:t>
            </a:r>
          </a:p>
        </p:txBody>
      </p:sp>
      <p:pic>
        <p:nvPicPr>
          <p:cNvPr id="1269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9700" y="1620838"/>
            <a:ext cx="3633788" cy="475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67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773238"/>
            <a:ext cx="3546475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向右箭號 1"/>
          <p:cNvSpPr/>
          <p:nvPr/>
        </p:nvSpPr>
        <p:spPr>
          <a:xfrm>
            <a:off x="4122738" y="3508375"/>
            <a:ext cx="935037" cy="574675"/>
          </a:xfrm>
          <a:prstGeom prst="strip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3" name="流程圖: 內部儲存裝置 2"/>
          <p:cNvSpPr/>
          <p:nvPr/>
        </p:nvSpPr>
        <p:spPr>
          <a:xfrm>
            <a:off x="393700" y="836613"/>
            <a:ext cx="3168650" cy="641350"/>
          </a:xfrm>
          <a:prstGeom prst="flowChartInternalStora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HK" sz="2500" b="1" dirty="0">
                <a:solidFill>
                  <a:srgbClr val="3333CC"/>
                </a:solidFill>
              </a:rPr>
              <a:t>Bridging the gap</a:t>
            </a:r>
            <a:endParaRPr lang="zh-HK" altLang="en-US" sz="2500" b="1" dirty="0">
              <a:solidFill>
                <a:srgbClr val="3333CC"/>
              </a:solidFill>
            </a:endParaRPr>
          </a:p>
        </p:txBody>
      </p:sp>
      <p:sp>
        <p:nvSpPr>
          <p:cNvPr id="8" name="流程圖: 內部儲存裝置 7"/>
          <p:cNvSpPr/>
          <p:nvPr/>
        </p:nvSpPr>
        <p:spPr>
          <a:xfrm>
            <a:off x="3779838" y="917575"/>
            <a:ext cx="2087562" cy="479425"/>
          </a:xfrm>
          <a:prstGeom prst="flowChartInternalStorag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HK" b="1" dirty="0">
                <a:solidFill>
                  <a:srgbClr val="3333CC"/>
                </a:solidFill>
              </a:rPr>
              <a:t>Cycle 2</a:t>
            </a:r>
            <a:endParaRPr lang="zh-HK" altLang="en-US" b="1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2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3" name="Rectangle 2"/>
          <p:cNvSpPr>
            <a:spLocks noChangeArrowheads="1"/>
          </p:cNvSpPr>
          <p:nvPr/>
        </p:nvSpPr>
        <p:spPr bwMode="auto">
          <a:xfrm>
            <a:off x="609600" y="427038"/>
            <a:ext cx="8229600" cy="1143000"/>
          </a:xfrm>
          <a:prstGeom prst="rect">
            <a:avLst/>
          </a:prstGeom>
          <a:noFill/>
          <a:ln w="9525">
            <a:solidFill>
              <a:srgbClr val="CC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TW" sz="4400" dirty="0">
                <a:solidFill>
                  <a:schemeClr val="tx2"/>
                </a:solidFill>
                <a:latin typeface="Arial Narrow" pitchFamily="34" charset="0"/>
              </a:rPr>
              <a:t>2nd cycle of implementation </a:t>
            </a:r>
          </a:p>
          <a:p>
            <a:pPr algn="ctr"/>
            <a:r>
              <a:rPr lang="en-US" altLang="zh-TW" sz="4400" dirty="0">
                <a:solidFill>
                  <a:schemeClr val="tx2"/>
                </a:solidFill>
                <a:latin typeface="Arial Narrow" pitchFamily="34" charset="0"/>
              </a:rPr>
              <a:t>- Class </a:t>
            </a:r>
            <a:r>
              <a:rPr lang="en-US" altLang="zh-TW" sz="4400" dirty="0" smtClean="0">
                <a:solidFill>
                  <a:schemeClr val="tx2"/>
                </a:solidFill>
                <a:latin typeface="Arial Narrow" pitchFamily="34" charset="0"/>
              </a:rPr>
              <a:t>4C</a:t>
            </a:r>
            <a:endParaRPr lang="en-US" altLang="zh-TW" sz="4400" dirty="0">
              <a:solidFill>
                <a:schemeClr val="tx2"/>
              </a:solidFill>
              <a:latin typeface="Arial Narrow" pitchFamily="34" charset="0"/>
            </a:endParaRPr>
          </a:p>
        </p:txBody>
      </p:sp>
      <p:sp>
        <p:nvSpPr>
          <p:cNvPr id="233474" name="Rectangle 3"/>
          <p:cNvSpPr txBox="1">
            <a:spLocks noRot="1" noChangeArrowheads="1"/>
          </p:cNvSpPr>
          <p:nvPr/>
        </p:nvSpPr>
        <p:spPr bwMode="auto">
          <a:xfrm>
            <a:off x="468313" y="1844675"/>
            <a:ext cx="8540750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85000"/>
              <a:buFont typeface="Wingdings 2" pitchFamily="18" charset="2"/>
              <a:buChar char="¡"/>
            </a:pPr>
            <a:r>
              <a:rPr lang="en-US" altLang="zh-TW" sz="2400"/>
              <a:t>Lesson teacher, Class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85000"/>
              <a:buFont typeface="Wingdings 2" pitchFamily="18" charset="2"/>
              <a:buChar char="¡"/>
            </a:pPr>
            <a:r>
              <a:rPr lang="en-US" altLang="zh-TW" sz="2400"/>
              <a:t>Class time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85000"/>
              <a:buFont typeface="Wingdings 2" pitchFamily="18" charset="2"/>
              <a:buChar char="¡"/>
            </a:pPr>
            <a:r>
              <a:rPr lang="en-US" altLang="zh-TW" sz="2400"/>
              <a:t>Teaching video clips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85000"/>
              <a:buFont typeface="Wingdings 2" pitchFamily="18" charset="2"/>
              <a:buChar char="¡"/>
            </a:pPr>
            <a:r>
              <a:rPr lang="en-US" altLang="zh-TW" sz="2400"/>
              <a:t>Students’ performances, e.g. in the post-lesson interview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85000"/>
              <a:buFont typeface="Wingdings 2" pitchFamily="18" charset="2"/>
              <a:buChar char="¡"/>
            </a:pPr>
            <a:r>
              <a:rPr lang="en-US" altLang="zh-TW" sz="2400"/>
              <a:t>Recommendation for improvements</a:t>
            </a:r>
          </a:p>
        </p:txBody>
      </p:sp>
    </p:spTree>
  </p:cSld>
  <p:clrMapOvr>
    <a:masterClrMapping/>
  </p:clrMapOvr>
  <p:transition spd="slow">
    <p:pull dir="ru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7" name="Title 1"/>
          <p:cNvSpPr>
            <a:spLocks noGrp="1"/>
          </p:cNvSpPr>
          <p:nvPr>
            <p:ph type="title"/>
          </p:nvPr>
        </p:nvSpPr>
        <p:spPr>
          <a:xfrm>
            <a:off x="323850" y="28575"/>
            <a:ext cx="8589963" cy="1111250"/>
          </a:xfrm>
        </p:spPr>
        <p:txBody>
          <a:bodyPr/>
          <a:lstStyle/>
          <a:p>
            <a:r>
              <a:rPr lang="en-US" altLang="zh-TW" smtClean="0">
                <a:solidFill>
                  <a:srgbClr val="FF0000"/>
                </a:solidFill>
              </a:rPr>
              <a:t>Refinement</a:t>
            </a:r>
          </a:p>
        </p:txBody>
      </p:sp>
      <p:sp>
        <p:nvSpPr>
          <p:cNvPr id="6" name="橢圓 5">
            <a:extLst/>
          </p:cNvPr>
          <p:cNvSpPr/>
          <p:nvPr/>
        </p:nvSpPr>
        <p:spPr>
          <a:xfrm>
            <a:off x="2700338" y="3933825"/>
            <a:ext cx="3167062" cy="431800"/>
          </a:xfrm>
          <a:prstGeom prst="ellipse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7" name="橢圓 6">
            <a:extLst/>
          </p:cNvPr>
          <p:cNvSpPr/>
          <p:nvPr/>
        </p:nvSpPr>
        <p:spPr>
          <a:xfrm>
            <a:off x="2916238" y="3429000"/>
            <a:ext cx="1223962" cy="334963"/>
          </a:xfrm>
          <a:prstGeom prst="ellipse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pic>
        <p:nvPicPr>
          <p:cNvPr id="234500" name="Picture 2" descr="C:\Users\tlwmt\Downloads\fake new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125538"/>
            <a:ext cx="6321425" cy="549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4501" name="Rectangle 1"/>
          <p:cNvSpPr>
            <a:spLocks noChangeArrowheads="1"/>
          </p:cNvSpPr>
          <p:nvPr/>
        </p:nvSpPr>
        <p:spPr bwMode="auto">
          <a:xfrm rot="1372100">
            <a:off x="4410075" y="2181225"/>
            <a:ext cx="4572000" cy="120173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HK" b="1"/>
              <a:t>A scenario from authentic material was added in lead-in to provide context / an example to illustrate the purpose of writing </a:t>
            </a:r>
            <a:r>
              <a:rPr lang="mr-IN" altLang="zh-HK" b="1"/>
              <a:t>–</a:t>
            </a:r>
            <a:r>
              <a:rPr lang="en-US" altLang="zh-HK" b="1"/>
              <a:t> responding 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1" name="Rectangle 2"/>
          <p:cNvSpPr>
            <a:spLocks noChangeArrowheads="1"/>
          </p:cNvSpPr>
          <p:nvPr/>
        </p:nvSpPr>
        <p:spPr bwMode="auto">
          <a:xfrm>
            <a:off x="3132138" y="188913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3200">
                <a:solidFill>
                  <a:srgbClr val="006600"/>
                </a:solidFill>
                <a:latin typeface="Arial Narrow" pitchFamily="34" charset="0"/>
              </a:rPr>
              <a:t>Refinement </a:t>
            </a:r>
          </a:p>
        </p:txBody>
      </p:sp>
      <p:pic>
        <p:nvPicPr>
          <p:cNvPr id="1269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9700" y="1620838"/>
            <a:ext cx="3633788" cy="475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773238"/>
            <a:ext cx="3546475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向右箭號 1"/>
          <p:cNvSpPr/>
          <p:nvPr/>
        </p:nvSpPr>
        <p:spPr>
          <a:xfrm>
            <a:off x="4122738" y="3508375"/>
            <a:ext cx="935037" cy="574675"/>
          </a:xfrm>
          <a:prstGeom prst="strip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2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5" name="Text Box 2"/>
          <p:cNvSpPr txBox="1">
            <a:spLocks noChangeArrowheads="1"/>
          </p:cNvSpPr>
          <p:nvPr/>
        </p:nvSpPr>
        <p:spPr bwMode="auto">
          <a:xfrm>
            <a:off x="539750" y="2205038"/>
            <a:ext cx="8134350" cy="396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TW" sz="2400" b="1" u="sng">
                <a:solidFill>
                  <a:srgbClr val="FF3300"/>
                </a:solidFill>
                <a:latin typeface="Century Gothic" pitchFamily="34" charset="0"/>
                <a:ea typeface="標楷體"/>
                <a:cs typeface="標楷體"/>
              </a:rPr>
              <a:t>Topic</a:t>
            </a:r>
            <a:r>
              <a:rPr lang="en-US" altLang="zh-TW" sz="2400" b="1">
                <a:solidFill>
                  <a:srgbClr val="FF3300"/>
                </a:solidFill>
                <a:latin typeface="Century Gothic" pitchFamily="34" charset="0"/>
                <a:ea typeface="標楷體"/>
                <a:cs typeface="標楷體"/>
              </a:rPr>
              <a:t>:</a:t>
            </a:r>
          </a:p>
          <a:p>
            <a:pPr>
              <a:lnSpc>
                <a:spcPct val="130000"/>
              </a:lnSpc>
            </a:pPr>
            <a:r>
              <a:rPr lang="en-US" altLang="zh-TW" sz="2500" b="1">
                <a:latin typeface="Century Gothic" pitchFamily="34" charset="0"/>
                <a:ea typeface="標楷體"/>
                <a:cs typeface="標楷體"/>
              </a:rPr>
              <a:t>Letter to the Editor </a:t>
            </a:r>
            <a:r>
              <a:rPr lang="en-US" altLang="zh-TW" sz="2000" b="1" i="1">
                <a:latin typeface="Century Gothic" pitchFamily="34" charset="0"/>
                <a:ea typeface="標楷體"/>
                <a:cs typeface="標楷體"/>
              </a:rPr>
              <a:t>(Writing)</a:t>
            </a:r>
          </a:p>
          <a:p>
            <a:pPr>
              <a:lnSpc>
                <a:spcPct val="130000"/>
              </a:lnSpc>
            </a:pPr>
            <a:endParaRPr lang="en-US" altLang="zh-TW" sz="2400" b="1" u="sng">
              <a:solidFill>
                <a:srgbClr val="FF3300"/>
              </a:solidFill>
              <a:latin typeface="Century Gothic" pitchFamily="34" charset="0"/>
              <a:ea typeface="標楷體"/>
              <a:cs typeface="標楷體"/>
            </a:endParaRPr>
          </a:p>
          <a:p>
            <a:pPr>
              <a:lnSpc>
                <a:spcPct val="130000"/>
              </a:lnSpc>
            </a:pPr>
            <a:r>
              <a:rPr lang="en-US" altLang="zh-TW" sz="2400" b="1" u="sng">
                <a:solidFill>
                  <a:srgbClr val="FF3300"/>
                </a:solidFill>
                <a:latin typeface="Century Gothic" pitchFamily="34" charset="0"/>
                <a:ea typeface="標楷體"/>
                <a:cs typeface="標楷體"/>
              </a:rPr>
              <a:t>Tentative Object of Learning (OL)</a:t>
            </a:r>
            <a:r>
              <a:rPr lang="en-US" altLang="zh-TW" sz="2400" b="1">
                <a:solidFill>
                  <a:srgbClr val="FF3300"/>
                </a:solidFill>
                <a:latin typeface="Century Gothic" pitchFamily="34" charset="0"/>
                <a:ea typeface="標楷體"/>
                <a:cs typeface="標楷體"/>
              </a:rPr>
              <a:t>:</a:t>
            </a:r>
          </a:p>
          <a:p>
            <a:pPr>
              <a:lnSpc>
                <a:spcPct val="130000"/>
              </a:lnSpc>
            </a:pPr>
            <a:r>
              <a:rPr lang="en-US" altLang="zh-TW" sz="2500" b="1">
                <a:latin typeface="Century Gothic" pitchFamily="34" charset="0"/>
                <a:ea typeface="標楷體"/>
                <a:cs typeface="標楷體"/>
              </a:rPr>
              <a:t>Understanding the </a:t>
            </a:r>
            <a:r>
              <a:rPr lang="en-US" altLang="zh-TW" sz="2500" b="1" u="sng">
                <a:solidFill>
                  <a:srgbClr val="7030A0"/>
                </a:solidFill>
                <a:latin typeface="Century Gothic" pitchFamily="34" charset="0"/>
                <a:ea typeface="標楷體"/>
                <a:cs typeface="標楷體"/>
              </a:rPr>
              <a:t>schematic structure</a:t>
            </a:r>
            <a:r>
              <a:rPr lang="en-US" altLang="zh-TW" sz="2500" b="1">
                <a:solidFill>
                  <a:srgbClr val="7030A0"/>
                </a:solidFill>
                <a:latin typeface="Century Gothic" pitchFamily="34" charset="0"/>
                <a:ea typeface="標楷體"/>
                <a:cs typeface="標楷體"/>
              </a:rPr>
              <a:t> </a:t>
            </a:r>
            <a:r>
              <a:rPr lang="en-US" altLang="zh-TW" sz="2500" b="1">
                <a:latin typeface="Century Gothic" pitchFamily="34" charset="0"/>
                <a:ea typeface="標楷體"/>
                <a:cs typeface="標楷體"/>
              </a:rPr>
              <a:t>of a Letter to the Editor and knowing </a:t>
            </a:r>
            <a:r>
              <a:rPr lang="en-US" altLang="zh-TW" sz="2500" b="1" u="sng">
                <a:solidFill>
                  <a:srgbClr val="7030A0"/>
                </a:solidFill>
                <a:latin typeface="Century Gothic" pitchFamily="34" charset="0"/>
                <a:ea typeface="標楷體"/>
                <a:cs typeface="標楷體"/>
              </a:rPr>
              <a:t>how to write the Introductory paragraph</a:t>
            </a:r>
            <a:r>
              <a:rPr lang="en-US" altLang="zh-TW" sz="2500" b="1">
                <a:solidFill>
                  <a:srgbClr val="7030A0"/>
                </a:solidFill>
                <a:latin typeface="Century Gothic" pitchFamily="34" charset="0"/>
                <a:ea typeface="標楷體"/>
                <a:cs typeface="標楷體"/>
              </a:rPr>
              <a:t> </a:t>
            </a:r>
            <a:r>
              <a:rPr lang="en-US" altLang="zh-TW" sz="2400" b="1" i="1">
                <a:solidFill>
                  <a:srgbClr val="00B050"/>
                </a:solidFill>
                <a:latin typeface="Century Gothic" pitchFamily="34" charset="0"/>
                <a:ea typeface="標楷體"/>
                <a:cs typeface="標楷體"/>
              </a:rPr>
              <a:t>(and Closing paragraph) </a:t>
            </a:r>
            <a:r>
              <a:rPr lang="en-US" altLang="zh-TW" sz="2400" b="1">
                <a:latin typeface="Century Gothic" pitchFamily="34" charset="0"/>
                <a:ea typeface="標楷體"/>
                <a:cs typeface="標楷體"/>
              </a:rPr>
              <a:t>of the Letter</a:t>
            </a:r>
            <a:endParaRPr lang="en-US" altLang="zh-TW" sz="2500" b="1">
              <a:latin typeface="Century Gothic" pitchFamily="34" charset="0"/>
              <a:ea typeface="標楷體"/>
              <a:cs typeface="標楷體"/>
            </a:endParaRPr>
          </a:p>
        </p:txBody>
      </p:sp>
      <p:sp>
        <p:nvSpPr>
          <p:cNvPr id="5123" name="File"/>
          <p:cNvSpPr>
            <a:spLocks noEditPoints="1" noChangeArrowheads="1"/>
          </p:cNvSpPr>
          <p:nvPr/>
        </p:nvSpPr>
        <p:spPr bwMode="auto">
          <a:xfrm>
            <a:off x="533400" y="457200"/>
            <a:ext cx="1524000" cy="1219200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>
              <a:defRPr/>
            </a:pPr>
            <a:r>
              <a:rPr lang="en-US" altLang="zh-TW" sz="1600" smtClean="0">
                <a:solidFill>
                  <a:schemeClr val="bg2"/>
                </a:solidFill>
                <a:latin typeface="Arial Narrow" pitchFamily="34" charset="0"/>
              </a:rPr>
              <a:t>Select a topic for study </a:t>
            </a:r>
          </a:p>
          <a:p>
            <a:pPr algn="ctr">
              <a:defRPr/>
            </a:pPr>
            <a:r>
              <a:rPr lang="en-US" altLang="zh-TW" sz="1600" b="1" smtClean="0">
                <a:solidFill>
                  <a:schemeClr val="bg2"/>
                </a:solidFill>
                <a:latin typeface="Arial Narrow" pitchFamily="34" charset="0"/>
              </a:rPr>
              <a:t>(V2)</a:t>
            </a:r>
            <a:endParaRPr lang="en-US" altLang="zh-TW" sz="1600" smtClean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154627" name="AutoShape 4"/>
          <p:cNvSpPr>
            <a:spLocks noChangeArrowheads="1"/>
          </p:cNvSpPr>
          <p:nvPr/>
        </p:nvSpPr>
        <p:spPr bwMode="auto">
          <a:xfrm>
            <a:off x="2139950" y="1160463"/>
            <a:ext cx="287338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5125" name="File"/>
          <p:cNvSpPr>
            <a:spLocks noEditPoints="1" noChangeArrowheads="1"/>
          </p:cNvSpPr>
          <p:nvPr/>
        </p:nvSpPr>
        <p:spPr bwMode="auto">
          <a:xfrm>
            <a:off x="2590800" y="403225"/>
            <a:ext cx="1581150" cy="1349375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>
              <a:defRPr/>
            </a:pPr>
            <a:r>
              <a:rPr lang="en-US" altLang="zh-TW" sz="1600" smtClean="0">
                <a:solidFill>
                  <a:srgbClr val="6600FF"/>
                </a:solidFill>
                <a:latin typeface="Arial Narrow" pitchFamily="34" charset="0"/>
              </a:rPr>
              <a:t>Identify a tentative object of learning</a:t>
            </a:r>
          </a:p>
          <a:p>
            <a:pPr algn="ctr">
              <a:defRPr/>
            </a:pPr>
            <a:r>
              <a:rPr lang="en-US" altLang="zh-TW" sz="1600" b="1" smtClean="0">
                <a:solidFill>
                  <a:srgbClr val="CC0000"/>
                </a:solidFill>
                <a:latin typeface="Arial Narrow" pitchFamily="34" charset="0"/>
              </a:rPr>
              <a:t>(V2)</a:t>
            </a:r>
            <a:endParaRPr lang="en-US" altLang="zh-TW" sz="1600" smtClean="0">
              <a:solidFill>
                <a:srgbClr val="CC0000"/>
              </a:solidFill>
              <a:latin typeface="Arial Narrow" pitchFamily="34" charset="0"/>
            </a:endParaRPr>
          </a:p>
        </p:txBody>
      </p:sp>
      <p:sp>
        <p:nvSpPr>
          <p:cNvPr id="154629" name="AutoShape 6"/>
          <p:cNvSpPr>
            <a:spLocks noChangeArrowheads="1"/>
          </p:cNvSpPr>
          <p:nvPr/>
        </p:nvSpPr>
        <p:spPr bwMode="auto">
          <a:xfrm>
            <a:off x="4291013" y="1165225"/>
            <a:ext cx="287337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09" name="Rectangle 2"/>
          <p:cNvSpPr>
            <a:spLocks noChangeArrowheads="1"/>
          </p:cNvSpPr>
          <p:nvPr/>
        </p:nvSpPr>
        <p:spPr bwMode="auto">
          <a:xfrm>
            <a:off x="179388" y="188913"/>
            <a:ext cx="85693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 sz="3200">
                <a:solidFill>
                  <a:srgbClr val="006600"/>
                </a:solidFill>
                <a:latin typeface="Arial Narrow" pitchFamily="34" charset="0"/>
              </a:rPr>
              <a:t>Recommendation for Improvements – Ho Ngai 4B</a:t>
            </a:r>
          </a:p>
        </p:txBody>
      </p:sp>
      <p:pic>
        <p:nvPicPr>
          <p:cNvPr id="1269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9700" y="1268413"/>
            <a:ext cx="3633788" cy="510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向右箭號 1"/>
          <p:cNvSpPr/>
          <p:nvPr/>
        </p:nvSpPr>
        <p:spPr>
          <a:xfrm>
            <a:off x="4122738" y="3508375"/>
            <a:ext cx="935037" cy="574675"/>
          </a:xfrm>
          <a:prstGeom prst="strip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pic>
        <p:nvPicPr>
          <p:cNvPr id="247812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1814513"/>
            <a:ext cx="3246438" cy="434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字方塊 2"/>
          <p:cNvSpPr txBox="1">
            <a:spLocks noChangeArrowheads="1"/>
          </p:cNvSpPr>
          <p:nvPr/>
        </p:nvSpPr>
        <p:spPr bwMode="auto">
          <a:xfrm rot="-340583">
            <a:off x="546100" y="1025525"/>
            <a:ext cx="6119813" cy="8001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HK" sz="2300"/>
              <a:t>1. Retrieve this task for less capable ss as consolidation (deleted in Cycle 2)</a:t>
            </a:r>
            <a:endParaRPr lang="zh-HK" altLang="en-US" sz="2300"/>
          </a:p>
        </p:txBody>
      </p:sp>
      <p:sp>
        <p:nvSpPr>
          <p:cNvPr id="8" name="文字方塊 7"/>
          <p:cNvSpPr txBox="1">
            <a:spLocks noChangeArrowheads="1"/>
          </p:cNvSpPr>
          <p:nvPr/>
        </p:nvSpPr>
        <p:spPr bwMode="auto">
          <a:xfrm rot="-340583">
            <a:off x="725488" y="2270125"/>
            <a:ext cx="6121400" cy="44608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HK" sz="2300"/>
              <a:t>2. Slower the pace and let ss think and do more</a:t>
            </a:r>
            <a:endParaRPr lang="zh-HK" altLang="en-US" sz="2300"/>
          </a:p>
        </p:txBody>
      </p:sp>
      <p:sp>
        <p:nvSpPr>
          <p:cNvPr id="9" name="文字方塊 8"/>
          <p:cNvSpPr txBox="1">
            <a:spLocks noChangeArrowheads="1"/>
          </p:cNvSpPr>
          <p:nvPr/>
        </p:nvSpPr>
        <p:spPr bwMode="auto">
          <a:xfrm rot="-340583">
            <a:off x="1063625" y="2673350"/>
            <a:ext cx="5646738" cy="44608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HK" sz="2300"/>
              <a:t>Don’t rush the ss </a:t>
            </a:r>
            <a:endParaRPr lang="zh-HK" altLang="en-US" sz="2300"/>
          </a:p>
        </p:txBody>
      </p:sp>
      <p:sp>
        <p:nvSpPr>
          <p:cNvPr id="4" name="橢圓 3"/>
          <p:cNvSpPr/>
          <p:nvPr/>
        </p:nvSpPr>
        <p:spPr>
          <a:xfrm>
            <a:off x="5219700" y="3508375"/>
            <a:ext cx="3633788" cy="1504950"/>
          </a:xfrm>
          <a:prstGeom prst="ellipse">
            <a:avLst/>
          </a:prstGeom>
          <a:solidFill>
            <a:srgbClr val="FF0000">
              <a:alpha val="5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11" name="文字方塊 10"/>
          <p:cNvSpPr txBox="1">
            <a:spLocks noChangeArrowheads="1"/>
          </p:cNvSpPr>
          <p:nvPr/>
        </p:nvSpPr>
        <p:spPr bwMode="auto">
          <a:xfrm rot="-340583">
            <a:off x="908050" y="3597275"/>
            <a:ext cx="6119813" cy="44608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HK" sz="2300"/>
              <a:t>3. Let ss have some discussion/ sharing </a:t>
            </a:r>
            <a:endParaRPr lang="zh-HK" altLang="en-US" sz="23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2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4" grpId="0" animBg="1"/>
      <p:bldP spid="11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3" name="Rectangle 2"/>
          <p:cNvSpPr>
            <a:spLocks noChangeArrowheads="1"/>
          </p:cNvSpPr>
          <p:nvPr/>
        </p:nvSpPr>
        <p:spPr bwMode="auto">
          <a:xfrm>
            <a:off x="609600" y="4270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TW" sz="4400" dirty="0">
                <a:solidFill>
                  <a:schemeClr val="tx2"/>
                </a:solidFill>
                <a:latin typeface="Arial Narrow" pitchFamily="34" charset="0"/>
              </a:rPr>
              <a:t>3rd cycle of implementation </a:t>
            </a:r>
          </a:p>
          <a:p>
            <a:pPr algn="ctr"/>
            <a:r>
              <a:rPr lang="en-US" altLang="zh-TW" sz="4400" dirty="0">
                <a:solidFill>
                  <a:schemeClr val="tx2"/>
                </a:solidFill>
                <a:latin typeface="Arial Narrow" pitchFamily="34" charset="0"/>
              </a:rPr>
              <a:t>- Class </a:t>
            </a:r>
            <a:r>
              <a:rPr lang="en-US" altLang="zh-TW" sz="4400" dirty="0" smtClean="0">
                <a:solidFill>
                  <a:schemeClr val="tx2"/>
                </a:solidFill>
                <a:latin typeface="Arial Narrow" pitchFamily="34" charset="0"/>
              </a:rPr>
              <a:t>4D</a:t>
            </a:r>
            <a:endParaRPr lang="en-US" altLang="zh-TW" sz="4400" dirty="0">
              <a:solidFill>
                <a:schemeClr val="tx2"/>
              </a:solidFill>
              <a:latin typeface="Arial Narrow" pitchFamily="34" charset="0"/>
            </a:endParaRPr>
          </a:p>
        </p:txBody>
      </p:sp>
      <p:sp>
        <p:nvSpPr>
          <p:cNvPr id="248834" name="Rectangle 3"/>
          <p:cNvSpPr txBox="1">
            <a:spLocks noRot="1" noChangeArrowheads="1"/>
          </p:cNvSpPr>
          <p:nvPr/>
        </p:nvSpPr>
        <p:spPr bwMode="auto">
          <a:xfrm>
            <a:off x="468313" y="1844675"/>
            <a:ext cx="8540750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85000"/>
              <a:buFont typeface="Wingdings 2" pitchFamily="18" charset="2"/>
              <a:buChar char="¡"/>
            </a:pPr>
            <a:r>
              <a:rPr lang="en-US" altLang="zh-TW" sz="2400"/>
              <a:t>Lesson teacher, Class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85000"/>
              <a:buFont typeface="Wingdings 2" pitchFamily="18" charset="2"/>
              <a:buChar char="¡"/>
            </a:pPr>
            <a:r>
              <a:rPr lang="en-US" altLang="zh-TW" sz="2400"/>
              <a:t>Class time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85000"/>
              <a:buFont typeface="Wingdings 2" pitchFamily="18" charset="2"/>
              <a:buChar char="¡"/>
            </a:pPr>
            <a:r>
              <a:rPr lang="en-US" altLang="zh-TW" sz="2400"/>
              <a:t>Teaching video clips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85000"/>
              <a:buFont typeface="Wingdings 2" pitchFamily="18" charset="2"/>
              <a:buChar char="¡"/>
            </a:pPr>
            <a:r>
              <a:rPr lang="en-US" altLang="zh-TW" sz="2400"/>
              <a:t>Students’ performances, e.g. in the post-lesson interview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85000"/>
              <a:buFont typeface="Wingdings 2" pitchFamily="18" charset="2"/>
              <a:buChar char="¡"/>
            </a:pPr>
            <a:r>
              <a:rPr lang="en-US" altLang="zh-TW" sz="2400"/>
              <a:t>Recommendation for improvements</a:t>
            </a:r>
          </a:p>
        </p:txBody>
      </p:sp>
    </p:spTree>
  </p:cSld>
  <p:clrMapOvr>
    <a:masterClrMapping/>
  </p:clrMapOvr>
  <p:transition spd="slow">
    <p:pull dir="ru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858" name="圖片 3"/>
          <p:cNvPicPr>
            <a:picLocks noChangeAspect="1"/>
          </p:cNvPicPr>
          <p:nvPr/>
        </p:nvPicPr>
        <p:blipFill rotWithShape="1">
          <a:blip r:embed="rId2"/>
          <a:srcRect l="1" t="12064" r="246"/>
          <a:stretch/>
        </p:blipFill>
        <p:spPr bwMode="auto">
          <a:xfrm>
            <a:off x="1042989" y="1844823"/>
            <a:ext cx="7273428" cy="4768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橢圓 5">
            <a:extLst/>
          </p:cNvPr>
          <p:cNvSpPr/>
          <p:nvPr/>
        </p:nvSpPr>
        <p:spPr>
          <a:xfrm>
            <a:off x="5662613" y="2568575"/>
            <a:ext cx="2663825" cy="644525"/>
          </a:xfrm>
          <a:prstGeom prst="ellipse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pull dir="ru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0881" name="圖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1365250"/>
            <a:ext cx="5630863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0882" name="Title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91550" cy="1112838"/>
          </a:xfrm>
        </p:spPr>
        <p:txBody>
          <a:bodyPr/>
          <a:lstStyle/>
          <a:p>
            <a:r>
              <a:rPr lang="en-US" altLang="zh-TW" smtClean="0">
                <a:solidFill>
                  <a:srgbClr val="FF0000"/>
                </a:solidFill>
              </a:rPr>
              <a:t>Refinement</a:t>
            </a:r>
          </a:p>
        </p:txBody>
      </p:sp>
      <p:sp>
        <p:nvSpPr>
          <p:cNvPr id="6" name="橢圓 5">
            <a:extLst/>
          </p:cNvPr>
          <p:cNvSpPr/>
          <p:nvPr/>
        </p:nvSpPr>
        <p:spPr>
          <a:xfrm>
            <a:off x="2700338" y="3933825"/>
            <a:ext cx="3167062" cy="431800"/>
          </a:xfrm>
          <a:prstGeom prst="ellipse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7" name="橢圓 6">
            <a:extLst/>
          </p:cNvPr>
          <p:cNvSpPr/>
          <p:nvPr/>
        </p:nvSpPr>
        <p:spPr>
          <a:xfrm>
            <a:off x="2916238" y="3429000"/>
            <a:ext cx="1223962" cy="334963"/>
          </a:xfrm>
          <a:prstGeom prst="ellipse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</p:spTree>
  </p:cSld>
  <p:clrMapOvr>
    <a:masterClrMapping/>
  </p:clrMapOvr>
  <p:transition spd="slow">
    <p:pull dir="ru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5" name="標題 1"/>
          <p:cNvSpPr>
            <a:spLocks noGrp="1"/>
          </p:cNvSpPr>
          <p:nvPr>
            <p:ph type="title"/>
          </p:nvPr>
        </p:nvSpPr>
        <p:spPr>
          <a:xfrm>
            <a:off x="1874838" y="93663"/>
            <a:ext cx="5784850" cy="1325562"/>
          </a:xfrm>
        </p:spPr>
        <p:txBody>
          <a:bodyPr/>
          <a:lstStyle/>
          <a:p>
            <a:r>
              <a:rPr lang="en-US" altLang="zh-HK" sz="3200" smtClean="0">
                <a:solidFill>
                  <a:srgbClr val="FF0000"/>
                </a:solidFill>
              </a:rPr>
              <a:t>Adaptation of Teaching Materials</a:t>
            </a:r>
            <a:endParaRPr lang="zh-HK" altLang="en-US" sz="3200" smtClean="0">
              <a:solidFill>
                <a:srgbClr val="FF0000"/>
              </a:solidFill>
            </a:endParaRPr>
          </a:p>
        </p:txBody>
      </p:sp>
      <p:pic>
        <p:nvPicPr>
          <p:cNvPr id="251906" name="圖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1419225"/>
            <a:ext cx="6427788" cy="443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箭號: 向右 3">
            <a:extLst/>
          </p:cNvPr>
          <p:cNvSpPr/>
          <p:nvPr/>
        </p:nvSpPr>
        <p:spPr>
          <a:xfrm>
            <a:off x="1781175" y="4868863"/>
            <a:ext cx="504825" cy="504825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/>
          </a:p>
        </p:txBody>
      </p:sp>
      <p:sp>
        <p:nvSpPr>
          <p:cNvPr id="5" name="矩形 4">
            <a:extLst/>
          </p:cNvPr>
          <p:cNvSpPr/>
          <p:nvPr/>
        </p:nvSpPr>
        <p:spPr>
          <a:xfrm>
            <a:off x="174625" y="3429000"/>
            <a:ext cx="1606550" cy="25209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HK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This part is left blank for students to </a:t>
            </a:r>
            <a:r>
              <a:rPr lang="en-US" altLang="zh-HK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generalise</a:t>
            </a:r>
            <a:r>
              <a:rPr lang="en-US" altLang="zh-HK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the structural and language features of the 1</a:t>
            </a:r>
            <a:r>
              <a:rPr lang="en-US" altLang="zh-HK" baseline="30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st</a:t>
            </a:r>
            <a:r>
              <a:rPr lang="en-US" altLang="zh-HK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paragraph</a:t>
            </a:r>
            <a:endParaRPr lang="zh-HK" altLang="en-US" dirty="0"/>
          </a:p>
        </p:txBody>
      </p:sp>
    </p:spTree>
  </p:cSld>
  <p:clrMapOvr>
    <a:masterClrMapping/>
  </p:clrMapOvr>
  <p:transition spd="slow">
    <p:pull dir="ru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69" name="Rectangle 2"/>
          <p:cNvSpPr>
            <a:spLocks noChangeArrowheads="1"/>
          </p:cNvSpPr>
          <p:nvPr/>
        </p:nvSpPr>
        <p:spPr bwMode="auto">
          <a:xfrm>
            <a:off x="609600" y="4270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TW" sz="4400">
                <a:solidFill>
                  <a:schemeClr val="tx2"/>
                </a:solidFill>
                <a:latin typeface="Arial Narrow" pitchFamily="34" charset="0"/>
              </a:rPr>
              <a:t>1</a:t>
            </a:r>
            <a:r>
              <a:rPr lang="en-US" altLang="zh-TW" sz="4400" baseline="30000">
                <a:solidFill>
                  <a:schemeClr val="tx2"/>
                </a:solidFill>
                <a:latin typeface="Arial Narrow" pitchFamily="34" charset="0"/>
              </a:rPr>
              <a:t>st</a:t>
            </a:r>
            <a:r>
              <a:rPr lang="en-US" altLang="zh-TW" sz="4400">
                <a:solidFill>
                  <a:schemeClr val="tx2"/>
                </a:solidFill>
                <a:latin typeface="Arial Narrow" pitchFamily="34" charset="0"/>
              </a:rPr>
              <a:t>  cycle of implementation </a:t>
            </a:r>
          </a:p>
          <a:p>
            <a:pPr algn="ctr"/>
            <a:r>
              <a:rPr lang="mr-IN" altLang="zh-TW" sz="4400">
                <a:solidFill>
                  <a:schemeClr val="tx2"/>
                </a:solidFill>
                <a:latin typeface="Arial Narrow" pitchFamily="34" charset="0"/>
              </a:rPr>
              <a:t>–</a:t>
            </a:r>
            <a:r>
              <a:rPr lang="en-US" altLang="zh-TW" sz="4400">
                <a:solidFill>
                  <a:schemeClr val="tx2"/>
                </a:solidFill>
                <a:latin typeface="Arial Narrow" pitchFamily="34" charset="0"/>
              </a:rPr>
              <a:t> Able Students Group </a:t>
            </a:r>
          </a:p>
        </p:txBody>
      </p:sp>
      <p:sp>
        <p:nvSpPr>
          <p:cNvPr id="263170" name="Rectangle 3"/>
          <p:cNvSpPr txBox="1">
            <a:spLocks noRot="1" noChangeArrowheads="1"/>
          </p:cNvSpPr>
          <p:nvPr/>
        </p:nvSpPr>
        <p:spPr bwMode="auto">
          <a:xfrm>
            <a:off x="468313" y="1989138"/>
            <a:ext cx="8540750" cy="308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85000"/>
              <a:buFont typeface="Wingdings 2" pitchFamily="18" charset="2"/>
              <a:buChar char="¡"/>
            </a:pPr>
            <a:r>
              <a:rPr lang="en-US" altLang="zh-TW" sz="2400"/>
              <a:t>Lesson teacher, Class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85000"/>
              <a:buFont typeface="Wingdings 2" pitchFamily="18" charset="2"/>
              <a:buChar char="¡"/>
            </a:pPr>
            <a:r>
              <a:rPr lang="en-US" altLang="zh-TW" sz="2400"/>
              <a:t>Class time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85000"/>
              <a:buFont typeface="Wingdings 2" pitchFamily="18" charset="2"/>
              <a:buChar char="¡"/>
            </a:pPr>
            <a:r>
              <a:rPr lang="en-US" altLang="zh-TW" sz="2400"/>
              <a:t>Teaching video clips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85000"/>
              <a:buFont typeface="Wingdings 2" pitchFamily="18" charset="2"/>
              <a:buChar char="¡"/>
            </a:pPr>
            <a:r>
              <a:rPr lang="en-US" altLang="zh-TW" sz="2400"/>
              <a:t>Students’ performances, e.g. in the post-lesson interview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85000"/>
              <a:buFont typeface="Wingdings 2" pitchFamily="18" charset="2"/>
              <a:buChar char="¡"/>
            </a:pPr>
            <a:r>
              <a:rPr lang="en-US" altLang="zh-TW" sz="2400"/>
              <a:t>Recommendation for improvements</a:t>
            </a:r>
          </a:p>
        </p:txBody>
      </p:sp>
    </p:spTree>
  </p:cSld>
  <p:clrMapOvr>
    <a:masterClrMapping/>
  </p:clrMapOvr>
  <p:transition spd="slow">
    <p:pull dir="ru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3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850" y="19050"/>
            <a:ext cx="8540750" cy="811213"/>
          </a:xfrm>
        </p:spPr>
        <p:txBody>
          <a:bodyPr/>
          <a:lstStyle/>
          <a:p>
            <a:pPr eaLnBrk="1" hangingPunct="1"/>
            <a:r>
              <a:rPr lang="en-US" altLang="zh-TW" sz="3600" smtClean="0">
                <a:latin typeface="Arial Narrow" pitchFamily="34" charset="0"/>
              </a:rPr>
              <a:t>1st cycle of implementation (Able Students)</a:t>
            </a:r>
          </a:p>
        </p:txBody>
      </p:sp>
      <p:pic>
        <p:nvPicPr>
          <p:cNvPr id="264194" name="Picture 1"/>
          <p:cNvPicPr>
            <a:picLocks noChangeAspect="1"/>
          </p:cNvPicPr>
          <p:nvPr/>
        </p:nvPicPr>
        <p:blipFill rotWithShape="1">
          <a:blip r:embed="rId2"/>
          <a:srcRect t="10002" r="-132" b="21909"/>
          <a:stretch/>
        </p:blipFill>
        <p:spPr bwMode="auto">
          <a:xfrm>
            <a:off x="971550" y="1412776"/>
            <a:ext cx="7200850" cy="4905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7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229600" cy="549275"/>
          </a:xfrm>
        </p:spPr>
        <p:txBody>
          <a:bodyPr/>
          <a:lstStyle/>
          <a:p>
            <a:pPr eaLnBrk="1" hangingPunct="1"/>
            <a:r>
              <a:rPr lang="en-US" altLang="zh-TW" sz="3600" smtClean="0">
                <a:solidFill>
                  <a:srgbClr val="006600"/>
                </a:solidFill>
                <a:latin typeface="Arial Narrow" pitchFamily="34" charset="0"/>
              </a:rPr>
              <a:t>Teaching Plan &amp; the use of Pattern of Variation</a:t>
            </a:r>
          </a:p>
        </p:txBody>
      </p:sp>
      <p:pic>
        <p:nvPicPr>
          <p:cNvPr id="265218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549275"/>
            <a:ext cx="6553200" cy="142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5219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1844675"/>
            <a:ext cx="6646863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1908175" y="3284538"/>
            <a:ext cx="2376488" cy="288925"/>
          </a:xfrm>
          <a:prstGeom prst="rect">
            <a:avLst/>
          </a:prstGeom>
          <a:noFill/>
          <a:ln w="28575" cmpd="sng">
            <a:solidFill>
              <a:srgbClr val="CC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41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333375"/>
            <a:ext cx="8474075" cy="539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42" name="TextBox 2"/>
          <p:cNvSpPr txBox="1">
            <a:spLocks noChangeArrowheads="1"/>
          </p:cNvSpPr>
          <p:nvPr/>
        </p:nvSpPr>
        <p:spPr bwMode="auto">
          <a:xfrm rot="-1252318">
            <a:off x="609600" y="4860925"/>
            <a:ext cx="2881313" cy="5238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TW" sz="2800" b="1">
                <a:solidFill>
                  <a:srgbClr val="FF0000"/>
                </a:solidFill>
              </a:rPr>
              <a:t>Student’s Work 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265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68288"/>
            <a:ext cx="8424863" cy="626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7266" name="TextBox 2"/>
          <p:cNvSpPr txBox="1">
            <a:spLocks noChangeArrowheads="1"/>
          </p:cNvSpPr>
          <p:nvPr/>
        </p:nvSpPr>
        <p:spPr bwMode="auto">
          <a:xfrm rot="-1447032">
            <a:off x="157163" y="3649663"/>
            <a:ext cx="2952750" cy="5222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TW" sz="2800" b="1">
                <a:solidFill>
                  <a:srgbClr val="FF0000"/>
                </a:solidFill>
              </a:rPr>
              <a:t>Student’s Work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>
            <a:extLst/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95536" y="742281"/>
            <a:ext cx="8496944" cy="5423023"/>
          </a:xfrm>
          <a:extLst/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altLang="zh-TW" sz="2400" b="1" u="sng" dirty="0">
                <a:solidFill>
                  <a:srgbClr val="FF3300"/>
                </a:solidFill>
                <a:latin typeface="Century Gothic" panose="020B0502020202020204" pitchFamily="34" charset="0"/>
                <a:ea typeface="標楷體" panose="03000509000000000000" pitchFamily="65" charset="-120"/>
                <a:cs typeface="+mn-cs"/>
              </a:rPr>
              <a:t>Tentative Critical Features (CFs):</a:t>
            </a:r>
          </a:p>
          <a:p>
            <a:pPr eaLnBrk="1" hangingPunct="1">
              <a:lnSpc>
                <a:spcPct val="130000"/>
              </a:lnSpc>
              <a:defRPr/>
            </a:pPr>
            <a:r>
              <a:rPr lang="en-US" altLang="zh-TW" sz="2200" b="1" dirty="0">
                <a:latin typeface="Century Gothic" panose="020B0502020202020204" pitchFamily="34" charset="0"/>
                <a:ea typeface="標楷體" panose="03000509000000000000" pitchFamily="65" charset="-120"/>
                <a:cs typeface="+mn-cs"/>
              </a:rPr>
              <a:t>CF 1:	</a:t>
            </a:r>
            <a:r>
              <a:rPr lang="en-US" altLang="zh-TW" sz="2200" dirty="0">
                <a:latin typeface="Century Gothic" panose="020B0502020202020204" pitchFamily="34" charset="0"/>
                <a:ea typeface="標楷體" panose="03000509000000000000" pitchFamily="65" charset="-120"/>
                <a:cs typeface="+mn-cs"/>
              </a:rPr>
              <a:t>Distinguish the </a:t>
            </a:r>
            <a:r>
              <a:rPr lang="en-US" altLang="zh-TW" sz="2200" b="1" dirty="0">
                <a:latin typeface="Century Gothic" panose="020B0502020202020204" pitchFamily="34" charset="0"/>
                <a:ea typeface="標楷體" panose="03000509000000000000" pitchFamily="65" charset="-120"/>
                <a:cs typeface="+mn-cs"/>
              </a:rPr>
              <a:t>specific schematic structure </a:t>
            </a:r>
            <a:r>
              <a:rPr lang="en-US" altLang="zh-TW" sz="2200" dirty="0">
                <a:latin typeface="Century Gothic" panose="020B0502020202020204" pitchFamily="34" charset="0"/>
                <a:ea typeface="標楷體" panose="03000509000000000000" pitchFamily="65" charset="-120"/>
                <a:cs typeface="+mn-cs"/>
              </a:rPr>
              <a:t>of a 	letter to the editor</a:t>
            </a:r>
            <a:endParaRPr lang="en-US" altLang="zh-TW" sz="1600" dirty="0">
              <a:latin typeface="Century Gothic" panose="020B0502020202020204" pitchFamily="34" charset="0"/>
              <a:ea typeface="標楷體" panose="03000509000000000000" pitchFamily="65" charset="-120"/>
              <a:cs typeface="+mn-cs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en-US" altLang="zh-TW" sz="1600" b="1" i="1" dirty="0">
                <a:latin typeface="Century Gothic" panose="020B0502020202020204" pitchFamily="34" charset="0"/>
                <a:ea typeface="標楷體" panose="03000509000000000000" pitchFamily="65" charset="-120"/>
                <a:cs typeface="+mn-cs"/>
              </a:rPr>
              <a:t>	</a:t>
            </a:r>
            <a:r>
              <a:rPr lang="en-US" altLang="zh-TW" sz="1400" i="1" dirty="0">
                <a:latin typeface="Century Gothic" panose="020B0502020202020204" pitchFamily="34" charset="0"/>
                <a:ea typeface="標楷體" panose="03000509000000000000" pitchFamily="65" charset="-120"/>
                <a:cs typeface="+mn-cs"/>
              </a:rPr>
              <a:t>(</a:t>
            </a:r>
            <a:r>
              <a:rPr lang="en-US" altLang="zh-TW" sz="1400" i="1" u="sng" dirty="0">
                <a:latin typeface="Century Gothic" panose="020B0502020202020204" pitchFamily="34" charset="0"/>
                <a:ea typeface="標楷體" panose="03000509000000000000" pitchFamily="65" charset="-120"/>
                <a:cs typeface="+mn-cs"/>
              </a:rPr>
              <a:t>Salutation</a:t>
            </a:r>
            <a:r>
              <a:rPr lang="en-US" altLang="zh-TW" sz="1400" i="1" dirty="0">
                <a:latin typeface="Century Gothic" panose="020B0502020202020204" pitchFamily="34" charset="0"/>
                <a:ea typeface="標楷體" panose="03000509000000000000" pitchFamily="65" charset="-120"/>
                <a:cs typeface="+mn-cs"/>
              </a:rPr>
              <a:t>, Introductory paragraph, Body, Closing paragraph and </a:t>
            </a:r>
            <a:r>
              <a:rPr lang="en-US" altLang="zh-TW" sz="1400" i="1" u="sng" dirty="0">
                <a:latin typeface="Century Gothic" panose="020B0502020202020204" pitchFamily="34" charset="0"/>
                <a:ea typeface="標楷體" panose="03000509000000000000" pitchFamily="65" charset="-120"/>
                <a:cs typeface="+mn-cs"/>
              </a:rPr>
              <a:t>Close</a:t>
            </a:r>
            <a:r>
              <a:rPr lang="en-US" altLang="zh-TW" sz="1600" i="1" dirty="0">
                <a:latin typeface="Century Gothic" panose="020B0502020202020204" pitchFamily="34" charset="0"/>
                <a:ea typeface="標楷體" panose="03000509000000000000" pitchFamily="65" charset="-120"/>
                <a:cs typeface="+mn-cs"/>
              </a:rPr>
              <a:t>)</a:t>
            </a:r>
          </a:p>
          <a:p>
            <a:pPr eaLnBrk="1" hangingPunct="1">
              <a:lnSpc>
                <a:spcPct val="130000"/>
              </a:lnSpc>
              <a:defRPr/>
            </a:pPr>
            <a:r>
              <a:rPr lang="en-US" altLang="zh-TW" sz="2200" b="1" dirty="0">
                <a:latin typeface="Century Gothic" panose="020B0502020202020204" pitchFamily="34" charset="0"/>
                <a:ea typeface="標楷體" panose="03000509000000000000" pitchFamily="65" charset="-120"/>
                <a:cs typeface="+mn-cs"/>
              </a:rPr>
              <a:t>CF 2:	</a:t>
            </a:r>
            <a:r>
              <a:rPr lang="en-US" altLang="zh-TW" sz="2200" dirty="0">
                <a:latin typeface="Century Gothic" panose="020B0502020202020204" pitchFamily="34" charset="0"/>
                <a:ea typeface="標楷體" panose="03000509000000000000" pitchFamily="65" charset="-120"/>
                <a:cs typeface="+mn-cs"/>
              </a:rPr>
              <a:t>Distinguish the </a:t>
            </a:r>
            <a:r>
              <a:rPr lang="en-US" altLang="zh-TW" sz="2200" b="1" dirty="0">
                <a:latin typeface="Century Gothic" panose="020B0502020202020204" pitchFamily="34" charset="0"/>
                <a:ea typeface="標楷體" panose="03000509000000000000" pitchFamily="65" charset="-120"/>
                <a:cs typeface="+mn-cs"/>
              </a:rPr>
              <a:t>social purpose </a:t>
            </a:r>
            <a:r>
              <a:rPr lang="en-US" altLang="zh-TW" sz="2200" dirty="0">
                <a:latin typeface="Century Gothic" panose="020B0502020202020204" pitchFamily="34" charset="0"/>
                <a:ea typeface="標楷體" panose="03000509000000000000" pitchFamily="65" charset="-120"/>
                <a:cs typeface="+mn-cs"/>
              </a:rPr>
              <a:t>of a letter to the editor</a:t>
            </a:r>
          </a:p>
          <a:p>
            <a:pPr eaLnBrk="1" hangingPunct="1">
              <a:lnSpc>
                <a:spcPct val="130000"/>
              </a:lnSpc>
              <a:defRPr/>
            </a:pPr>
            <a:r>
              <a:rPr lang="en-US" altLang="zh-TW" sz="1600" b="1" i="1" dirty="0">
                <a:latin typeface="Century Gothic" panose="020B0502020202020204" pitchFamily="34" charset="0"/>
                <a:ea typeface="標楷體" panose="03000509000000000000" pitchFamily="65" charset="-120"/>
                <a:cs typeface="+mn-cs"/>
              </a:rPr>
              <a:t>	</a:t>
            </a:r>
            <a:r>
              <a:rPr lang="en-US" altLang="zh-TW" sz="1400" i="1" dirty="0">
                <a:latin typeface="Century Gothic" panose="020B0502020202020204" pitchFamily="34" charset="0"/>
                <a:ea typeface="標楷體" panose="03000509000000000000" pitchFamily="65" charset="-120"/>
                <a:cs typeface="+mn-cs"/>
              </a:rPr>
              <a:t>(It is usually written </a:t>
            </a:r>
            <a:r>
              <a:rPr lang="en-US" altLang="zh-TW" sz="1400" i="1" u="sng" dirty="0">
                <a:latin typeface="Century Gothic" panose="020B0502020202020204" pitchFamily="34" charset="0"/>
                <a:ea typeface="標楷體" panose="03000509000000000000" pitchFamily="65" charset="-120"/>
                <a:cs typeface="+mn-cs"/>
              </a:rPr>
              <a:t>in response to</a:t>
            </a:r>
            <a:r>
              <a:rPr lang="en-US" altLang="zh-TW" sz="1400" i="1" dirty="0">
                <a:latin typeface="Century Gothic" panose="020B0502020202020204" pitchFamily="34" charset="0"/>
                <a:ea typeface="標楷體" panose="03000509000000000000" pitchFamily="65" charset="-120"/>
                <a:cs typeface="+mn-cs"/>
              </a:rPr>
              <a:t> something.)</a:t>
            </a:r>
            <a:endParaRPr lang="en-US" altLang="zh-TW" sz="1600" i="1" dirty="0">
              <a:latin typeface="Century Gothic" panose="020B0502020202020204" pitchFamily="34" charset="0"/>
              <a:ea typeface="標楷體" panose="03000509000000000000" pitchFamily="65" charset="-120"/>
              <a:cs typeface="+mn-cs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en-US" altLang="zh-TW" sz="2200" b="1" dirty="0">
                <a:latin typeface="Century Gothic" panose="020B0502020202020204" pitchFamily="34" charset="0"/>
                <a:ea typeface="標楷體" panose="03000509000000000000" pitchFamily="65" charset="-120"/>
                <a:cs typeface="+mn-cs"/>
              </a:rPr>
              <a:t>CF 3:	</a:t>
            </a:r>
            <a:r>
              <a:rPr lang="en-US" altLang="zh-TW" sz="2200" dirty="0">
                <a:latin typeface="Century Gothic" panose="020B0502020202020204" pitchFamily="34" charset="0"/>
                <a:ea typeface="標楷體" panose="03000509000000000000" pitchFamily="65" charset="-120"/>
                <a:cs typeface="+mn-cs"/>
              </a:rPr>
              <a:t>Identify </a:t>
            </a:r>
            <a:r>
              <a:rPr lang="en-US" altLang="zh-TW" sz="2200" b="1" dirty="0">
                <a:latin typeface="Century Gothic" panose="020B0502020202020204" pitchFamily="34" charset="0"/>
                <a:ea typeface="標楷體" panose="03000509000000000000" pitchFamily="65" charset="-120"/>
                <a:cs typeface="+mn-cs"/>
              </a:rPr>
              <a:t>the function(s) &amp; feature(s) of an 	introductory paragraph </a:t>
            </a:r>
            <a:r>
              <a:rPr lang="en-US" altLang="zh-TW" sz="2200" dirty="0">
                <a:latin typeface="Century Gothic" panose="020B0502020202020204" pitchFamily="34" charset="0"/>
                <a:ea typeface="標楷體" panose="03000509000000000000" pitchFamily="65" charset="-120"/>
                <a:cs typeface="+mn-cs"/>
              </a:rPr>
              <a:t>of a letter to the editor</a:t>
            </a:r>
          </a:p>
          <a:p>
            <a:pPr eaLnBrk="1" hangingPunct="1">
              <a:lnSpc>
                <a:spcPct val="130000"/>
              </a:lnSpc>
              <a:defRPr/>
            </a:pPr>
            <a:r>
              <a:rPr lang="en-US" altLang="zh-TW" sz="1600" b="1" i="1" dirty="0">
                <a:latin typeface="Century Gothic" panose="020B0502020202020204" pitchFamily="34" charset="0"/>
                <a:ea typeface="標楷體" panose="03000509000000000000" pitchFamily="65" charset="-120"/>
                <a:cs typeface="+mn-cs"/>
              </a:rPr>
              <a:t>	</a:t>
            </a:r>
            <a:r>
              <a:rPr lang="en-US" altLang="zh-TW" sz="1400" i="1" dirty="0">
                <a:latin typeface="Century Gothic" panose="020B0502020202020204" pitchFamily="34" charset="0"/>
                <a:ea typeface="標楷體" panose="03000509000000000000" pitchFamily="65" charset="-120"/>
                <a:cs typeface="+mn-cs"/>
              </a:rPr>
              <a:t>(State your POW, the issue to be discussed, and your own stance</a:t>
            </a:r>
            <a:r>
              <a:rPr lang="en-US" altLang="zh-TW" sz="1600" i="1" dirty="0">
                <a:latin typeface="Century Gothic" panose="020B0502020202020204" pitchFamily="34" charset="0"/>
                <a:ea typeface="標楷體" panose="03000509000000000000" pitchFamily="65" charset="-120"/>
                <a:cs typeface="+mn-cs"/>
              </a:rPr>
              <a:t>)</a:t>
            </a:r>
          </a:p>
          <a:p>
            <a:pPr eaLnBrk="1" hangingPunct="1">
              <a:lnSpc>
                <a:spcPct val="130000"/>
              </a:lnSpc>
              <a:defRPr/>
            </a:pPr>
            <a:r>
              <a:rPr lang="en-US" altLang="zh-TW" sz="2200" b="1" i="1" dirty="0">
                <a:solidFill>
                  <a:srgbClr val="00B050"/>
                </a:solidFill>
                <a:highlight>
                  <a:srgbClr val="00FF00"/>
                </a:highlight>
                <a:latin typeface="Century Gothic" panose="020B0502020202020204" pitchFamily="34" charset="0"/>
                <a:ea typeface="標楷體" panose="03000509000000000000" pitchFamily="65" charset="-120"/>
                <a:cs typeface="+mn-cs"/>
              </a:rPr>
              <a:t>CF 4:</a:t>
            </a:r>
            <a:r>
              <a:rPr lang="en-US" altLang="zh-TW" sz="2200" b="1" i="1" dirty="0">
                <a:solidFill>
                  <a:srgbClr val="00B050"/>
                </a:solidFill>
                <a:latin typeface="Century Gothic" panose="020B0502020202020204" pitchFamily="34" charset="0"/>
                <a:ea typeface="標楷體" panose="03000509000000000000" pitchFamily="65" charset="-120"/>
                <a:cs typeface="+mn-cs"/>
              </a:rPr>
              <a:t>	</a:t>
            </a:r>
            <a:r>
              <a:rPr lang="en-US" altLang="zh-TW" sz="2200" i="1" dirty="0">
                <a:solidFill>
                  <a:srgbClr val="00B050"/>
                </a:solidFill>
                <a:latin typeface="Century Gothic" panose="020B0502020202020204" pitchFamily="34" charset="0"/>
                <a:ea typeface="標楷體" panose="03000509000000000000" pitchFamily="65" charset="-120"/>
                <a:cs typeface="+mn-cs"/>
              </a:rPr>
              <a:t>Identify </a:t>
            </a:r>
            <a:r>
              <a:rPr lang="en-US" altLang="zh-TW" sz="2200" b="1" i="1" dirty="0">
                <a:solidFill>
                  <a:srgbClr val="00B050"/>
                </a:solidFill>
                <a:latin typeface="Century Gothic" panose="020B0502020202020204" pitchFamily="34" charset="0"/>
                <a:ea typeface="標楷體" panose="03000509000000000000" pitchFamily="65" charset="-120"/>
                <a:cs typeface="+mn-cs"/>
              </a:rPr>
              <a:t>the function(s) &amp; feature(s) of a closing 	paragraph </a:t>
            </a:r>
            <a:r>
              <a:rPr lang="en-US" altLang="zh-TW" sz="2200" i="1" dirty="0">
                <a:solidFill>
                  <a:srgbClr val="00B050"/>
                </a:solidFill>
                <a:latin typeface="Century Gothic" panose="020B0502020202020204" pitchFamily="34" charset="0"/>
                <a:ea typeface="標楷體" panose="03000509000000000000" pitchFamily="65" charset="-120"/>
                <a:cs typeface="+mn-cs"/>
              </a:rPr>
              <a:t>of a letter to the editor</a:t>
            </a:r>
          </a:p>
          <a:p>
            <a:pPr eaLnBrk="1" hangingPunct="1">
              <a:lnSpc>
                <a:spcPct val="130000"/>
              </a:lnSpc>
              <a:defRPr/>
            </a:pPr>
            <a:r>
              <a:rPr lang="en-US" altLang="zh-TW" sz="1600" b="1" i="1" dirty="0">
                <a:solidFill>
                  <a:srgbClr val="00B050"/>
                </a:solidFill>
                <a:latin typeface="Century Gothic" panose="020B0502020202020204" pitchFamily="34" charset="0"/>
                <a:ea typeface="標楷體" panose="03000509000000000000" pitchFamily="65" charset="-120"/>
                <a:cs typeface="+mn-cs"/>
              </a:rPr>
              <a:t>	</a:t>
            </a:r>
            <a:r>
              <a:rPr lang="en-US" altLang="zh-TW" sz="1400" i="1" dirty="0">
                <a:solidFill>
                  <a:srgbClr val="00B050"/>
                </a:solidFill>
                <a:latin typeface="Century Gothic" panose="020B0502020202020204" pitchFamily="34" charset="0"/>
                <a:ea typeface="標楷體" panose="03000509000000000000" pitchFamily="65" charset="-120"/>
                <a:cs typeface="+mn-cs"/>
              </a:rPr>
              <a:t>(Sum up your ideas, restate your stance, and make an appeal</a:t>
            </a:r>
            <a:r>
              <a:rPr lang="en-US" altLang="zh-TW" sz="1600" i="1" dirty="0">
                <a:solidFill>
                  <a:srgbClr val="00B050"/>
                </a:solidFill>
                <a:latin typeface="Century Gothic" panose="020B0502020202020204" pitchFamily="34" charset="0"/>
                <a:ea typeface="標楷體" panose="03000509000000000000" pitchFamily="65" charset="-120"/>
                <a:cs typeface="+mn-cs"/>
              </a:rPr>
              <a:t>)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289" name="Picture 1"/>
          <p:cNvPicPr>
            <a:picLocks noChangeAspect="1"/>
          </p:cNvPicPr>
          <p:nvPr/>
        </p:nvPicPr>
        <p:blipFill>
          <a:blip r:embed="rId2"/>
          <a:srcRect l="1823" t="5115" r="2867"/>
          <a:stretch>
            <a:fillRect/>
          </a:stretch>
        </p:blipFill>
        <p:spPr bwMode="auto">
          <a:xfrm>
            <a:off x="250825" y="188913"/>
            <a:ext cx="6264275" cy="81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8290" name="Picture 3"/>
          <p:cNvPicPr>
            <a:picLocks noChangeAspect="1"/>
          </p:cNvPicPr>
          <p:nvPr/>
        </p:nvPicPr>
        <p:blipFill>
          <a:blip r:embed="rId3"/>
          <a:srcRect t="4240"/>
          <a:stretch>
            <a:fillRect/>
          </a:stretch>
        </p:blipFill>
        <p:spPr bwMode="auto">
          <a:xfrm>
            <a:off x="3924300" y="836613"/>
            <a:ext cx="4430713" cy="602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8291" name="Rectangle 5"/>
          <p:cNvSpPr>
            <a:spLocks noChangeArrowheads="1"/>
          </p:cNvSpPr>
          <p:nvPr/>
        </p:nvSpPr>
        <p:spPr bwMode="auto">
          <a:xfrm>
            <a:off x="1476375" y="404813"/>
            <a:ext cx="4608513" cy="431800"/>
          </a:xfrm>
          <a:prstGeom prst="rect">
            <a:avLst/>
          </a:prstGeom>
          <a:noFill/>
          <a:ln w="28575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313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76250"/>
            <a:ext cx="79629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2195513" y="2924175"/>
            <a:ext cx="3024187" cy="360363"/>
          </a:xfrm>
          <a:prstGeom prst="rect">
            <a:avLst/>
          </a:prstGeom>
          <a:noFill/>
          <a:ln w="28575" cmpd="sng">
            <a:solidFill>
              <a:srgbClr val="CC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908175" y="3933825"/>
            <a:ext cx="1439863" cy="215900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337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128588"/>
            <a:ext cx="5257800" cy="648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0338" name="TextBox 5"/>
          <p:cNvSpPr txBox="1">
            <a:spLocks noChangeArrowheads="1"/>
          </p:cNvSpPr>
          <p:nvPr/>
        </p:nvSpPr>
        <p:spPr bwMode="auto">
          <a:xfrm rot="-1269319">
            <a:off x="6300788" y="2205038"/>
            <a:ext cx="2303462" cy="46196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TW" sz="2400" b="1">
                <a:solidFill>
                  <a:srgbClr val="FF0000"/>
                </a:solidFill>
              </a:rPr>
              <a:t>Generalisation</a:t>
            </a:r>
            <a:r>
              <a:rPr lang="en-US" altLang="zh-TW"/>
              <a:t> </a:t>
            </a:r>
          </a:p>
        </p:txBody>
      </p:sp>
      <p:sp>
        <p:nvSpPr>
          <p:cNvPr id="270339" name="TextBox 6"/>
          <p:cNvSpPr txBox="1">
            <a:spLocks noChangeArrowheads="1"/>
          </p:cNvSpPr>
          <p:nvPr/>
        </p:nvSpPr>
        <p:spPr bwMode="auto">
          <a:xfrm rot="-897504">
            <a:off x="1574800" y="5641975"/>
            <a:ext cx="5472113" cy="3683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TW" b="1">
                <a:solidFill>
                  <a:schemeClr val="tx2"/>
                </a:solidFill>
              </a:rPr>
              <a:t>Could not be completed in the lesson </a:t>
            </a:r>
          </a:p>
        </p:txBody>
      </p:sp>
      <p:pic>
        <p:nvPicPr>
          <p:cNvPr id="270340" name="Picture 7" descr="not complet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1863" y="4868863"/>
            <a:ext cx="1511300" cy="150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Oval 1"/>
          <p:cNvSpPr/>
          <p:nvPr/>
        </p:nvSpPr>
        <p:spPr>
          <a:xfrm>
            <a:off x="4643438" y="836613"/>
            <a:ext cx="3673475" cy="431800"/>
          </a:xfrm>
          <a:prstGeom prst="ellipse">
            <a:avLst/>
          </a:prstGeom>
          <a:noFill/>
          <a:ln w="19050" cmpd="sng">
            <a:solidFill>
              <a:srgbClr val="CC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361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30400" y="0"/>
            <a:ext cx="52816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2771775" y="1484313"/>
            <a:ext cx="2087563" cy="360362"/>
          </a:xfrm>
          <a:prstGeom prst="rect">
            <a:avLst/>
          </a:prstGeom>
          <a:noFill/>
          <a:ln w="38100" cmpd="sng">
            <a:solidFill>
              <a:srgbClr val="CC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271363" name="TextBox 3"/>
          <p:cNvSpPr txBox="1">
            <a:spLocks noChangeArrowheads="1"/>
          </p:cNvSpPr>
          <p:nvPr/>
        </p:nvSpPr>
        <p:spPr bwMode="auto">
          <a:xfrm rot="-897504">
            <a:off x="1574800" y="5641975"/>
            <a:ext cx="5472113" cy="3683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TW" b="1">
                <a:solidFill>
                  <a:schemeClr val="tx2"/>
                </a:solidFill>
              </a:rPr>
              <a:t>Could not be completed in the lesson </a:t>
            </a:r>
          </a:p>
        </p:txBody>
      </p:sp>
      <p:pic>
        <p:nvPicPr>
          <p:cNvPr id="271364" name="Picture 4" descr="not complet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0425" y="4797425"/>
            <a:ext cx="1511300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1365" name="Picture 5" descr="not complet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1863" y="4868863"/>
            <a:ext cx="1511300" cy="150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3635375" y="1989138"/>
            <a:ext cx="1152525" cy="215900"/>
          </a:xfrm>
          <a:prstGeom prst="rect">
            <a:avLst/>
          </a:prstGeom>
          <a:noFill/>
          <a:ln w="28575" cmpd="sng">
            <a:solidFill>
              <a:srgbClr val="CC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385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9525"/>
            <a:ext cx="5391150" cy="658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1979613" y="5516563"/>
            <a:ext cx="2376487" cy="936625"/>
          </a:xfrm>
          <a:prstGeom prst="rect">
            <a:avLst/>
          </a:prstGeom>
          <a:noFill/>
          <a:ln w="38100" cmpd="sng">
            <a:solidFill>
              <a:srgbClr val="CC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716463" y="5516563"/>
            <a:ext cx="2376487" cy="1081087"/>
          </a:xfrm>
          <a:prstGeom prst="rect">
            <a:avLst/>
          </a:prstGeom>
          <a:noFill/>
          <a:ln w="38100" cmpd="sng">
            <a:solidFill>
              <a:srgbClr val="CC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pic>
        <p:nvPicPr>
          <p:cNvPr id="272388" name="Picture 7" descr="not complet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92950" y="1412875"/>
            <a:ext cx="1509713" cy="150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2389" name="TextBox 9"/>
          <p:cNvSpPr txBox="1">
            <a:spLocks noChangeArrowheads="1"/>
          </p:cNvSpPr>
          <p:nvPr/>
        </p:nvSpPr>
        <p:spPr bwMode="auto">
          <a:xfrm rot="-897504">
            <a:off x="4618038" y="1390650"/>
            <a:ext cx="4338637" cy="36988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TW" b="1">
                <a:solidFill>
                  <a:schemeClr val="tx2"/>
                </a:solidFill>
              </a:rPr>
              <a:t>Could not be completed in the lesson 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601" name="TextBox 3"/>
          <p:cNvSpPr txBox="1">
            <a:spLocks noChangeArrowheads="1"/>
          </p:cNvSpPr>
          <p:nvPr/>
        </p:nvSpPr>
        <p:spPr bwMode="auto">
          <a:xfrm>
            <a:off x="611188" y="404813"/>
            <a:ext cx="59769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HK" sz="2400" b="1">
                <a:solidFill>
                  <a:srgbClr val="008000"/>
                </a:solidFill>
              </a:rPr>
              <a:t>Recommendation for improvement :</a:t>
            </a:r>
          </a:p>
        </p:txBody>
      </p:sp>
      <p:sp>
        <p:nvSpPr>
          <p:cNvPr id="173059" name="TextBox 4"/>
          <p:cNvSpPr txBox="1">
            <a:spLocks noChangeArrowheads="1"/>
          </p:cNvSpPr>
          <p:nvPr/>
        </p:nvSpPr>
        <p:spPr bwMode="auto">
          <a:xfrm>
            <a:off x="684213" y="1341438"/>
            <a:ext cx="7705725" cy="4892675"/>
          </a:xfrm>
          <a:prstGeom prst="rect">
            <a:avLst/>
          </a:prstGeom>
          <a:noFill/>
          <a:ln w="38100" cmpd="sng">
            <a:solidFill>
              <a:srgbClr val="008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0" hangingPunct="0">
              <a:buFont typeface="Arial"/>
              <a:buChar char="•"/>
              <a:defRPr/>
            </a:pPr>
            <a:r>
              <a:rPr lang="en-US" altLang="zh-HK" sz="2400" b="1" dirty="0">
                <a:ea typeface="新細明體" pitchFamily="18" charset="-120"/>
              </a:rPr>
              <a:t>The lead-in activity and completion of the LAPTOP framework could be shortened.</a:t>
            </a:r>
          </a:p>
          <a:p>
            <a:pPr eaLnBrk="0" hangingPunct="0">
              <a:defRPr/>
            </a:pPr>
            <a:endParaRPr lang="en-US" altLang="zh-HK" sz="2400" b="1" dirty="0">
              <a:ea typeface="新細明體" pitchFamily="18" charset="-120"/>
            </a:endParaRPr>
          </a:p>
          <a:p>
            <a:pPr marL="342900" indent="-342900" eaLnBrk="0" hangingPunct="0">
              <a:buFont typeface="Arial"/>
              <a:buChar char="•"/>
              <a:defRPr/>
            </a:pPr>
            <a:r>
              <a:rPr lang="en-US" altLang="zh-HK" sz="2400" b="1" dirty="0">
                <a:ea typeface="新細明體" pitchFamily="18" charset="-120"/>
              </a:rPr>
              <a:t> The error correction part, </a:t>
            </a:r>
            <a:r>
              <a:rPr lang="en-US" altLang="zh-HK" sz="2400" b="1">
                <a:ea typeface="新細明體" pitchFamily="18" charset="-120"/>
              </a:rPr>
              <a:t>which aims </a:t>
            </a:r>
            <a:r>
              <a:rPr lang="en-US" altLang="zh-HK" sz="2400" b="1" dirty="0">
                <a:ea typeface="新細明體" pitchFamily="18" charset="-120"/>
              </a:rPr>
              <a:t>at clarifying students’ misconceptions on the structure of a letter to the editor, could also be shortened, </a:t>
            </a:r>
            <a:r>
              <a:rPr lang="en-US" altLang="zh-HK" sz="2400" b="1" u="sng" dirty="0">
                <a:ea typeface="新細明體" pitchFamily="18" charset="-120"/>
              </a:rPr>
              <a:t>though time for group discussion and students’ thinking aloud would be sacrificed</a:t>
            </a:r>
            <a:r>
              <a:rPr lang="en-US" altLang="zh-HK" sz="2400" b="1" dirty="0">
                <a:ea typeface="新細明體" pitchFamily="18" charset="-120"/>
              </a:rPr>
              <a:t>.  </a:t>
            </a:r>
          </a:p>
          <a:p>
            <a:pPr marL="342900" indent="-342900" eaLnBrk="0" hangingPunct="0">
              <a:buFont typeface="Arial"/>
              <a:buChar char="•"/>
              <a:defRPr/>
            </a:pPr>
            <a:endParaRPr lang="en-US" altLang="zh-HK" sz="2400" b="1" dirty="0">
              <a:ea typeface="新細明體" pitchFamily="18" charset="-120"/>
            </a:endParaRPr>
          </a:p>
          <a:p>
            <a:pPr marL="342900" indent="-342900" eaLnBrk="0" hangingPunct="0">
              <a:buFont typeface="Arial"/>
              <a:buChar char="•"/>
              <a:defRPr/>
            </a:pPr>
            <a:r>
              <a:rPr lang="en-US" altLang="zh-HK" sz="2400" b="1" dirty="0">
                <a:ea typeface="新細明體" pitchFamily="18" charset="-120"/>
              </a:rPr>
              <a:t>In fact, we were too ambitious. Two to three lessons are required if CF3(a) &amp; (b), identifying the structural and language features, are to be completed. 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5" name="Rectangle 2"/>
          <p:cNvSpPr>
            <a:spLocks noChangeArrowheads="1"/>
          </p:cNvSpPr>
          <p:nvPr/>
        </p:nvSpPr>
        <p:spPr bwMode="auto">
          <a:xfrm>
            <a:off x="468313" y="14843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TW" sz="4000" b="1">
                <a:solidFill>
                  <a:srgbClr val="0039AC"/>
                </a:solidFill>
                <a:latin typeface="Century Gothic" pitchFamily="34" charset="0"/>
              </a:rPr>
              <a:t>2nd Cycle of Implementation</a:t>
            </a:r>
          </a:p>
          <a:p>
            <a:r>
              <a:rPr lang="en-US" altLang="zh-TW" sz="4000" b="1" i="1">
                <a:solidFill>
                  <a:srgbClr val="FF0000"/>
                </a:solidFill>
                <a:latin typeface="Century Gothic" pitchFamily="34" charset="0"/>
              </a:rPr>
              <a:t>(Able Students)</a:t>
            </a:r>
          </a:p>
        </p:txBody>
      </p:sp>
      <p:sp>
        <p:nvSpPr>
          <p:cNvPr id="282626" name="Rectangle 3"/>
          <p:cNvSpPr txBox="1">
            <a:spLocks noRot="1" noChangeArrowheads="1"/>
          </p:cNvSpPr>
          <p:nvPr/>
        </p:nvSpPr>
        <p:spPr bwMode="auto">
          <a:xfrm>
            <a:off x="468313" y="2852738"/>
            <a:ext cx="854075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CC3300"/>
              </a:buClr>
              <a:buSzPct val="85000"/>
              <a:buFont typeface="Wingdings 2" pitchFamily="18" charset="2"/>
              <a:buChar char="¡"/>
            </a:pPr>
            <a:r>
              <a:rPr lang="en-US" altLang="zh-TW" sz="2400">
                <a:solidFill>
                  <a:srgbClr val="080808"/>
                </a:solidFill>
                <a:latin typeface="Century Gothic" pitchFamily="34" charset="0"/>
              </a:rPr>
              <a:t>Lesson teacher, Class</a:t>
            </a:r>
          </a:p>
          <a:p>
            <a:pPr marL="342900" indent="-342900">
              <a:spcBef>
                <a:spcPct val="20000"/>
              </a:spcBef>
              <a:buClr>
                <a:srgbClr val="CC3300"/>
              </a:buClr>
              <a:buSzPct val="85000"/>
              <a:buFont typeface="Wingdings 2" pitchFamily="18" charset="2"/>
              <a:buChar char="¡"/>
            </a:pPr>
            <a:r>
              <a:rPr lang="en-US" altLang="zh-TW" sz="2400">
                <a:solidFill>
                  <a:srgbClr val="080808"/>
                </a:solidFill>
                <a:latin typeface="Century Gothic" pitchFamily="34" charset="0"/>
              </a:rPr>
              <a:t>Class time</a:t>
            </a:r>
          </a:p>
          <a:p>
            <a:pPr marL="342900" indent="-342900">
              <a:spcBef>
                <a:spcPct val="20000"/>
              </a:spcBef>
              <a:buClr>
                <a:srgbClr val="CC3300"/>
              </a:buClr>
              <a:buSzPct val="85000"/>
              <a:buFont typeface="Wingdings 2" pitchFamily="18" charset="2"/>
              <a:buChar char="¡"/>
            </a:pPr>
            <a:r>
              <a:rPr lang="en-US" altLang="zh-TW" sz="2400">
                <a:solidFill>
                  <a:srgbClr val="080808"/>
                </a:solidFill>
                <a:latin typeface="Century Gothic" pitchFamily="34" charset="0"/>
              </a:rPr>
              <a:t>Students’ performances, e.g. in the Post-test </a:t>
            </a:r>
          </a:p>
          <a:p>
            <a:pPr marL="342900" indent="-342900">
              <a:spcBef>
                <a:spcPct val="20000"/>
              </a:spcBef>
              <a:buClr>
                <a:srgbClr val="CC3300"/>
              </a:buClr>
              <a:buSzPct val="85000"/>
              <a:buFont typeface="Wingdings 2" pitchFamily="18" charset="2"/>
              <a:buChar char="¡"/>
            </a:pPr>
            <a:r>
              <a:rPr lang="en-US" altLang="zh-TW" sz="2400">
                <a:solidFill>
                  <a:srgbClr val="080808"/>
                </a:solidFill>
                <a:latin typeface="Century Gothic" pitchFamily="34" charset="0"/>
              </a:rPr>
              <a:t>Recommendation for improvements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49" name="Rectangle 2"/>
          <p:cNvSpPr>
            <a:spLocks noChangeArrowheads="1"/>
          </p:cNvSpPr>
          <p:nvPr/>
        </p:nvSpPr>
        <p:spPr bwMode="auto">
          <a:xfrm>
            <a:off x="125413" y="44450"/>
            <a:ext cx="883920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TW" sz="2800" b="1">
                <a:solidFill>
                  <a:srgbClr val="006600"/>
                </a:solidFill>
                <a:latin typeface="Century Gothic" pitchFamily="34" charset="0"/>
              </a:rPr>
              <a:t>Major differences between cycles of teaching</a:t>
            </a:r>
          </a:p>
        </p:txBody>
      </p:sp>
      <p:graphicFrame>
        <p:nvGraphicFramePr>
          <p:cNvPr id="2" name="表格 1">
            <a:extLst/>
          </p:cNvPr>
          <p:cNvGraphicFramePr>
            <a:graphicFrameLocks noGrp="1"/>
          </p:cNvGraphicFramePr>
          <p:nvPr/>
        </p:nvGraphicFramePr>
        <p:xfrm>
          <a:off x="179388" y="941388"/>
          <a:ext cx="8809284" cy="558741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4046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046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50083">
                <a:tc>
                  <a:txBody>
                    <a:bodyPr/>
                    <a:lstStyle/>
                    <a:p>
                      <a:r>
                        <a:rPr lang="en-US" altLang="zh-HK" sz="2000" b="1" dirty="0">
                          <a:latin typeface="Century Gothic" panose="020B0502020202020204" pitchFamily="34" charset="0"/>
                        </a:rPr>
                        <a:t>Cycle 1</a:t>
                      </a:r>
                      <a:endParaRPr lang="zh-HK" altLang="en-US" sz="2000" b="1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HK" sz="2000" b="1" dirty="0">
                          <a:latin typeface="Century Gothic" panose="020B0502020202020204" pitchFamily="34" charset="0"/>
                        </a:rPr>
                        <a:t>Cycle 2</a:t>
                      </a:r>
                    </a:p>
                    <a:p>
                      <a:r>
                        <a:rPr lang="en-US" altLang="zh-HK" sz="20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(WITH </a:t>
                      </a:r>
                      <a:r>
                        <a:rPr lang="en-US" altLang="zh-HK" sz="2400" b="1" u="sng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MORE</a:t>
                      </a:r>
                      <a:r>
                        <a:rPr lang="en-US" altLang="zh-HK" sz="20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 TEACHING TIME)</a:t>
                      </a:r>
                      <a:endParaRPr lang="zh-HK" altLang="en-US" sz="2000" b="1" dirty="0">
                        <a:solidFill>
                          <a:srgbClr val="FF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5373">
                <a:tc gridSpan="2">
                  <a:txBody>
                    <a:bodyPr/>
                    <a:lstStyle/>
                    <a:p>
                      <a:r>
                        <a:rPr lang="en-US" altLang="zh-HK" sz="2400" b="1" dirty="0">
                          <a:latin typeface="Century Gothic" panose="020B0502020202020204" pitchFamily="34" charset="0"/>
                        </a:rPr>
                        <a:t>Coverage of Teaching Contents</a:t>
                      </a:r>
                      <a:endParaRPr lang="zh-HK" altLang="en-US" sz="2400" b="1" dirty="0">
                        <a:latin typeface="Century Gothic" panose="020B0502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HK" altLang="en-US" sz="20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5509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altLang="zh-TW" sz="2100" b="1" dirty="0">
                          <a:solidFill>
                            <a:srgbClr val="0070C0"/>
                          </a:solidFill>
                          <a:latin typeface="Century Gothic" pitchFamily="34" charset="0"/>
                          <a:ea typeface="標楷體" pitchFamily="65" charset="-120"/>
                        </a:rPr>
                        <a:t>CF1:	Identity the </a:t>
                      </a:r>
                      <a:r>
                        <a:rPr lang="en-US" altLang="zh-TW" sz="2100" b="1" u="sng" dirty="0">
                          <a:solidFill>
                            <a:srgbClr val="FF6600"/>
                          </a:solidFill>
                          <a:latin typeface="Century Gothic" pitchFamily="34" charset="0"/>
                          <a:ea typeface="標楷體" pitchFamily="65" charset="-120"/>
                        </a:rPr>
                        <a:t>specific schematic structure</a:t>
                      </a:r>
                      <a:r>
                        <a:rPr lang="en-US" altLang="zh-TW" sz="2100" b="1" dirty="0">
                          <a:solidFill>
                            <a:srgbClr val="FF6600"/>
                          </a:solidFill>
                          <a:latin typeface="Century Gothic" pitchFamily="34" charset="0"/>
                          <a:ea typeface="標楷體" pitchFamily="65" charset="-120"/>
                        </a:rPr>
                        <a:t> </a:t>
                      </a:r>
                      <a:r>
                        <a:rPr lang="en-US" altLang="zh-TW" sz="2100" b="1" dirty="0">
                          <a:solidFill>
                            <a:srgbClr val="0070C0"/>
                          </a:solidFill>
                          <a:latin typeface="Century Gothic" pitchFamily="34" charset="0"/>
                          <a:ea typeface="標楷體" pitchFamily="65" charset="-120"/>
                        </a:rPr>
                        <a:t>of a letter to the editor 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altLang="zh-TW" sz="2100" b="1" dirty="0">
                        <a:solidFill>
                          <a:srgbClr val="0070C0"/>
                        </a:solidFill>
                        <a:latin typeface="Century Gothic" pitchFamily="34" charset="0"/>
                        <a:ea typeface="標楷體" pitchFamily="65" charset="-120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TW" sz="2100" b="1" dirty="0">
                          <a:solidFill>
                            <a:srgbClr val="0070C0"/>
                          </a:solidFill>
                          <a:latin typeface="Century Gothic" pitchFamily="34" charset="0"/>
                          <a:ea typeface="標楷體" pitchFamily="65" charset="-120"/>
                        </a:rPr>
                        <a:t>CF2:	Identify the </a:t>
                      </a:r>
                      <a:r>
                        <a:rPr lang="en-US" altLang="zh-TW" sz="2100" b="1" u="sng" dirty="0">
                          <a:solidFill>
                            <a:srgbClr val="FF6600"/>
                          </a:solidFill>
                          <a:latin typeface="Century Gothic" pitchFamily="34" charset="0"/>
                          <a:ea typeface="標楷體" pitchFamily="65" charset="-120"/>
                        </a:rPr>
                        <a:t>social purposes</a:t>
                      </a:r>
                      <a:r>
                        <a:rPr lang="en-US" altLang="zh-TW" sz="2100" b="1" dirty="0">
                          <a:solidFill>
                            <a:srgbClr val="FF6600"/>
                          </a:solidFill>
                          <a:latin typeface="Century Gothic" pitchFamily="34" charset="0"/>
                          <a:ea typeface="標楷體" pitchFamily="65" charset="-120"/>
                        </a:rPr>
                        <a:t> </a:t>
                      </a:r>
                      <a:r>
                        <a:rPr lang="en-US" altLang="zh-TW" sz="2100" b="1" dirty="0">
                          <a:solidFill>
                            <a:srgbClr val="0070C0"/>
                          </a:solidFill>
                          <a:latin typeface="Century Gothic" pitchFamily="34" charset="0"/>
                          <a:ea typeface="標楷體" pitchFamily="65" charset="-120"/>
                        </a:rPr>
                        <a:t>of a letter to the editor: </a:t>
                      </a:r>
                      <a:r>
                        <a:rPr lang="en-US" altLang="zh-TW" sz="2100" b="1" i="1" dirty="0">
                          <a:solidFill>
                            <a:srgbClr val="0070C0"/>
                          </a:solidFill>
                          <a:latin typeface="Century Gothic" pitchFamily="34" charset="0"/>
                          <a:ea typeface="標楷體" pitchFamily="65" charset="-120"/>
                        </a:rPr>
                        <a:t>Express opinions &amp; Response</a:t>
                      </a:r>
                      <a:endParaRPr lang="en-US" altLang="zh-TW" sz="2100" b="1" i="1" dirty="0">
                        <a:solidFill>
                          <a:srgbClr val="FF3300"/>
                        </a:solidFill>
                        <a:latin typeface="Century Gothic" pitchFamily="34" charset="0"/>
                        <a:ea typeface="標楷體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altLang="zh-TW" sz="2100" b="1" dirty="0">
                          <a:solidFill>
                            <a:srgbClr val="0070C0"/>
                          </a:solidFill>
                          <a:latin typeface="Century Gothic" pitchFamily="34" charset="0"/>
                          <a:ea typeface="標楷體" pitchFamily="65" charset="-120"/>
                        </a:rPr>
                        <a:t>CF1:	Identity the </a:t>
                      </a:r>
                      <a:r>
                        <a:rPr lang="en-US" altLang="zh-TW" sz="2100" b="1" u="sng" dirty="0">
                          <a:solidFill>
                            <a:srgbClr val="FF6600"/>
                          </a:solidFill>
                          <a:latin typeface="Century Gothic" pitchFamily="34" charset="0"/>
                          <a:ea typeface="標楷體" pitchFamily="65" charset="-120"/>
                        </a:rPr>
                        <a:t>specific schematic structure</a:t>
                      </a:r>
                      <a:r>
                        <a:rPr lang="en-US" altLang="zh-TW" sz="2100" b="1" dirty="0">
                          <a:solidFill>
                            <a:srgbClr val="FF6600"/>
                          </a:solidFill>
                          <a:latin typeface="Century Gothic" pitchFamily="34" charset="0"/>
                          <a:ea typeface="標楷體" pitchFamily="65" charset="-120"/>
                        </a:rPr>
                        <a:t> </a:t>
                      </a:r>
                      <a:r>
                        <a:rPr lang="en-US" altLang="zh-TW" sz="2100" b="1" dirty="0">
                          <a:solidFill>
                            <a:srgbClr val="0070C0"/>
                          </a:solidFill>
                          <a:latin typeface="Century Gothic" pitchFamily="34" charset="0"/>
                          <a:ea typeface="標楷體" pitchFamily="65" charset="-120"/>
                        </a:rPr>
                        <a:t>of a letter to the editor 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altLang="zh-TW" sz="2100" b="1" dirty="0">
                        <a:solidFill>
                          <a:srgbClr val="0070C0"/>
                        </a:solidFill>
                        <a:latin typeface="Century Gothic" pitchFamily="34" charset="0"/>
                        <a:ea typeface="標楷體" pitchFamily="65" charset="-120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TW" sz="2100" b="1" dirty="0">
                          <a:solidFill>
                            <a:srgbClr val="0070C0"/>
                          </a:solidFill>
                          <a:latin typeface="Century Gothic" pitchFamily="34" charset="0"/>
                          <a:ea typeface="標楷體" pitchFamily="65" charset="-120"/>
                        </a:rPr>
                        <a:t>CF2:	Identify the </a:t>
                      </a:r>
                      <a:r>
                        <a:rPr lang="en-US" altLang="zh-TW" sz="2100" b="1" u="sng" dirty="0">
                          <a:solidFill>
                            <a:srgbClr val="FF6600"/>
                          </a:solidFill>
                          <a:latin typeface="Century Gothic" pitchFamily="34" charset="0"/>
                          <a:ea typeface="標楷體" pitchFamily="65" charset="-120"/>
                        </a:rPr>
                        <a:t>social purposes</a:t>
                      </a:r>
                      <a:r>
                        <a:rPr lang="en-US" altLang="zh-TW" sz="2100" b="1" dirty="0">
                          <a:solidFill>
                            <a:srgbClr val="FF6600"/>
                          </a:solidFill>
                          <a:latin typeface="Century Gothic" pitchFamily="34" charset="0"/>
                          <a:ea typeface="標楷體" pitchFamily="65" charset="-120"/>
                        </a:rPr>
                        <a:t> </a:t>
                      </a:r>
                      <a:r>
                        <a:rPr lang="en-US" altLang="zh-TW" sz="2100" b="1" dirty="0">
                          <a:solidFill>
                            <a:srgbClr val="0070C0"/>
                          </a:solidFill>
                          <a:latin typeface="Century Gothic" pitchFamily="34" charset="0"/>
                          <a:ea typeface="標楷體" pitchFamily="65" charset="-120"/>
                        </a:rPr>
                        <a:t>of a letter to the editor: </a:t>
                      </a:r>
                      <a:r>
                        <a:rPr lang="en-US" altLang="zh-TW" sz="2100" b="1" i="1" dirty="0">
                          <a:solidFill>
                            <a:srgbClr val="0070C0"/>
                          </a:solidFill>
                          <a:latin typeface="Century Gothic" pitchFamily="34" charset="0"/>
                          <a:ea typeface="標楷體" pitchFamily="65" charset="-120"/>
                        </a:rPr>
                        <a:t>Express opinions &amp; Response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altLang="zh-TW" sz="2100" b="1" i="1" dirty="0">
                        <a:solidFill>
                          <a:srgbClr val="FF3300"/>
                        </a:solidFill>
                        <a:latin typeface="Century Gothic" pitchFamily="34" charset="0"/>
                        <a:ea typeface="標楷體" pitchFamily="65" charset="-120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TW" sz="2100" b="1" dirty="0">
                          <a:solidFill>
                            <a:srgbClr val="00B050"/>
                          </a:solidFill>
                          <a:latin typeface="Century Gothic" pitchFamily="34" charset="0"/>
                          <a:ea typeface="標楷體" pitchFamily="65" charset="-120"/>
                        </a:rPr>
                        <a:t>CF3:	Identify the </a:t>
                      </a:r>
                      <a:r>
                        <a:rPr lang="en-US" altLang="zh-TW" sz="2100" b="1" u="sng" dirty="0">
                          <a:solidFill>
                            <a:srgbClr val="FF6600"/>
                          </a:solidFill>
                          <a:latin typeface="Century Gothic" pitchFamily="34" charset="0"/>
                          <a:ea typeface="標楷體" pitchFamily="65" charset="-120"/>
                        </a:rPr>
                        <a:t>STRUCTURAL feature(s)</a:t>
                      </a:r>
                      <a:r>
                        <a:rPr lang="en-US" altLang="zh-TW" sz="2100" b="1" dirty="0">
                          <a:solidFill>
                            <a:srgbClr val="00B050"/>
                          </a:solidFill>
                          <a:latin typeface="Century Gothic" pitchFamily="34" charset="0"/>
                          <a:ea typeface="標楷體" pitchFamily="65" charset="-120"/>
                        </a:rPr>
                        <a:t> of an introductory paragraph of a letter to the editor</a:t>
                      </a:r>
                      <a:endParaRPr lang="zh-HK" altLang="en-US" sz="2100" b="1" dirty="0">
                        <a:solidFill>
                          <a:srgbClr val="00B05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97" name="Rectangle 2"/>
          <p:cNvSpPr>
            <a:spLocks noChangeArrowheads="1"/>
          </p:cNvSpPr>
          <p:nvPr/>
        </p:nvSpPr>
        <p:spPr bwMode="auto">
          <a:xfrm>
            <a:off x="125413" y="44450"/>
            <a:ext cx="883920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TW" sz="2800" b="1">
                <a:solidFill>
                  <a:srgbClr val="006600"/>
                </a:solidFill>
                <a:latin typeface="Century Gothic" pitchFamily="34" charset="0"/>
              </a:rPr>
              <a:t>Major differences between cycles of teaching</a:t>
            </a:r>
          </a:p>
        </p:txBody>
      </p:sp>
      <p:graphicFrame>
        <p:nvGraphicFramePr>
          <p:cNvPr id="2" name="表格 1">
            <a:extLst/>
          </p:cNvPr>
          <p:cNvGraphicFramePr>
            <a:graphicFrameLocks noGrp="1"/>
          </p:cNvGraphicFramePr>
          <p:nvPr/>
        </p:nvGraphicFramePr>
        <p:xfrm>
          <a:off x="179388" y="941388"/>
          <a:ext cx="8809284" cy="528261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4046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046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50083">
                <a:tc>
                  <a:txBody>
                    <a:bodyPr/>
                    <a:lstStyle/>
                    <a:p>
                      <a:r>
                        <a:rPr lang="en-US" altLang="zh-HK" sz="2000" b="1" dirty="0">
                          <a:latin typeface="Century Gothic" panose="020B0502020202020204" pitchFamily="34" charset="0"/>
                        </a:rPr>
                        <a:t>Cycle 1</a:t>
                      </a:r>
                      <a:endParaRPr lang="zh-HK" altLang="en-US" sz="2000" b="1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HK" sz="2000" b="1" dirty="0">
                          <a:latin typeface="Century Gothic" panose="020B0502020202020204" pitchFamily="34" charset="0"/>
                        </a:rPr>
                        <a:t>Cycle 2</a:t>
                      </a:r>
                    </a:p>
                    <a:p>
                      <a:r>
                        <a:rPr lang="en-US" altLang="zh-HK" sz="20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(WITH </a:t>
                      </a:r>
                      <a:r>
                        <a:rPr lang="en-US" altLang="zh-HK" sz="2400" b="1" u="sng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MORE</a:t>
                      </a:r>
                      <a:r>
                        <a:rPr lang="en-US" altLang="zh-HK" sz="20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 TEACHING TIME)</a:t>
                      </a:r>
                      <a:endParaRPr lang="zh-HK" altLang="en-US" sz="2000" b="1" dirty="0">
                        <a:solidFill>
                          <a:srgbClr val="FF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5373">
                <a:tc gridSpan="2">
                  <a:txBody>
                    <a:bodyPr/>
                    <a:lstStyle/>
                    <a:p>
                      <a:r>
                        <a:rPr lang="en-US" altLang="zh-HK" sz="2400" b="1" dirty="0">
                          <a:latin typeface="Century Gothic" panose="020B0502020202020204" pitchFamily="34" charset="0"/>
                        </a:rPr>
                        <a:t>Use of Patterns of Variation</a:t>
                      </a:r>
                      <a:endParaRPr lang="zh-HK" altLang="en-US" sz="2400" b="1" dirty="0">
                        <a:latin typeface="Century Gothic" panose="020B0502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HK" altLang="en-US" sz="20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5509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TW" sz="2100" b="1" dirty="0">
                          <a:solidFill>
                            <a:srgbClr val="0070C0"/>
                          </a:solidFill>
                          <a:latin typeface="Century Gothic" pitchFamily="34" charset="0"/>
                          <a:ea typeface="標楷體" pitchFamily="65" charset="-120"/>
                        </a:rPr>
                        <a:t>CF2:	Identify the </a:t>
                      </a:r>
                      <a:r>
                        <a:rPr lang="en-US" altLang="zh-TW" sz="2100" b="1" u="sng" dirty="0">
                          <a:solidFill>
                            <a:srgbClr val="FF6600"/>
                          </a:solidFill>
                          <a:latin typeface="Century Gothic" pitchFamily="34" charset="0"/>
                          <a:ea typeface="標楷體" pitchFamily="65" charset="-120"/>
                        </a:rPr>
                        <a:t>social purposes</a:t>
                      </a:r>
                      <a:r>
                        <a:rPr lang="en-US" altLang="zh-TW" sz="2100" b="1" dirty="0">
                          <a:solidFill>
                            <a:srgbClr val="FF6600"/>
                          </a:solidFill>
                          <a:latin typeface="Century Gothic" pitchFamily="34" charset="0"/>
                          <a:ea typeface="標楷體" pitchFamily="65" charset="-120"/>
                        </a:rPr>
                        <a:t> </a:t>
                      </a:r>
                      <a:r>
                        <a:rPr lang="en-US" altLang="zh-TW" sz="2100" b="1" dirty="0">
                          <a:solidFill>
                            <a:srgbClr val="0070C0"/>
                          </a:solidFill>
                          <a:latin typeface="Century Gothic" pitchFamily="34" charset="0"/>
                          <a:ea typeface="標楷體" pitchFamily="65" charset="-120"/>
                        </a:rPr>
                        <a:t>of a letter to the editor: </a:t>
                      </a:r>
                      <a:r>
                        <a:rPr lang="en-US" altLang="zh-TW" sz="2100" b="1" i="1" dirty="0">
                          <a:solidFill>
                            <a:srgbClr val="0070C0"/>
                          </a:solidFill>
                          <a:latin typeface="Century Gothic" pitchFamily="34" charset="0"/>
                          <a:ea typeface="標楷體" pitchFamily="65" charset="-120"/>
                        </a:rPr>
                        <a:t>Express opinions &amp; Response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TW" sz="3200" b="1" i="0" u="sng" dirty="0">
                          <a:solidFill>
                            <a:srgbClr val="FF0000"/>
                          </a:solidFill>
                          <a:latin typeface="Century Gothic" pitchFamily="34" charset="0"/>
                          <a:ea typeface="標楷體" pitchFamily="65" charset="-120"/>
                        </a:rPr>
                        <a:t>(CONTRAST)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TW" sz="2100" b="1" dirty="0">
                          <a:solidFill>
                            <a:srgbClr val="0070C0"/>
                          </a:solidFill>
                          <a:latin typeface="Century Gothic" pitchFamily="34" charset="0"/>
                          <a:ea typeface="標楷體" pitchFamily="65" charset="-120"/>
                        </a:rPr>
                        <a:t>CF2:	Identify the </a:t>
                      </a:r>
                      <a:r>
                        <a:rPr lang="en-US" altLang="zh-TW" sz="2100" b="1" u="sng" dirty="0">
                          <a:solidFill>
                            <a:srgbClr val="FF6600"/>
                          </a:solidFill>
                          <a:latin typeface="Century Gothic" pitchFamily="34" charset="0"/>
                          <a:ea typeface="標楷體" pitchFamily="65" charset="-120"/>
                        </a:rPr>
                        <a:t>social purposes</a:t>
                      </a:r>
                      <a:r>
                        <a:rPr lang="en-US" altLang="zh-TW" sz="2100" b="1" dirty="0">
                          <a:solidFill>
                            <a:srgbClr val="FF6600"/>
                          </a:solidFill>
                          <a:latin typeface="Century Gothic" pitchFamily="34" charset="0"/>
                          <a:ea typeface="標楷體" pitchFamily="65" charset="-120"/>
                        </a:rPr>
                        <a:t> </a:t>
                      </a:r>
                      <a:r>
                        <a:rPr lang="en-US" altLang="zh-TW" sz="2100" b="1" dirty="0">
                          <a:solidFill>
                            <a:srgbClr val="0070C0"/>
                          </a:solidFill>
                          <a:latin typeface="Century Gothic" pitchFamily="34" charset="0"/>
                          <a:ea typeface="標楷體" pitchFamily="65" charset="-120"/>
                        </a:rPr>
                        <a:t>of a letter to the editor: </a:t>
                      </a:r>
                      <a:r>
                        <a:rPr lang="en-US" altLang="zh-TW" sz="2100" b="1" i="1" dirty="0">
                          <a:solidFill>
                            <a:srgbClr val="0070C0"/>
                          </a:solidFill>
                          <a:latin typeface="Century Gothic" pitchFamily="34" charset="0"/>
                          <a:ea typeface="標楷體" pitchFamily="65" charset="-120"/>
                        </a:rPr>
                        <a:t>Express opinions &amp; Response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TW" sz="3200" b="1" i="0" u="sng" dirty="0">
                          <a:solidFill>
                            <a:srgbClr val="FF0000"/>
                          </a:solidFill>
                          <a:latin typeface="Century Gothic" pitchFamily="34" charset="0"/>
                          <a:ea typeface="標楷體" pitchFamily="65" charset="-120"/>
                        </a:rPr>
                        <a:t>(CONTRAST)</a:t>
                      </a:r>
                      <a:endParaRPr lang="en-US" altLang="zh-TW" sz="3200" b="1" i="1" dirty="0">
                        <a:solidFill>
                          <a:srgbClr val="0070C0"/>
                        </a:solidFill>
                        <a:latin typeface="Century Gothic" pitchFamily="34" charset="0"/>
                        <a:ea typeface="標楷體" pitchFamily="65" charset="-120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altLang="zh-TW" sz="2100" b="1" i="1" dirty="0">
                        <a:solidFill>
                          <a:srgbClr val="FF3300"/>
                        </a:solidFill>
                        <a:latin typeface="Century Gothic" pitchFamily="34" charset="0"/>
                        <a:ea typeface="標楷體" pitchFamily="65" charset="-120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TW" sz="2100" b="1" dirty="0">
                          <a:solidFill>
                            <a:srgbClr val="00B050"/>
                          </a:solidFill>
                          <a:latin typeface="Century Gothic" pitchFamily="34" charset="0"/>
                          <a:ea typeface="標楷體" pitchFamily="65" charset="-120"/>
                        </a:rPr>
                        <a:t>CF3:	Identify the </a:t>
                      </a:r>
                      <a:r>
                        <a:rPr lang="en-US" altLang="zh-TW" sz="2100" b="1" u="sng" dirty="0">
                          <a:solidFill>
                            <a:srgbClr val="FF6600"/>
                          </a:solidFill>
                          <a:latin typeface="Century Gothic" pitchFamily="34" charset="0"/>
                          <a:ea typeface="標楷體" pitchFamily="65" charset="-120"/>
                        </a:rPr>
                        <a:t>STRUCTURAL feature(s)</a:t>
                      </a:r>
                      <a:r>
                        <a:rPr lang="en-US" altLang="zh-TW" sz="2100" b="1" dirty="0">
                          <a:solidFill>
                            <a:srgbClr val="00B050"/>
                          </a:solidFill>
                          <a:latin typeface="Century Gothic" pitchFamily="34" charset="0"/>
                          <a:ea typeface="標楷體" pitchFamily="65" charset="-120"/>
                        </a:rPr>
                        <a:t> of an introductory paragraph of a letter to the editor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TW" sz="3200" b="1" i="0" u="sng" dirty="0">
                          <a:solidFill>
                            <a:srgbClr val="3333CC"/>
                          </a:solidFill>
                          <a:latin typeface="Century Gothic" pitchFamily="34" charset="0"/>
                          <a:ea typeface="標楷體" pitchFamily="65" charset="-120"/>
                        </a:rPr>
                        <a:t>(GENERALISATION)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5" name="Rectangle 2"/>
          <p:cNvSpPr>
            <a:spLocks noChangeArrowheads="1"/>
          </p:cNvSpPr>
          <p:nvPr/>
        </p:nvSpPr>
        <p:spPr bwMode="auto">
          <a:xfrm>
            <a:off x="125413" y="44450"/>
            <a:ext cx="8839200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TW" sz="2800" b="1">
                <a:solidFill>
                  <a:srgbClr val="006600"/>
                </a:solidFill>
                <a:latin typeface="Century Gothic" pitchFamily="34" charset="0"/>
              </a:rPr>
              <a:t>Major differences between cycles of teaching</a:t>
            </a:r>
          </a:p>
        </p:txBody>
      </p:sp>
      <p:graphicFrame>
        <p:nvGraphicFramePr>
          <p:cNvPr id="2" name="表格 1">
            <a:extLst/>
          </p:cNvPr>
          <p:cNvGraphicFramePr>
            <a:graphicFrameLocks noGrp="1"/>
          </p:cNvGraphicFramePr>
          <p:nvPr/>
        </p:nvGraphicFramePr>
        <p:xfrm>
          <a:off x="179388" y="941388"/>
          <a:ext cx="8809284" cy="557900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4046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046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82565">
                <a:tc>
                  <a:txBody>
                    <a:bodyPr/>
                    <a:lstStyle/>
                    <a:p>
                      <a:r>
                        <a:rPr lang="en-US" altLang="zh-HK" sz="2000" b="1" dirty="0">
                          <a:latin typeface="Century Gothic" panose="020B0502020202020204" pitchFamily="34" charset="0"/>
                        </a:rPr>
                        <a:t>Cycle 1</a:t>
                      </a:r>
                      <a:endParaRPr lang="zh-HK" altLang="en-US" sz="2000" b="1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HK" sz="2000" b="1" dirty="0">
                          <a:latin typeface="Century Gothic" panose="020B0502020202020204" pitchFamily="34" charset="0"/>
                        </a:rPr>
                        <a:t>Cycle 2</a:t>
                      </a:r>
                    </a:p>
                    <a:p>
                      <a:r>
                        <a:rPr lang="en-US" altLang="zh-HK" sz="20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(WITH </a:t>
                      </a:r>
                      <a:r>
                        <a:rPr lang="en-US" altLang="zh-HK" sz="2400" b="1" u="sng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MORE</a:t>
                      </a:r>
                      <a:r>
                        <a:rPr lang="en-US" altLang="zh-HK" sz="2000" b="1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</a:rPr>
                        <a:t> TEACHING TIME)</a:t>
                      </a:r>
                      <a:endParaRPr lang="zh-HK" altLang="en-US" sz="2000" b="1" dirty="0">
                        <a:solidFill>
                          <a:srgbClr val="FF0000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3919">
                <a:tc gridSpan="2">
                  <a:txBody>
                    <a:bodyPr/>
                    <a:lstStyle/>
                    <a:p>
                      <a:r>
                        <a:rPr lang="en-US" altLang="zh-HK" sz="2400" b="1" dirty="0">
                          <a:latin typeface="Century Gothic" panose="020B0502020202020204" pitchFamily="34" charset="0"/>
                        </a:rPr>
                        <a:t>Teaching Arrangement</a:t>
                      </a:r>
                      <a:endParaRPr lang="zh-HK" altLang="en-US" sz="2400" b="1" dirty="0">
                        <a:latin typeface="Century Gothic" panose="020B0502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HK" altLang="en-US" sz="2000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7165"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altLang="zh-TW" sz="2300" b="1" i="0" u="none" dirty="0">
                          <a:solidFill>
                            <a:srgbClr val="FF0000"/>
                          </a:solidFill>
                          <a:latin typeface="Century Gothic" pitchFamily="34" charset="0"/>
                          <a:ea typeface="標楷體" pitchFamily="65" charset="-120"/>
                        </a:rPr>
                        <a:t>Introduction / Lead-in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altLang="zh-TW" sz="2300" b="1" i="0" u="none" dirty="0">
                          <a:solidFill>
                            <a:srgbClr val="FF9933"/>
                          </a:solidFill>
                          <a:latin typeface="Century Gothic" pitchFamily="34" charset="0"/>
                          <a:ea typeface="標楷體" pitchFamily="65" charset="-120"/>
                        </a:rPr>
                        <a:t>Question Analysis – LAPTOP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altLang="zh-TW" sz="2300" b="1" i="0" u="none" dirty="0">
                          <a:solidFill>
                            <a:srgbClr val="00B0F0"/>
                          </a:solidFill>
                          <a:latin typeface="Century Gothic" pitchFamily="34" charset="0"/>
                          <a:ea typeface="標楷體" pitchFamily="65" charset="-120"/>
                        </a:rPr>
                        <a:t>Purpose of Writing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altLang="zh-TW" sz="2300" b="1" i="0" u="none" dirty="0">
                          <a:solidFill>
                            <a:srgbClr val="7030A0"/>
                          </a:solidFill>
                          <a:latin typeface="Century Gothic" pitchFamily="34" charset="0"/>
                          <a:ea typeface="標楷體" pitchFamily="65" charset="-120"/>
                        </a:rPr>
                        <a:t>Schematic Structure of a Letter to the Editor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altLang="zh-TW" sz="2300" b="1" i="0" u="none" dirty="0">
                          <a:solidFill>
                            <a:srgbClr val="FF0000"/>
                          </a:solidFill>
                          <a:latin typeface="Century Gothic" pitchFamily="34" charset="0"/>
                          <a:ea typeface="標楷體" pitchFamily="65" charset="-120"/>
                        </a:rPr>
                        <a:t>Introduction / Lead-in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altLang="zh-TW" sz="2300" b="1" i="0" u="none" dirty="0">
                          <a:solidFill>
                            <a:srgbClr val="00B0F0"/>
                          </a:solidFill>
                          <a:latin typeface="Century Gothic" pitchFamily="34" charset="0"/>
                          <a:ea typeface="標楷體" pitchFamily="65" charset="-120"/>
                        </a:rPr>
                        <a:t>Purpose of Writing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altLang="zh-TW" sz="2300" b="1" i="0" u="none" dirty="0">
                          <a:solidFill>
                            <a:srgbClr val="7030A0"/>
                          </a:solidFill>
                          <a:latin typeface="Century Gothic" pitchFamily="34" charset="0"/>
                          <a:ea typeface="標楷體" pitchFamily="65" charset="-120"/>
                        </a:rPr>
                        <a:t>Schematic Structure of a Letter to the Editor</a:t>
                      </a:r>
                      <a:endParaRPr lang="en-US" altLang="zh-TW" sz="2300" b="1" i="0" u="sng" dirty="0">
                        <a:solidFill>
                          <a:srgbClr val="7030A0"/>
                        </a:solidFill>
                        <a:latin typeface="Century Gothic" pitchFamily="34" charset="0"/>
                        <a:ea typeface="標楷體" pitchFamily="65" charset="-120"/>
                      </a:endParaRP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altLang="zh-TW" sz="2300" b="1" i="0" u="none" dirty="0">
                          <a:solidFill>
                            <a:srgbClr val="FF9933"/>
                          </a:solidFill>
                          <a:latin typeface="Century Gothic" pitchFamily="34" charset="0"/>
                          <a:ea typeface="標楷體" pitchFamily="65" charset="-120"/>
                        </a:rPr>
                        <a:t>Question Analysis – LAPTOP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altLang="zh-TW" sz="2300" b="1" i="0" u="sng" dirty="0">
                          <a:solidFill>
                            <a:srgbClr val="00B050"/>
                          </a:solidFill>
                          <a:latin typeface="Century Gothic" pitchFamily="34" charset="0"/>
                          <a:ea typeface="標楷體" pitchFamily="65" charset="-120"/>
                        </a:rPr>
                        <a:t>Structural Features of an Introductory Paragraph of a Letter to the Editor</a:t>
                      </a:r>
                      <a:endParaRPr lang="en-US" altLang="zh-TW" sz="2300" b="1" i="0" u="none" dirty="0">
                        <a:solidFill>
                          <a:srgbClr val="00B050"/>
                        </a:solidFill>
                        <a:latin typeface="Century Gothic" pitchFamily="34" charset="0"/>
                        <a:ea typeface="標楷體" pitchFamily="65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87760" name="Picture 2" descr="Image result for swap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43213" y="4868863"/>
            <a:ext cx="1897062" cy="189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3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323850" y="917575"/>
            <a:ext cx="8569325" cy="5248275"/>
          </a:xfrm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TW" sz="2800" b="1" u="sng" smtClean="0">
                <a:solidFill>
                  <a:srgbClr val="FF3300"/>
                </a:solidFill>
                <a:latin typeface="Century Gothic" pitchFamily="34" charset="0"/>
                <a:ea typeface="標楷體"/>
                <a:cs typeface="標楷體"/>
              </a:rPr>
              <a:t>Pre-test</a:t>
            </a:r>
            <a:r>
              <a:rPr lang="en-US" altLang="zh-TW" sz="2400" b="1" u="sng" smtClean="0">
                <a:solidFill>
                  <a:srgbClr val="FF3300"/>
                </a:solidFill>
                <a:latin typeface="Century Gothic" pitchFamily="34" charset="0"/>
                <a:ea typeface="標楷體"/>
                <a:cs typeface="標楷體"/>
              </a:rPr>
              <a:t> (28 mins.):</a:t>
            </a:r>
          </a:p>
          <a:p>
            <a:pPr eaLnBrk="1" hangingPunct="1">
              <a:lnSpc>
                <a:spcPct val="130000"/>
              </a:lnSpc>
              <a:buFont typeface="Arial" charset="0"/>
              <a:buChar char="•"/>
            </a:pPr>
            <a:r>
              <a:rPr lang="en-US" altLang="zh-TW" sz="2800" b="1" smtClean="0">
                <a:latin typeface="Century Gothic" pitchFamily="34" charset="0"/>
                <a:ea typeface="標楷體"/>
                <a:cs typeface="標楷體"/>
              </a:rPr>
              <a:t>It consists of </a:t>
            </a:r>
            <a:r>
              <a:rPr lang="en-US" altLang="zh-TW" sz="3600" b="1" u="sng" smtClean="0">
                <a:solidFill>
                  <a:srgbClr val="3333CC"/>
                </a:solidFill>
                <a:latin typeface="Century Gothic" pitchFamily="34" charset="0"/>
                <a:ea typeface="標楷體"/>
                <a:cs typeface="標楷體"/>
              </a:rPr>
              <a:t>FOUR</a:t>
            </a:r>
            <a:r>
              <a:rPr lang="en-US" altLang="zh-TW" sz="2800" b="1" smtClean="0">
                <a:latin typeface="Century Gothic" pitchFamily="34" charset="0"/>
                <a:ea typeface="標楷體"/>
                <a:cs typeface="標楷體"/>
              </a:rPr>
              <a:t> parts and </a:t>
            </a:r>
            <a:r>
              <a:rPr lang="en-US" altLang="zh-TW" sz="3600" b="1" u="sng" smtClean="0">
                <a:solidFill>
                  <a:srgbClr val="3333CC"/>
                </a:solidFill>
                <a:latin typeface="Century Gothic" pitchFamily="34" charset="0"/>
                <a:ea typeface="標楷體"/>
                <a:cs typeface="標楷體"/>
              </a:rPr>
              <a:t>FOUR</a:t>
            </a:r>
            <a:r>
              <a:rPr lang="en-US" altLang="zh-TW" sz="2800" b="1" smtClean="0">
                <a:latin typeface="Century Gothic" pitchFamily="34" charset="0"/>
                <a:ea typeface="標楷體"/>
                <a:cs typeface="標楷體"/>
              </a:rPr>
              <a:t> questions.</a:t>
            </a:r>
          </a:p>
          <a:p>
            <a:pPr eaLnBrk="1" hangingPunct="1">
              <a:lnSpc>
                <a:spcPct val="130000"/>
              </a:lnSpc>
              <a:buFont typeface="Arial" charset="0"/>
              <a:buChar char="•"/>
            </a:pPr>
            <a:r>
              <a:rPr lang="en-US" altLang="zh-TW" sz="2800" b="1" u="sng" smtClean="0">
                <a:solidFill>
                  <a:srgbClr val="3333CC"/>
                </a:solidFill>
                <a:latin typeface="Century Gothic" pitchFamily="34" charset="0"/>
                <a:ea typeface="標楷體"/>
                <a:cs typeface="標楷體"/>
              </a:rPr>
              <a:t>Part </a:t>
            </a:r>
            <a:r>
              <a:rPr lang="en-US" altLang="zh-TW" sz="3200" b="1" u="sng" smtClean="0">
                <a:solidFill>
                  <a:srgbClr val="3333CC"/>
                </a:solidFill>
                <a:latin typeface="Century Gothic" pitchFamily="34" charset="0"/>
                <a:ea typeface="標楷體"/>
                <a:cs typeface="標楷體"/>
              </a:rPr>
              <a:t>A</a:t>
            </a:r>
            <a:r>
              <a:rPr lang="en-US" altLang="zh-TW" sz="2800" b="1" smtClean="0">
                <a:solidFill>
                  <a:srgbClr val="002060"/>
                </a:solidFill>
                <a:latin typeface="Century Gothic" pitchFamily="34" charset="0"/>
                <a:ea typeface="標楷體"/>
                <a:cs typeface="標楷體"/>
              </a:rPr>
              <a:t> </a:t>
            </a:r>
            <a:r>
              <a:rPr lang="en-US" altLang="zh-TW" sz="2400" b="1" smtClean="0">
                <a:latin typeface="Century Gothic" pitchFamily="34" charset="0"/>
                <a:ea typeface="標楷體"/>
                <a:cs typeface="標楷體"/>
              </a:rPr>
              <a:t>– MC Question </a:t>
            </a:r>
            <a:r>
              <a:rPr lang="en-US" altLang="zh-TW" b="1" smtClean="0">
                <a:solidFill>
                  <a:srgbClr val="990033"/>
                </a:solidFill>
                <a:latin typeface="Century Gothic" pitchFamily="34" charset="0"/>
                <a:ea typeface="標楷體"/>
                <a:cs typeface="標楷體"/>
              </a:rPr>
              <a:t>(Social Purposes) </a:t>
            </a:r>
            <a:r>
              <a:rPr lang="en-US" altLang="zh-TW" b="1" smtClean="0">
                <a:solidFill>
                  <a:srgbClr val="0070C0"/>
                </a:solidFill>
                <a:latin typeface="Century Gothic" pitchFamily="34" charset="0"/>
                <a:ea typeface="標楷體"/>
                <a:cs typeface="標楷體"/>
              </a:rPr>
              <a:t>– 3 mins.</a:t>
            </a:r>
            <a:endParaRPr lang="en-US" altLang="zh-TW" sz="2400" b="1" smtClean="0">
              <a:solidFill>
                <a:srgbClr val="0070C0"/>
              </a:solidFill>
              <a:latin typeface="Century Gothic" pitchFamily="34" charset="0"/>
              <a:ea typeface="標楷體"/>
              <a:cs typeface="標楷體"/>
            </a:endParaRPr>
          </a:p>
          <a:p>
            <a:pPr eaLnBrk="1" hangingPunct="1">
              <a:lnSpc>
                <a:spcPct val="130000"/>
              </a:lnSpc>
              <a:buFont typeface="Arial" charset="0"/>
              <a:buChar char="•"/>
            </a:pPr>
            <a:r>
              <a:rPr lang="en-US" altLang="zh-TW" sz="2800" b="1" u="sng" smtClean="0">
                <a:solidFill>
                  <a:srgbClr val="3333CC"/>
                </a:solidFill>
                <a:latin typeface="Century Gothic" pitchFamily="34" charset="0"/>
                <a:ea typeface="標楷體"/>
                <a:cs typeface="標楷體"/>
              </a:rPr>
              <a:t>Part </a:t>
            </a:r>
            <a:r>
              <a:rPr lang="en-US" altLang="zh-TW" sz="3200" b="1" u="sng" smtClean="0">
                <a:solidFill>
                  <a:srgbClr val="3333CC"/>
                </a:solidFill>
                <a:latin typeface="Century Gothic" pitchFamily="34" charset="0"/>
                <a:ea typeface="標楷體"/>
                <a:cs typeface="標楷體"/>
              </a:rPr>
              <a:t>B</a:t>
            </a:r>
            <a:r>
              <a:rPr lang="en-US" altLang="zh-TW" sz="2800" b="1" smtClean="0">
                <a:solidFill>
                  <a:srgbClr val="3333CC"/>
                </a:solidFill>
                <a:latin typeface="Century Gothic" pitchFamily="34" charset="0"/>
                <a:ea typeface="標楷體"/>
                <a:cs typeface="標楷體"/>
              </a:rPr>
              <a:t> </a:t>
            </a:r>
            <a:r>
              <a:rPr lang="en-US" altLang="zh-TW" sz="2400" b="1" smtClean="0">
                <a:latin typeface="Century Gothic" pitchFamily="34" charset="0"/>
                <a:ea typeface="標楷體"/>
                <a:cs typeface="標楷體"/>
              </a:rPr>
              <a:t>– Writing </a:t>
            </a:r>
            <a:r>
              <a:rPr lang="en-US" altLang="zh-TW" sz="2400" b="1" i="1" smtClean="0">
                <a:solidFill>
                  <a:srgbClr val="00B050"/>
                </a:solidFill>
                <a:latin typeface="Century Gothic" pitchFamily="34" charset="0"/>
                <a:ea typeface="標楷體"/>
                <a:cs typeface="標楷體"/>
              </a:rPr>
              <a:t>(and Answering Open-ended Questions*)</a:t>
            </a:r>
            <a:r>
              <a:rPr lang="en-US" altLang="zh-TW" sz="2400" b="1" smtClean="0">
                <a:latin typeface="Century Gothic" pitchFamily="34" charset="0"/>
                <a:ea typeface="標楷體"/>
                <a:cs typeface="標楷體"/>
              </a:rPr>
              <a:t> </a:t>
            </a:r>
            <a:r>
              <a:rPr lang="en-US" altLang="zh-TW" b="1" smtClean="0">
                <a:solidFill>
                  <a:srgbClr val="990033"/>
                </a:solidFill>
                <a:latin typeface="Century Gothic" pitchFamily="34" charset="0"/>
                <a:ea typeface="標楷體"/>
                <a:cs typeface="標楷體"/>
              </a:rPr>
              <a:t>(Schematic Structure, Introduction </a:t>
            </a:r>
            <a:r>
              <a:rPr lang="en-US" altLang="zh-TW" b="1" i="1" u="sng" smtClean="0">
                <a:solidFill>
                  <a:srgbClr val="00B050"/>
                </a:solidFill>
                <a:latin typeface="Century Gothic" pitchFamily="34" charset="0"/>
                <a:ea typeface="標楷體"/>
                <a:cs typeface="標楷體"/>
              </a:rPr>
              <a:t>and Conclusion*</a:t>
            </a:r>
            <a:r>
              <a:rPr lang="en-US" altLang="zh-TW" b="1" smtClean="0">
                <a:solidFill>
                  <a:srgbClr val="990033"/>
                </a:solidFill>
                <a:latin typeface="Century Gothic" pitchFamily="34" charset="0"/>
                <a:ea typeface="標楷體"/>
                <a:cs typeface="標楷體"/>
              </a:rPr>
              <a:t>)</a:t>
            </a:r>
            <a:r>
              <a:rPr lang="en-US" altLang="zh-TW" sz="1800" b="1" smtClean="0">
                <a:solidFill>
                  <a:srgbClr val="990033"/>
                </a:solidFill>
                <a:latin typeface="Century Gothic" pitchFamily="34" charset="0"/>
                <a:ea typeface="標楷體"/>
                <a:cs typeface="標楷體"/>
              </a:rPr>
              <a:t> </a:t>
            </a:r>
            <a:r>
              <a:rPr lang="en-US" altLang="zh-TW" b="1" smtClean="0">
                <a:solidFill>
                  <a:srgbClr val="0070C0"/>
                </a:solidFill>
                <a:latin typeface="Century Gothic" pitchFamily="34" charset="0"/>
                <a:ea typeface="標楷體"/>
                <a:cs typeface="標楷體"/>
              </a:rPr>
              <a:t>– 15 mins.</a:t>
            </a:r>
            <a:endParaRPr lang="en-US" altLang="zh-TW" sz="2400" b="1" smtClean="0">
              <a:solidFill>
                <a:srgbClr val="0070C0"/>
              </a:solidFill>
              <a:latin typeface="Century Gothic" pitchFamily="34" charset="0"/>
              <a:ea typeface="標楷體"/>
              <a:cs typeface="標楷體"/>
            </a:endParaRPr>
          </a:p>
          <a:p>
            <a:pPr eaLnBrk="1" hangingPunct="1">
              <a:lnSpc>
                <a:spcPct val="130000"/>
              </a:lnSpc>
              <a:buFont typeface="Arial" charset="0"/>
              <a:buChar char="•"/>
            </a:pPr>
            <a:r>
              <a:rPr lang="en-US" altLang="zh-TW" sz="2800" b="1" u="sng" smtClean="0">
                <a:solidFill>
                  <a:srgbClr val="3333CC"/>
                </a:solidFill>
                <a:latin typeface="Century Gothic" pitchFamily="34" charset="0"/>
                <a:ea typeface="標楷體"/>
                <a:cs typeface="標楷體"/>
              </a:rPr>
              <a:t>Part </a:t>
            </a:r>
            <a:r>
              <a:rPr lang="en-US" altLang="zh-TW" sz="3200" b="1" u="sng" smtClean="0">
                <a:solidFill>
                  <a:srgbClr val="3333CC"/>
                </a:solidFill>
                <a:latin typeface="Century Gothic" pitchFamily="34" charset="0"/>
                <a:ea typeface="標楷體"/>
                <a:cs typeface="標楷體"/>
              </a:rPr>
              <a:t>C</a:t>
            </a:r>
            <a:r>
              <a:rPr lang="en-US" altLang="zh-TW" sz="2800" b="1" smtClean="0">
                <a:solidFill>
                  <a:srgbClr val="3333CC"/>
                </a:solidFill>
                <a:latin typeface="Century Gothic" pitchFamily="34" charset="0"/>
                <a:ea typeface="標楷體"/>
                <a:cs typeface="標楷體"/>
              </a:rPr>
              <a:t> </a:t>
            </a:r>
            <a:r>
              <a:rPr lang="en-US" altLang="zh-TW" sz="2400" b="1" smtClean="0">
                <a:latin typeface="Century Gothic" pitchFamily="34" charset="0"/>
                <a:ea typeface="標楷體"/>
                <a:cs typeface="標楷體"/>
              </a:rPr>
              <a:t>– Sequencing </a:t>
            </a:r>
            <a:r>
              <a:rPr lang="en-US" altLang="zh-TW" b="1" smtClean="0">
                <a:solidFill>
                  <a:srgbClr val="990033"/>
                </a:solidFill>
                <a:latin typeface="Century Gothic" pitchFamily="34" charset="0"/>
                <a:ea typeface="標楷體"/>
                <a:cs typeface="標楷體"/>
              </a:rPr>
              <a:t>(Introduction)</a:t>
            </a:r>
            <a:r>
              <a:rPr lang="en-US" altLang="zh-TW" b="1" smtClean="0">
                <a:latin typeface="Century Gothic" pitchFamily="34" charset="0"/>
                <a:ea typeface="標楷體"/>
                <a:cs typeface="標楷體"/>
              </a:rPr>
              <a:t> </a:t>
            </a:r>
            <a:r>
              <a:rPr lang="en-US" altLang="zh-TW" b="1" smtClean="0">
                <a:solidFill>
                  <a:srgbClr val="0070C0"/>
                </a:solidFill>
                <a:latin typeface="Century Gothic" pitchFamily="34" charset="0"/>
                <a:ea typeface="標楷體"/>
                <a:cs typeface="標楷體"/>
              </a:rPr>
              <a:t>– 5 mins.</a:t>
            </a:r>
            <a:endParaRPr lang="en-US" altLang="zh-TW" sz="2400" b="1" smtClean="0">
              <a:solidFill>
                <a:srgbClr val="0070C0"/>
              </a:solidFill>
              <a:latin typeface="Century Gothic" pitchFamily="34" charset="0"/>
              <a:ea typeface="標楷體"/>
              <a:cs typeface="標楷體"/>
            </a:endParaRPr>
          </a:p>
          <a:p>
            <a:pPr eaLnBrk="1" hangingPunct="1">
              <a:lnSpc>
                <a:spcPct val="130000"/>
              </a:lnSpc>
              <a:buFont typeface="Arial" charset="0"/>
              <a:buChar char="•"/>
            </a:pPr>
            <a:r>
              <a:rPr lang="en-US" altLang="zh-TW" sz="2800" b="1" u="sng" smtClean="0">
                <a:solidFill>
                  <a:srgbClr val="3333CC"/>
                </a:solidFill>
                <a:latin typeface="Century Gothic" pitchFamily="34" charset="0"/>
                <a:ea typeface="標楷體"/>
                <a:cs typeface="標楷體"/>
              </a:rPr>
              <a:t>Part </a:t>
            </a:r>
            <a:r>
              <a:rPr lang="en-US" altLang="zh-TW" sz="3200" b="1" u="sng" smtClean="0">
                <a:solidFill>
                  <a:srgbClr val="3333CC"/>
                </a:solidFill>
                <a:latin typeface="Century Gothic" pitchFamily="34" charset="0"/>
                <a:ea typeface="標楷體"/>
                <a:cs typeface="標楷體"/>
              </a:rPr>
              <a:t>D</a:t>
            </a:r>
            <a:r>
              <a:rPr lang="en-US" altLang="zh-TW" sz="2800" b="1" smtClean="0">
                <a:solidFill>
                  <a:srgbClr val="3333CC"/>
                </a:solidFill>
                <a:latin typeface="Century Gothic" pitchFamily="34" charset="0"/>
                <a:ea typeface="標楷體"/>
                <a:cs typeface="標楷體"/>
              </a:rPr>
              <a:t> </a:t>
            </a:r>
            <a:r>
              <a:rPr lang="en-US" altLang="zh-TW" sz="2400" b="1" smtClean="0">
                <a:latin typeface="Century Gothic" pitchFamily="34" charset="0"/>
                <a:ea typeface="標楷體"/>
                <a:cs typeface="標楷體"/>
              </a:rPr>
              <a:t>– Labelling </a:t>
            </a:r>
            <a:r>
              <a:rPr lang="en-US" altLang="zh-TW" b="1" smtClean="0">
                <a:solidFill>
                  <a:srgbClr val="990033"/>
                </a:solidFill>
                <a:latin typeface="Century Gothic" pitchFamily="34" charset="0"/>
                <a:ea typeface="標楷體"/>
                <a:cs typeface="標楷體"/>
              </a:rPr>
              <a:t>(Schematic Structure) </a:t>
            </a:r>
            <a:r>
              <a:rPr lang="en-US" altLang="zh-TW" b="1" smtClean="0">
                <a:solidFill>
                  <a:srgbClr val="0070C0"/>
                </a:solidFill>
                <a:latin typeface="Century Gothic" pitchFamily="34" charset="0"/>
                <a:ea typeface="標楷體"/>
                <a:cs typeface="標楷體"/>
              </a:rPr>
              <a:t>– 5 mins.</a:t>
            </a:r>
            <a:endParaRPr lang="en-US" altLang="zh-TW" sz="2400" b="1" smtClean="0">
              <a:solidFill>
                <a:srgbClr val="0070C0"/>
              </a:solidFill>
              <a:latin typeface="Century Gothic" pitchFamily="34" charset="0"/>
              <a:ea typeface="標楷體"/>
              <a:cs typeface="標楷體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9794" name="圖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813" y="981075"/>
            <a:ext cx="8842375" cy="552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: 圓角 3">
            <a:extLst/>
          </p:cNvPr>
          <p:cNvSpPr/>
          <p:nvPr/>
        </p:nvSpPr>
        <p:spPr>
          <a:xfrm>
            <a:off x="6227763" y="1773238"/>
            <a:ext cx="2376487" cy="647700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>
              <a:solidFill>
                <a:srgbClr val="FFFFFF"/>
              </a:solidFill>
            </a:endParaRPr>
          </a:p>
        </p:txBody>
      </p:sp>
      <p:sp>
        <p:nvSpPr>
          <p:cNvPr id="5" name="矩形: 圓角 4">
            <a:extLst/>
          </p:cNvPr>
          <p:cNvSpPr/>
          <p:nvPr/>
        </p:nvSpPr>
        <p:spPr>
          <a:xfrm>
            <a:off x="2051050" y="1773238"/>
            <a:ext cx="1512888" cy="647700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>
              <a:solidFill>
                <a:srgbClr val="FFFFFF"/>
              </a:solidFill>
            </a:endParaRPr>
          </a:p>
        </p:txBody>
      </p:sp>
      <p:pic>
        <p:nvPicPr>
          <p:cNvPr id="289797" name="Picture 2" descr="Image result for increase ic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56525" y="1238250"/>
            <a:ext cx="1717675" cy="171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0817" name="圖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流程圖: 替代程序 3">
            <a:extLst/>
          </p:cNvPr>
          <p:cNvSpPr/>
          <p:nvPr/>
        </p:nvSpPr>
        <p:spPr>
          <a:xfrm>
            <a:off x="238125" y="6257925"/>
            <a:ext cx="1876425" cy="485775"/>
          </a:xfrm>
          <a:prstGeom prst="flowChartAlternateProcess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>
              <a:noFill/>
            </a:endParaRPr>
          </a:p>
        </p:txBody>
      </p:sp>
      <p:sp>
        <p:nvSpPr>
          <p:cNvPr id="5" name="矩形 4">
            <a:extLst/>
          </p:cNvPr>
          <p:cNvSpPr/>
          <p:nvPr/>
        </p:nvSpPr>
        <p:spPr>
          <a:xfrm>
            <a:off x="473075" y="4429125"/>
            <a:ext cx="8667750" cy="139065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eaLnBrk="0" hangingPunct="0">
              <a:defRPr/>
            </a:pPr>
            <a:r>
              <a:rPr lang="en-US" altLang="zh-HK" sz="2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The principal of a secondary school in Yuen Long was not happy with students wearing pullovers in the heat and therefore switched off all the air-conditioners on campus. (The students were) bewildered and wondered: </a:t>
            </a:r>
            <a:r>
              <a:rPr lang="en-US" altLang="zh-HK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what about the staff room?</a:t>
            </a:r>
            <a:endParaRPr lang="zh-HK" altLang="en-US" sz="20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2" name="圖片 1">
            <a:extLst/>
          </p:cNvPr>
          <p:cNvPicPr>
            <a:picLocks noChangeAspect="1"/>
          </p:cNvPicPr>
          <p:nvPr/>
        </p:nvPicPr>
        <p:blipFill>
          <a:blip r:embed="rId3">
            <a:alphaModFix amt="85000"/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-14795" y="1916832"/>
            <a:ext cx="9144000" cy="1775929"/>
          </a:xfrm>
          <a:prstGeom prst="rect">
            <a:avLst/>
          </a:prstGeom>
        </p:spPr>
      </p:pic>
      <p:sp>
        <p:nvSpPr>
          <p:cNvPr id="6" name="橢圓 5">
            <a:extLst/>
          </p:cNvPr>
          <p:cNvSpPr/>
          <p:nvPr/>
        </p:nvSpPr>
        <p:spPr>
          <a:xfrm>
            <a:off x="1258888" y="2276475"/>
            <a:ext cx="7345362" cy="6477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>
              <a:solidFill>
                <a:srgbClr val="FFFFFF"/>
              </a:solidFill>
            </a:endParaRPr>
          </a:p>
        </p:txBody>
      </p:sp>
      <p:pic>
        <p:nvPicPr>
          <p:cNvPr id="290822" name="Picture 2" descr="Related imag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6725" y="2781300"/>
            <a:ext cx="115252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0823" name="Picture 2" descr="Image result for increase icon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203200" y="2708275"/>
            <a:ext cx="1390650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1841" name="Picture 2" descr="Image result for instagram pos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3038"/>
            <a:ext cx="9144000" cy="651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1842" name="圖片 3"/>
          <p:cNvPicPr>
            <a:picLocks noChangeAspect="1"/>
          </p:cNvPicPr>
          <p:nvPr/>
        </p:nvPicPr>
        <p:blipFill>
          <a:blip r:embed="rId3"/>
          <a:srcRect l="30685" t="16348" r="25717" b="26291"/>
          <a:stretch>
            <a:fillRect/>
          </a:stretch>
        </p:blipFill>
        <p:spPr bwMode="auto">
          <a:xfrm>
            <a:off x="200025" y="933450"/>
            <a:ext cx="5591175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>
            <a:extLst/>
          </p:cNvPr>
          <p:cNvSpPr/>
          <p:nvPr/>
        </p:nvSpPr>
        <p:spPr>
          <a:xfrm>
            <a:off x="5943600" y="5695950"/>
            <a:ext cx="1162050" cy="200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>
              <a:solidFill>
                <a:srgbClr val="FFFFFF"/>
              </a:solidFill>
            </a:endParaRPr>
          </a:p>
        </p:txBody>
      </p:sp>
      <p:sp>
        <p:nvSpPr>
          <p:cNvPr id="8" name="矩形 7">
            <a:extLst/>
          </p:cNvPr>
          <p:cNvSpPr/>
          <p:nvPr/>
        </p:nvSpPr>
        <p:spPr>
          <a:xfrm>
            <a:off x="5715000" y="5699125"/>
            <a:ext cx="1390650" cy="200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altLang="zh-HK" sz="1050" b="1" dirty="0">
                <a:ln w="0"/>
                <a:solidFill>
                  <a:srgbClr val="C0C0C0"/>
                </a:solidFill>
              </a:rPr>
              <a:t>May 21, 2019</a:t>
            </a:r>
            <a:endParaRPr lang="zh-HK" altLang="en-US" sz="1050" b="1" dirty="0">
              <a:solidFill>
                <a:srgbClr val="C0C0C0"/>
              </a:solidFill>
            </a:endParaRPr>
          </a:p>
        </p:txBody>
      </p:sp>
      <p:sp>
        <p:nvSpPr>
          <p:cNvPr id="7" name="矩形 6">
            <a:extLst/>
          </p:cNvPr>
          <p:cNvSpPr/>
          <p:nvPr/>
        </p:nvSpPr>
        <p:spPr>
          <a:xfrm>
            <a:off x="5953125" y="1752600"/>
            <a:ext cx="2867025" cy="3448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just" eaLnBrk="0" hangingPunct="0">
              <a:defRPr/>
            </a:pPr>
            <a:endParaRPr lang="en-US" altLang="zh-HK" sz="1100" b="1" dirty="0">
              <a:ln w="0"/>
              <a:solidFill>
                <a:srgbClr val="080808"/>
              </a:solidFill>
              <a:effectLst>
                <a:outerShdw blurRad="38100" dist="19050" dir="2700000" algn="tl" rotWithShape="0">
                  <a:srgbClr val="080808">
                    <a:alpha val="40000"/>
                  </a:srgbClr>
                </a:outerShdw>
              </a:effectLst>
            </a:endParaRPr>
          </a:p>
          <a:p>
            <a:pPr algn="just" eaLnBrk="0" hangingPunct="0">
              <a:defRPr/>
            </a:pPr>
            <a:endParaRPr lang="en-US" altLang="zh-HK" sz="1100" b="1" dirty="0">
              <a:ln w="0"/>
              <a:solidFill>
                <a:srgbClr val="080808"/>
              </a:solidFill>
              <a:effectLst>
                <a:outerShdw blurRad="38100" dist="19050" dir="2700000" algn="tl" rotWithShape="0">
                  <a:srgbClr val="080808">
                    <a:alpha val="40000"/>
                  </a:srgbClr>
                </a:outerShdw>
              </a:effectLst>
            </a:endParaRPr>
          </a:p>
          <a:p>
            <a:pPr eaLnBrk="0" hangingPunct="0">
              <a:defRPr/>
            </a:pPr>
            <a:r>
              <a:rPr lang="en-US" altLang="zh-HK" sz="1050" b="1" dirty="0">
                <a:ln w="0"/>
                <a:solidFill>
                  <a:srgbClr val="080808"/>
                </a:solidFill>
                <a:effectLst>
                  <a:outerShdw blurRad="38100" dist="19050" dir="2700000" algn="tl" rotWithShape="0">
                    <a:srgbClr val="080808">
                      <a:alpha val="40000"/>
                    </a:srgbClr>
                  </a:outerShdw>
                </a:effectLst>
              </a:rPr>
              <a:t>Frances Hui  </a:t>
            </a:r>
            <a:r>
              <a:rPr lang="en-US" altLang="zh-HK" sz="1050" dirty="0">
                <a:ln w="0"/>
                <a:solidFill>
                  <a:srgbClr val="080808"/>
                </a:solidFill>
              </a:rPr>
              <a:t>The principal of a secondary school in Yuen Long was not happy with students wearing pullovers in the heat and therefore switched off all the air-conditioners on campus. The students were bewildered and wondered: what about the staff room?</a:t>
            </a:r>
          </a:p>
          <a:p>
            <a:pPr eaLnBrk="0" hangingPunct="0">
              <a:defRPr/>
            </a:pPr>
            <a:r>
              <a:rPr lang="en-US" altLang="zh-HK" sz="1050" dirty="0">
                <a:ln w="0"/>
                <a:solidFill>
                  <a:srgbClr val="0070C0"/>
                </a:solidFill>
              </a:rPr>
              <a:t>#</a:t>
            </a:r>
            <a:r>
              <a:rPr lang="en-US" altLang="zh-HK" sz="1050" dirty="0" err="1">
                <a:ln w="0"/>
                <a:solidFill>
                  <a:srgbClr val="0070C0"/>
                </a:solidFill>
              </a:rPr>
              <a:t>airconditioning</a:t>
            </a:r>
            <a:r>
              <a:rPr lang="en-US" altLang="zh-HK" sz="1050" dirty="0">
                <a:ln w="0"/>
                <a:solidFill>
                  <a:srgbClr val="0070C0"/>
                </a:solidFill>
              </a:rPr>
              <a:t> #</a:t>
            </a:r>
            <a:r>
              <a:rPr lang="en-US" altLang="zh-HK" sz="1050" dirty="0" err="1">
                <a:ln w="0"/>
                <a:solidFill>
                  <a:srgbClr val="0070C0"/>
                </a:solidFill>
              </a:rPr>
              <a:t>yuenlong</a:t>
            </a:r>
            <a:r>
              <a:rPr lang="en-US" altLang="zh-HK" sz="1050" dirty="0">
                <a:ln w="0"/>
                <a:solidFill>
                  <a:srgbClr val="0070C0"/>
                </a:solidFill>
              </a:rPr>
              <a:t> #</a:t>
            </a:r>
            <a:r>
              <a:rPr lang="en-US" altLang="zh-HK" sz="1050" dirty="0" err="1">
                <a:ln w="0"/>
                <a:solidFill>
                  <a:srgbClr val="0070C0"/>
                </a:solidFill>
              </a:rPr>
              <a:t>secondaryschoolstudents</a:t>
            </a:r>
            <a:r>
              <a:rPr lang="en-US" altLang="zh-HK" sz="1050" dirty="0">
                <a:ln w="0"/>
                <a:solidFill>
                  <a:srgbClr val="0070C0"/>
                </a:solidFill>
              </a:rPr>
              <a:t> #</a:t>
            </a:r>
            <a:r>
              <a:rPr lang="en-US" altLang="zh-HK" sz="1050" dirty="0" err="1">
                <a:ln w="0"/>
                <a:solidFill>
                  <a:srgbClr val="0070C0"/>
                </a:solidFill>
              </a:rPr>
              <a:t>studentswearingpullovers</a:t>
            </a:r>
            <a:r>
              <a:rPr lang="en-US" altLang="zh-HK" sz="1050" dirty="0">
                <a:ln w="0"/>
                <a:solidFill>
                  <a:srgbClr val="0070C0"/>
                </a:solidFill>
              </a:rPr>
              <a:t> </a:t>
            </a:r>
          </a:p>
          <a:p>
            <a:pPr eaLnBrk="0" hangingPunct="0">
              <a:defRPr/>
            </a:pPr>
            <a:endParaRPr lang="en-US" altLang="zh-HK" sz="1050" b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rgbClr val="080808">
                    <a:alpha val="40000"/>
                  </a:srgbClr>
                </a:outerShdw>
              </a:effectLst>
            </a:endParaRPr>
          </a:p>
          <a:p>
            <a:pPr eaLnBrk="0" hangingPunct="0">
              <a:defRPr/>
            </a:pPr>
            <a:r>
              <a:rPr lang="en-US" altLang="zh-HK" sz="1050" b="1" dirty="0">
                <a:ln w="0"/>
                <a:solidFill>
                  <a:srgbClr val="080808"/>
                </a:solidFill>
                <a:effectLst>
                  <a:outerShdw blurRad="38100" dist="19050" dir="2700000" algn="tl" rotWithShape="0">
                    <a:srgbClr val="080808">
                      <a:alpha val="40000"/>
                    </a:srgbClr>
                  </a:outerShdw>
                </a:effectLst>
              </a:rPr>
              <a:t>Joanne Wu  </a:t>
            </a:r>
            <a:r>
              <a:rPr lang="en-US" altLang="zh-HK" sz="1050" dirty="0">
                <a:ln w="0"/>
                <a:solidFill>
                  <a:srgbClr val="080808"/>
                </a:solidFill>
              </a:rPr>
              <a:t>That’s TOTAL nonsense! I simply can’t live without air-conditioning!</a:t>
            </a:r>
          </a:p>
          <a:p>
            <a:pPr eaLnBrk="0" hangingPunct="0">
              <a:defRPr/>
            </a:pPr>
            <a:endParaRPr lang="en-US" altLang="zh-HK" sz="1050" b="1" dirty="0">
              <a:ln w="0"/>
              <a:solidFill>
                <a:srgbClr val="080808"/>
              </a:solidFill>
              <a:effectLst>
                <a:outerShdw blurRad="38100" dist="19050" dir="2700000" algn="tl" rotWithShape="0">
                  <a:srgbClr val="080808">
                    <a:alpha val="40000"/>
                  </a:srgbClr>
                </a:outerShdw>
              </a:effectLst>
            </a:endParaRPr>
          </a:p>
          <a:p>
            <a:pPr eaLnBrk="0" hangingPunct="0">
              <a:defRPr/>
            </a:pPr>
            <a:r>
              <a:rPr lang="en-US" altLang="zh-HK" sz="1050" b="1" dirty="0">
                <a:ln w="0"/>
                <a:solidFill>
                  <a:srgbClr val="080808"/>
                </a:solidFill>
                <a:effectLst>
                  <a:outerShdw blurRad="38100" dist="19050" dir="2700000" algn="tl" rotWithShape="0">
                    <a:srgbClr val="080808">
                      <a:alpha val="40000"/>
                    </a:srgbClr>
                  </a:outerShdw>
                </a:effectLst>
              </a:rPr>
              <a:t>Jess Hong  </a:t>
            </a:r>
            <a:r>
              <a:rPr lang="en-US" altLang="zh-HK" sz="1050" dirty="0">
                <a:ln w="0"/>
                <a:solidFill>
                  <a:srgbClr val="080808"/>
                </a:solidFill>
              </a:rPr>
              <a:t>Right! People think that if you’re too cold, you can bring a jacket or scarf, but if you’re too hot, you can do nothing – it’s usual that we will turn the air con lower to provide comfort to more people. Yet, why should we wear pullovers in the heat?</a:t>
            </a:r>
          </a:p>
          <a:p>
            <a:pPr algn="just" eaLnBrk="0" hangingPunct="0">
              <a:defRPr/>
            </a:pPr>
            <a:endParaRPr lang="en-US" altLang="zh-HK" sz="1100" b="1" dirty="0">
              <a:ln w="0"/>
              <a:solidFill>
                <a:srgbClr val="080808"/>
              </a:solidFill>
              <a:effectLst>
                <a:outerShdw blurRad="38100" dist="19050" dir="2700000" algn="tl" rotWithShape="0">
                  <a:srgbClr val="080808">
                    <a:alpha val="40000"/>
                  </a:srgbClr>
                </a:outerShdw>
              </a:effectLst>
            </a:endParaRPr>
          </a:p>
          <a:p>
            <a:pPr algn="just" eaLnBrk="0" hangingPunct="0">
              <a:defRPr/>
            </a:pPr>
            <a:endParaRPr lang="en-US" altLang="zh-HK" sz="1100" b="1" dirty="0">
              <a:ln w="0"/>
              <a:solidFill>
                <a:srgbClr val="080808"/>
              </a:solidFill>
              <a:effectLst>
                <a:outerShdw blurRad="38100" dist="19050" dir="2700000" algn="tl" rotWithShape="0">
                  <a:srgbClr val="080808">
                    <a:alpha val="40000"/>
                  </a:srgbClr>
                </a:outerShdw>
              </a:effectLst>
            </a:endParaRPr>
          </a:p>
          <a:p>
            <a:pPr algn="just" eaLnBrk="0" hangingPunct="0">
              <a:defRPr/>
            </a:pPr>
            <a:endParaRPr lang="en-US" altLang="zh-HK" sz="1100" b="1" dirty="0">
              <a:ln w="0"/>
              <a:solidFill>
                <a:srgbClr val="080808"/>
              </a:solidFill>
              <a:effectLst>
                <a:outerShdw blurRad="38100" dist="19050" dir="2700000" algn="tl" rotWithShape="0">
                  <a:srgbClr val="080808">
                    <a:alpha val="40000"/>
                  </a:srgbClr>
                </a:outerShdw>
              </a:effectLst>
            </a:endParaRPr>
          </a:p>
          <a:p>
            <a:pPr algn="just" eaLnBrk="0" hangingPunct="0">
              <a:defRPr/>
            </a:pPr>
            <a:r>
              <a:rPr lang="en-US" altLang="zh-HK" sz="1100" b="1" dirty="0">
                <a:ln w="0"/>
                <a:solidFill>
                  <a:srgbClr val="080808"/>
                </a:solidFill>
                <a:effectLst>
                  <a:outerShdw blurRad="38100" dist="19050" dir="2700000" algn="tl" rotWithShape="0">
                    <a:srgbClr val="080808">
                      <a:alpha val="40000"/>
                    </a:srgbClr>
                  </a:outerShdw>
                </a:effectLst>
              </a:rPr>
              <a:t> </a:t>
            </a:r>
            <a:endParaRPr lang="zh-HK" altLang="en-US" sz="1100" b="1" dirty="0">
              <a:solidFill>
                <a:srgbClr val="FFFFFF"/>
              </a:solidFill>
            </a:endParaRPr>
          </a:p>
        </p:txBody>
      </p:sp>
      <p:sp>
        <p:nvSpPr>
          <p:cNvPr id="12" name="矩形 11">
            <a:extLst/>
          </p:cNvPr>
          <p:cNvSpPr/>
          <p:nvPr/>
        </p:nvSpPr>
        <p:spPr>
          <a:xfrm>
            <a:off x="6410325" y="1081088"/>
            <a:ext cx="2314575" cy="425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 dirty="0">
              <a:solidFill>
                <a:srgbClr val="FFFFFF"/>
              </a:solidFill>
            </a:endParaRPr>
          </a:p>
        </p:txBody>
      </p:sp>
      <p:sp>
        <p:nvSpPr>
          <p:cNvPr id="13" name="矩形 12">
            <a:extLst/>
          </p:cNvPr>
          <p:cNvSpPr/>
          <p:nvPr/>
        </p:nvSpPr>
        <p:spPr>
          <a:xfrm>
            <a:off x="6381750" y="1257300"/>
            <a:ext cx="2105025" cy="238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eaLnBrk="0" hangingPunct="0">
              <a:defRPr/>
            </a:pPr>
            <a:r>
              <a:rPr lang="en-US" altLang="zh-HK" sz="1050" b="1" dirty="0">
                <a:ln w="0"/>
                <a:solidFill>
                  <a:srgbClr val="080808"/>
                </a:solidFill>
              </a:rPr>
              <a:t>Frances Hui </a:t>
            </a:r>
            <a:r>
              <a:rPr lang="en-US" altLang="zh-HK" sz="1050" b="1" dirty="0">
                <a:ln w="0"/>
                <a:solidFill>
                  <a:srgbClr val="080808"/>
                </a:solidFill>
                <a:sym typeface="Wingdings" panose="05000000000000000000" pitchFamily="2" charset="2"/>
              </a:rPr>
              <a:t> Following</a:t>
            </a:r>
          </a:p>
          <a:p>
            <a:pPr eaLnBrk="0" hangingPunct="0">
              <a:defRPr/>
            </a:pPr>
            <a:r>
              <a:rPr lang="en-US" altLang="zh-HK" sz="1050" b="1" dirty="0">
                <a:ln w="0"/>
                <a:solidFill>
                  <a:srgbClr val="080808"/>
                </a:solidFill>
                <a:sym typeface="Wingdings" panose="05000000000000000000" pitchFamily="2" charset="2"/>
              </a:rPr>
              <a:t>Tai Hang Road, Hong Kong</a:t>
            </a:r>
          </a:p>
          <a:p>
            <a:pPr algn="ctr" eaLnBrk="0" hangingPunct="0">
              <a:defRPr/>
            </a:pPr>
            <a:endParaRPr lang="zh-HK" altLang="en-US" sz="1100" b="1" dirty="0">
              <a:ln w="0"/>
              <a:solidFill>
                <a:srgbClr val="080808"/>
              </a:solidFill>
            </a:endParaRPr>
          </a:p>
        </p:txBody>
      </p:sp>
      <p:pic>
        <p:nvPicPr>
          <p:cNvPr id="291848" name="圖片 1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73763" y="1108075"/>
            <a:ext cx="446087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圖片 9">
            <a:extLst/>
          </p:cNvPr>
          <p:cNvPicPr>
            <a:picLocks noChangeAspect="1"/>
          </p:cNvPicPr>
          <p:nvPr/>
        </p:nvPicPr>
        <p:blipFill>
          <a:blip r:embed="rId5">
            <a:alphaModFix amt="85000"/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-10482" y="4317367"/>
            <a:ext cx="9144000" cy="1775929"/>
          </a:xfrm>
          <a:prstGeom prst="rect">
            <a:avLst/>
          </a:prstGeom>
        </p:spPr>
      </p:pic>
      <p:sp>
        <p:nvSpPr>
          <p:cNvPr id="2" name="橢圓 1">
            <a:extLst/>
          </p:cNvPr>
          <p:cNvSpPr/>
          <p:nvPr/>
        </p:nvSpPr>
        <p:spPr>
          <a:xfrm>
            <a:off x="1116013" y="4652963"/>
            <a:ext cx="7608887" cy="6477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>
              <a:solidFill>
                <a:srgbClr val="FFFFFF"/>
              </a:solidFill>
            </a:endParaRPr>
          </a:p>
        </p:txBody>
      </p:sp>
      <p:pic>
        <p:nvPicPr>
          <p:cNvPr id="291851" name="Picture 2" descr="Related image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0525" y="5080000"/>
            <a:ext cx="1228725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1852" name="Picture 2" descr="Image result for increase icon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222250" y="5043488"/>
            <a:ext cx="1481138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865" name="圖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850" y="79375"/>
            <a:ext cx="4573588" cy="658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2866" name="圖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90488"/>
            <a:ext cx="4552950" cy="657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圖片 4">
            <a:extLst/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1">
                <a:tint val="45000"/>
                <a:satMod val="400000"/>
              </a:schemeClr>
            </a:duotone>
            <a:alphaModFix amt="85000"/>
          </a:blip>
          <a:stretch>
            <a:fillRect/>
          </a:stretch>
        </p:blipFill>
        <p:spPr>
          <a:xfrm>
            <a:off x="36512" y="2775670"/>
            <a:ext cx="9144000" cy="4082330"/>
          </a:xfrm>
          <a:prstGeom prst="rect">
            <a:avLst/>
          </a:prstGeom>
        </p:spPr>
      </p:pic>
      <p:sp>
        <p:nvSpPr>
          <p:cNvPr id="6" name="橢圓 5">
            <a:extLst/>
          </p:cNvPr>
          <p:cNvSpPr/>
          <p:nvPr/>
        </p:nvSpPr>
        <p:spPr>
          <a:xfrm>
            <a:off x="1331913" y="2774950"/>
            <a:ext cx="6840537" cy="720725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>
              <a:solidFill>
                <a:srgbClr val="FFFFFF"/>
              </a:solidFill>
            </a:endParaRPr>
          </a:p>
        </p:txBody>
      </p:sp>
      <p:pic>
        <p:nvPicPr>
          <p:cNvPr id="292869" name="Picture 2" descr="Image result for increase icon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257175" y="3259138"/>
            <a:ext cx="1719263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2870" name="Picture 2" descr="Related image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3088" y="3646488"/>
            <a:ext cx="1125537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>
            <a:extLst/>
          </p:cNvPr>
          <p:cNvSpPr/>
          <p:nvPr/>
        </p:nvSpPr>
        <p:spPr>
          <a:xfrm>
            <a:off x="1908175" y="4365625"/>
            <a:ext cx="3028950" cy="407988"/>
          </a:xfrm>
          <a:prstGeom prst="rect">
            <a:avLst/>
          </a:prstGeom>
          <a:noFill/>
          <a:ln w="76200">
            <a:solidFill>
              <a:srgbClr val="33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>
              <a:solidFill>
                <a:srgbClr val="FFFFFF"/>
              </a:solidFill>
            </a:endParaRPr>
          </a:p>
        </p:txBody>
      </p:sp>
      <p:sp>
        <p:nvSpPr>
          <p:cNvPr id="10" name="矩形 9">
            <a:extLst/>
          </p:cNvPr>
          <p:cNvSpPr/>
          <p:nvPr/>
        </p:nvSpPr>
        <p:spPr>
          <a:xfrm>
            <a:off x="209550" y="282575"/>
            <a:ext cx="1122363" cy="407988"/>
          </a:xfrm>
          <a:prstGeom prst="rect">
            <a:avLst/>
          </a:prstGeom>
          <a:noFill/>
          <a:ln w="76200">
            <a:solidFill>
              <a:srgbClr val="33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>
              <a:solidFill>
                <a:srgbClr val="FFFFFF"/>
              </a:solidFill>
            </a:endParaRPr>
          </a:p>
        </p:txBody>
      </p:sp>
      <p:sp>
        <p:nvSpPr>
          <p:cNvPr id="11" name="矩形 10">
            <a:extLst/>
          </p:cNvPr>
          <p:cNvSpPr/>
          <p:nvPr/>
        </p:nvSpPr>
        <p:spPr>
          <a:xfrm>
            <a:off x="4751388" y="271463"/>
            <a:ext cx="1122362" cy="407987"/>
          </a:xfrm>
          <a:prstGeom prst="rect">
            <a:avLst/>
          </a:prstGeom>
          <a:noFill/>
          <a:ln w="76200">
            <a:solidFill>
              <a:srgbClr val="33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4913" name="圖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9400" y="82550"/>
            <a:ext cx="8585200" cy="53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圖片 4">
            <a:extLst/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alphaModFix amt="85000"/>
          </a:blip>
          <a:stretch>
            <a:fillRect/>
          </a:stretch>
        </p:blipFill>
        <p:spPr>
          <a:xfrm>
            <a:off x="-1" y="2775632"/>
            <a:ext cx="9144000" cy="4082330"/>
          </a:xfrm>
          <a:prstGeom prst="rect">
            <a:avLst/>
          </a:prstGeom>
        </p:spPr>
      </p:pic>
      <p:sp>
        <p:nvSpPr>
          <p:cNvPr id="6" name="橢圓 5">
            <a:extLst/>
          </p:cNvPr>
          <p:cNvSpPr/>
          <p:nvPr/>
        </p:nvSpPr>
        <p:spPr>
          <a:xfrm>
            <a:off x="1258888" y="2852738"/>
            <a:ext cx="6769100" cy="642937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>
              <a:solidFill>
                <a:srgbClr val="FFFFFF"/>
              </a:solidFill>
            </a:endParaRPr>
          </a:p>
        </p:txBody>
      </p:sp>
      <p:pic>
        <p:nvPicPr>
          <p:cNvPr id="294916" name="Picture 2" descr="Related imag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3088" y="3646488"/>
            <a:ext cx="1125537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4917" name="Picture 2" descr="Image result for increase icon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257175" y="3259138"/>
            <a:ext cx="1719263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>
            <a:extLst/>
          </p:cNvPr>
          <p:cNvSpPr/>
          <p:nvPr/>
        </p:nvSpPr>
        <p:spPr>
          <a:xfrm>
            <a:off x="1908175" y="4365625"/>
            <a:ext cx="3028950" cy="407988"/>
          </a:xfrm>
          <a:prstGeom prst="rect">
            <a:avLst/>
          </a:prstGeom>
          <a:noFill/>
          <a:ln w="76200">
            <a:solidFill>
              <a:srgbClr val="33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>
              <a:solidFill>
                <a:srgbClr val="FFFFFF"/>
              </a:solidFill>
            </a:endParaRPr>
          </a:p>
        </p:txBody>
      </p:sp>
      <p:sp>
        <p:nvSpPr>
          <p:cNvPr id="10" name="矩形 9">
            <a:extLst/>
          </p:cNvPr>
          <p:cNvSpPr/>
          <p:nvPr/>
        </p:nvSpPr>
        <p:spPr>
          <a:xfrm>
            <a:off x="354013" y="2241550"/>
            <a:ext cx="2778125" cy="407988"/>
          </a:xfrm>
          <a:prstGeom prst="rect">
            <a:avLst/>
          </a:prstGeom>
          <a:noFill/>
          <a:ln w="76200">
            <a:solidFill>
              <a:srgbClr val="33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>
              <a:solidFill>
                <a:srgbClr val="FFFFFF"/>
              </a:solidFill>
            </a:endParaRPr>
          </a:p>
        </p:txBody>
      </p:sp>
      <p:sp>
        <p:nvSpPr>
          <p:cNvPr id="11" name="矩形 10">
            <a:extLst/>
          </p:cNvPr>
          <p:cNvSpPr/>
          <p:nvPr/>
        </p:nvSpPr>
        <p:spPr>
          <a:xfrm>
            <a:off x="5940425" y="2241550"/>
            <a:ext cx="2778125" cy="393700"/>
          </a:xfrm>
          <a:prstGeom prst="rect">
            <a:avLst/>
          </a:prstGeom>
          <a:noFill/>
          <a:ln w="76200">
            <a:solidFill>
              <a:srgbClr val="33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937" name="圖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7100" y="0"/>
            <a:ext cx="4749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圖片 4">
            <a:extLst/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alphaModFix amt="85000"/>
          </a:blip>
          <a:stretch>
            <a:fillRect/>
          </a:stretch>
        </p:blipFill>
        <p:spPr>
          <a:xfrm>
            <a:off x="0" y="2591007"/>
            <a:ext cx="9144000" cy="1675985"/>
          </a:xfrm>
          <a:prstGeom prst="rect">
            <a:avLst/>
          </a:prstGeom>
        </p:spPr>
      </p:pic>
      <p:sp>
        <p:nvSpPr>
          <p:cNvPr id="7" name="橢圓 6">
            <a:extLst/>
          </p:cNvPr>
          <p:cNvSpPr/>
          <p:nvPr/>
        </p:nvSpPr>
        <p:spPr>
          <a:xfrm>
            <a:off x="1258888" y="2636838"/>
            <a:ext cx="3817937" cy="601662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>
              <a:solidFill>
                <a:srgbClr val="FFFFFF"/>
              </a:solidFill>
            </a:endParaRPr>
          </a:p>
        </p:txBody>
      </p:sp>
      <p:pic>
        <p:nvPicPr>
          <p:cNvPr id="295940" name="Picture 2" descr="Image result for increase ico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57175" y="2995613"/>
            <a:ext cx="1719263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5941" name="Picture 2" descr="Related imag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3088" y="3238500"/>
            <a:ext cx="1125537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61" name="圖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圖片 4">
            <a:extLst/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alphaModFix amt="85000"/>
          </a:blip>
          <a:stretch>
            <a:fillRect/>
          </a:stretch>
        </p:blipFill>
        <p:spPr>
          <a:xfrm>
            <a:off x="0" y="1052736"/>
            <a:ext cx="9144000" cy="1319090"/>
          </a:xfrm>
          <a:prstGeom prst="rect">
            <a:avLst/>
          </a:prstGeom>
        </p:spPr>
      </p:pic>
      <p:sp>
        <p:nvSpPr>
          <p:cNvPr id="6" name="橢圓 5">
            <a:extLst/>
          </p:cNvPr>
          <p:cNvSpPr/>
          <p:nvPr/>
        </p:nvSpPr>
        <p:spPr>
          <a:xfrm>
            <a:off x="1187450" y="1077913"/>
            <a:ext cx="3816350" cy="603250"/>
          </a:xfrm>
          <a:prstGeom prst="ellipse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>
              <a:solidFill>
                <a:srgbClr val="FFFFFF"/>
              </a:solidFill>
            </a:endParaRPr>
          </a:p>
        </p:txBody>
      </p:sp>
      <p:pic>
        <p:nvPicPr>
          <p:cNvPr id="296964" name="Picture 2" descr="Related imag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1592263"/>
            <a:ext cx="1125538" cy="112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65" name="Picture 2" descr="Image result for increase icon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320675" y="1565275"/>
            <a:ext cx="1719263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985" name="圖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" y="120650"/>
            <a:ext cx="4624388" cy="662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圖片 4">
            <a:extLst/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alphaModFix amt="85000"/>
          </a:blip>
          <a:stretch>
            <a:fillRect/>
          </a:stretch>
        </p:blipFill>
        <p:spPr>
          <a:xfrm>
            <a:off x="2987824" y="82169"/>
            <a:ext cx="6120830" cy="6659199"/>
          </a:xfrm>
          <a:prstGeom prst="rect">
            <a:avLst/>
          </a:prstGeom>
        </p:spPr>
      </p:pic>
      <p:sp>
        <p:nvSpPr>
          <p:cNvPr id="6" name="橢圓 5">
            <a:extLst/>
          </p:cNvPr>
          <p:cNvSpPr/>
          <p:nvPr/>
        </p:nvSpPr>
        <p:spPr>
          <a:xfrm>
            <a:off x="3708400" y="71438"/>
            <a:ext cx="5327650" cy="549275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>
              <a:solidFill>
                <a:srgbClr val="FFFFFF"/>
              </a:solidFill>
            </a:endParaRPr>
          </a:p>
        </p:txBody>
      </p:sp>
      <p:pic>
        <p:nvPicPr>
          <p:cNvPr id="297988" name="Picture 2" descr="Related imag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62313" y="549275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989" name="圖片 8"/>
          <p:cNvPicPr>
            <a:picLocks noChangeAspect="1"/>
          </p:cNvPicPr>
          <p:nvPr/>
        </p:nvPicPr>
        <p:blipFill>
          <a:blip r:embed="rId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9588" y="969963"/>
            <a:ext cx="427037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>
            <a:extLst/>
          </p:cNvPr>
          <p:cNvSpPr/>
          <p:nvPr/>
        </p:nvSpPr>
        <p:spPr>
          <a:xfrm>
            <a:off x="4181475" y="1484313"/>
            <a:ext cx="2406650" cy="407987"/>
          </a:xfrm>
          <a:prstGeom prst="rect">
            <a:avLst/>
          </a:prstGeom>
          <a:noFill/>
          <a:ln w="76200">
            <a:solidFill>
              <a:srgbClr val="33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>
              <a:solidFill>
                <a:srgbClr val="FFFFFF"/>
              </a:solidFill>
            </a:endParaRPr>
          </a:p>
        </p:txBody>
      </p:sp>
      <p:sp>
        <p:nvSpPr>
          <p:cNvPr id="11" name="矩形 10">
            <a:extLst/>
          </p:cNvPr>
          <p:cNvSpPr/>
          <p:nvPr/>
        </p:nvSpPr>
        <p:spPr>
          <a:xfrm>
            <a:off x="777875" y="5151438"/>
            <a:ext cx="2930525" cy="1014412"/>
          </a:xfrm>
          <a:prstGeom prst="rect">
            <a:avLst/>
          </a:prstGeom>
          <a:noFill/>
          <a:ln w="76200">
            <a:solidFill>
              <a:srgbClr val="33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>
              <a:solidFill>
                <a:srgbClr val="FFFFFF"/>
              </a:solidFill>
            </a:endParaRPr>
          </a:p>
        </p:txBody>
      </p:sp>
      <p:sp>
        <p:nvSpPr>
          <p:cNvPr id="12" name="矩形 11">
            <a:extLst/>
          </p:cNvPr>
          <p:cNvSpPr/>
          <p:nvPr/>
        </p:nvSpPr>
        <p:spPr>
          <a:xfrm>
            <a:off x="123825" y="849313"/>
            <a:ext cx="1855788" cy="4092575"/>
          </a:xfrm>
          <a:prstGeom prst="rect">
            <a:avLst/>
          </a:prstGeom>
          <a:noFill/>
          <a:ln w="76200">
            <a:solidFill>
              <a:srgbClr val="33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>
              <a:solidFill>
                <a:srgbClr val="FFFFFF"/>
              </a:solidFill>
            </a:endParaRPr>
          </a:p>
        </p:txBody>
      </p:sp>
      <p:pic>
        <p:nvPicPr>
          <p:cNvPr id="297993" name="圖片 12"/>
          <p:cNvPicPr>
            <a:picLocks noChangeAspect="1"/>
          </p:cNvPicPr>
          <p:nvPr/>
        </p:nvPicPr>
        <p:blipFill>
          <a:blip r:embed="rId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513" y="5549900"/>
            <a:ext cx="12239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9009" name="圖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375" y="20638"/>
            <a:ext cx="4697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圖片 4">
            <a:extLst/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alphaModFix amt="85000"/>
          </a:blip>
          <a:stretch>
            <a:fillRect/>
          </a:stretch>
        </p:blipFill>
        <p:spPr>
          <a:xfrm>
            <a:off x="1691680" y="161507"/>
            <a:ext cx="7426804" cy="6528276"/>
          </a:xfrm>
          <a:prstGeom prst="rect">
            <a:avLst/>
          </a:prstGeom>
        </p:spPr>
      </p:pic>
      <p:sp>
        <p:nvSpPr>
          <p:cNvPr id="6" name="矩形 5">
            <a:extLst/>
          </p:cNvPr>
          <p:cNvSpPr/>
          <p:nvPr/>
        </p:nvSpPr>
        <p:spPr>
          <a:xfrm>
            <a:off x="3203575" y="1916113"/>
            <a:ext cx="2447925" cy="407987"/>
          </a:xfrm>
          <a:prstGeom prst="rect">
            <a:avLst/>
          </a:prstGeom>
          <a:noFill/>
          <a:ln w="76200">
            <a:solidFill>
              <a:srgbClr val="33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>
              <a:solidFill>
                <a:srgbClr val="FFFFFF"/>
              </a:solidFill>
            </a:endParaRPr>
          </a:p>
        </p:txBody>
      </p:sp>
      <p:sp>
        <p:nvSpPr>
          <p:cNvPr id="8" name="矩形 7">
            <a:extLst/>
          </p:cNvPr>
          <p:cNvSpPr/>
          <p:nvPr/>
        </p:nvSpPr>
        <p:spPr>
          <a:xfrm>
            <a:off x="179388" y="908050"/>
            <a:ext cx="2447925" cy="4321175"/>
          </a:xfrm>
          <a:prstGeom prst="rect">
            <a:avLst/>
          </a:prstGeom>
          <a:noFill/>
          <a:ln w="76200">
            <a:solidFill>
              <a:srgbClr val="33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HK" altLang="en-US">
              <a:solidFill>
                <a:srgbClr val="FFFFFF"/>
              </a:solidFill>
            </a:endParaRPr>
          </a:p>
        </p:txBody>
      </p:sp>
      <p:pic>
        <p:nvPicPr>
          <p:cNvPr id="299013" name="Picture 2" descr="Related image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22438" y="684213"/>
            <a:ext cx="145097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9014" name="Picture 4" descr="Image result for cros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3275" y="3937000"/>
            <a:ext cx="3121025" cy="269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8465" name="圖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7100" y="0"/>
            <a:ext cx="4749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8466" name="Text Box 2"/>
          <p:cNvSpPr txBox="1">
            <a:spLocks noChangeArrowheads="1"/>
          </p:cNvSpPr>
          <p:nvPr/>
        </p:nvSpPr>
        <p:spPr bwMode="auto">
          <a:xfrm>
            <a:off x="0" y="2565400"/>
            <a:ext cx="9144000" cy="1322388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TW" sz="2400" b="1">
                <a:solidFill>
                  <a:srgbClr val="0070C0"/>
                </a:solidFill>
                <a:latin typeface="Century Gothic" pitchFamily="34" charset="0"/>
                <a:ea typeface="標楷體"/>
                <a:cs typeface="標楷體"/>
              </a:rPr>
              <a:t>CF1:	Identity the </a:t>
            </a:r>
            <a:r>
              <a:rPr lang="en-US" altLang="zh-TW" sz="2400" b="1" u="sng">
                <a:solidFill>
                  <a:srgbClr val="FF6600"/>
                </a:solidFill>
                <a:latin typeface="Century Gothic" pitchFamily="34" charset="0"/>
                <a:ea typeface="標楷體"/>
                <a:cs typeface="標楷體"/>
              </a:rPr>
              <a:t>specific schematic structure</a:t>
            </a:r>
            <a:r>
              <a:rPr lang="en-US" altLang="zh-TW" sz="2400" b="1">
                <a:solidFill>
                  <a:srgbClr val="FF6600"/>
                </a:solidFill>
                <a:latin typeface="Century Gothic" pitchFamily="34" charset="0"/>
                <a:ea typeface="標楷體"/>
                <a:cs typeface="標楷體"/>
              </a:rPr>
              <a:t> </a:t>
            </a:r>
            <a:r>
              <a:rPr lang="en-US" altLang="zh-TW" sz="2400" b="1">
                <a:solidFill>
                  <a:srgbClr val="0070C0"/>
                </a:solidFill>
                <a:latin typeface="Century Gothic" pitchFamily="34" charset="0"/>
                <a:ea typeface="標楷體"/>
                <a:cs typeface="標楷體"/>
              </a:rPr>
              <a:t>of a 	letter to the editor </a:t>
            </a:r>
            <a:r>
              <a:rPr lang="en-US" altLang="zh-TW" sz="1600" b="1" i="1">
                <a:solidFill>
                  <a:srgbClr val="0070C0"/>
                </a:solidFill>
                <a:latin typeface="Century Gothic" pitchFamily="34" charset="0"/>
                <a:ea typeface="標楷體"/>
                <a:cs typeface="標楷體"/>
              </a:rPr>
              <a:t>(Salutation, Introductory paragraph, Body,   	Closing paragraph and Close)</a:t>
            </a:r>
          </a:p>
          <a:p>
            <a:pPr eaLnBrk="0" hangingPunct="0"/>
            <a:endParaRPr lang="en-US" altLang="zh-TW" sz="1600" b="1" i="1">
              <a:solidFill>
                <a:srgbClr val="0070C0"/>
              </a:solidFill>
              <a:latin typeface="Century Gothic" pitchFamily="34" charset="0"/>
              <a:ea typeface="標楷體"/>
              <a:cs typeface="標楷體"/>
            </a:endParaRPr>
          </a:p>
        </p:txBody>
      </p:sp>
      <p:sp>
        <p:nvSpPr>
          <p:cNvPr id="318467" name="Text Box 2"/>
          <p:cNvSpPr txBox="1">
            <a:spLocks noChangeArrowheads="1"/>
          </p:cNvSpPr>
          <p:nvPr/>
        </p:nvSpPr>
        <p:spPr bwMode="auto">
          <a:xfrm>
            <a:off x="0" y="4221163"/>
            <a:ext cx="9144000" cy="1077912"/>
          </a:xfrm>
          <a:prstGeom prst="rect">
            <a:avLst/>
          </a:prstGeom>
          <a:solidFill>
            <a:srgbClr val="FFFF99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TW" sz="2400" b="1">
                <a:solidFill>
                  <a:srgbClr val="0070C0"/>
                </a:solidFill>
                <a:latin typeface="Century Gothic" pitchFamily="34" charset="0"/>
                <a:ea typeface="標楷體"/>
                <a:cs typeface="標楷體"/>
              </a:rPr>
              <a:t>CF3:	Identify the </a:t>
            </a:r>
            <a:r>
              <a:rPr lang="en-US" altLang="zh-TW" sz="2400" b="1" u="sng">
                <a:solidFill>
                  <a:srgbClr val="FF6600"/>
                </a:solidFill>
                <a:latin typeface="Century Gothic" pitchFamily="34" charset="0"/>
                <a:ea typeface="標楷體"/>
                <a:cs typeface="標楷體"/>
              </a:rPr>
              <a:t>feature(s)</a:t>
            </a:r>
            <a:r>
              <a:rPr lang="en-US" altLang="zh-TW" sz="2400" b="1">
                <a:solidFill>
                  <a:srgbClr val="FF6600"/>
                </a:solidFill>
                <a:latin typeface="Century Gothic" pitchFamily="34" charset="0"/>
                <a:ea typeface="標楷體"/>
                <a:cs typeface="標楷體"/>
              </a:rPr>
              <a:t> </a:t>
            </a:r>
            <a:r>
              <a:rPr lang="en-US" altLang="zh-TW" sz="2400" b="1">
                <a:solidFill>
                  <a:srgbClr val="0070C0"/>
                </a:solidFill>
                <a:latin typeface="Century Gothic" pitchFamily="34" charset="0"/>
                <a:ea typeface="標楷體"/>
                <a:cs typeface="標楷體"/>
              </a:rPr>
              <a:t>of an introductory paragraph 	of a letter to the editor </a:t>
            </a:r>
            <a:r>
              <a:rPr lang="en-US" altLang="zh-TW" sz="1600" b="1" i="1">
                <a:solidFill>
                  <a:srgbClr val="0070C0"/>
                </a:solidFill>
                <a:latin typeface="Century Gothic" pitchFamily="34" charset="0"/>
                <a:ea typeface="標楷體"/>
                <a:cs typeface="標楷體"/>
              </a:rPr>
              <a:t>(State your POW, the issue to be discussed, 	and your own stance)</a:t>
            </a:r>
          </a:p>
        </p:txBody>
      </p:sp>
      <p:cxnSp>
        <p:nvCxnSpPr>
          <p:cNvPr id="7" name="直線單箭頭接點 6">
            <a:extLst/>
          </p:cNvPr>
          <p:cNvCxnSpPr>
            <a:cxnSpLocks/>
          </p:cNvCxnSpPr>
          <p:nvPr/>
        </p:nvCxnSpPr>
        <p:spPr>
          <a:xfrm>
            <a:off x="4716463" y="3644900"/>
            <a:ext cx="0" cy="579438"/>
          </a:xfrm>
          <a:prstGeom prst="straightConnector1">
            <a:avLst/>
          </a:prstGeom>
          <a:ln w="1333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7" name="Rectangle 2"/>
          <p:cNvSpPr>
            <a:spLocks noChangeArrowheads="1"/>
          </p:cNvSpPr>
          <p:nvPr/>
        </p:nvSpPr>
        <p:spPr bwMode="auto">
          <a:xfrm>
            <a:off x="250825" y="554038"/>
            <a:ext cx="59705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400" b="1">
                <a:solidFill>
                  <a:srgbClr val="006600"/>
                </a:solidFill>
                <a:latin typeface="Century Gothic" pitchFamily="34" charset="0"/>
              </a:rPr>
              <a:t>Design of the pre-test </a:t>
            </a:r>
            <a:r>
              <a:rPr lang="en-US" altLang="zh-TW" b="1" i="1">
                <a:solidFill>
                  <a:srgbClr val="CC0000"/>
                </a:solidFill>
                <a:latin typeface="Century Gothic" pitchFamily="34" charset="0"/>
              </a:rPr>
              <a:t>(For Average students)</a:t>
            </a:r>
            <a:endParaRPr lang="en-US" altLang="zh-TW" sz="2400" b="1" i="1">
              <a:solidFill>
                <a:srgbClr val="CC0000"/>
              </a:solidFill>
              <a:latin typeface="Century Gothic" pitchFamily="34" charset="0"/>
            </a:endParaRPr>
          </a:p>
        </p:txBody>
      </p:sp>
      <p:graphicFrame>
        <p:nvGraphicFramePr>
          <p:cNvPr id="47107" name="Group 3">
            <a:extLst/>
          </p:cNvPr>
          <p:cNvGraphicFramePr>
            <a:graphicFrameLocks noGrp="1"/>
          </p:cNvGraphicFramePr>
          <p:nvPr>
            <p:ph/>
          </p:nvPr>
        </p:nvGraphicFramePr>
        <p:xfrm>
          <a:off x="301625" y="1328738"/>
          <a:ext cx="8461375" cy="4764556"/>
        </p:xfrm>
        <a:graphic>
          <a:graphicData uri="http://schemas.openxmlformats.org/drawingml/2006/table">
            <a:tbl>
              <a:tblPr/>
              <a:tblGrid>
                <a:gridCol w="2470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91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188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Test Item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Measuring targets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(e.g. prior knowledge, understanding of the critical aspects, knowledge transfer)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36426">
                <a:tc>
                  <a:txBody>
                    <a:bodyPr/>
                    <a:lstStyle/>
                    <a:p>
                      <a:pPr marL="396875" marR="0" lvl="0" indent="-3968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Part A Q1</a:t>
                      </a:r>
                      <a:endParaRPr kumimoji="1" lang="zh-TW" altLang="zh-TW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entury Gothic" panose="020B0502020202020204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bg1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Understanding of the Critical Aspects </a:t>
                      </a: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highlight>
                            <a:srgbClr val="FFFF00"/>
                          </a:highlight>
                          <a:latin typeface="Century Gothic" panose="020B0502020202020204" pitchFamily="34" charset="0"/>
                          <a:ea typeface="新細明體" pitchFamily="18" charset="-120"/>
                        </a:rPr>
                        <a:t>(CF2)</a:t>
                      </a:r>
                      <a:endParaRPr kumimoji="1" lang="zh-TW" altLang="zh-TW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highlight>
                          <a:srgbClr val="FFFF00"/>
                        </a:highlight>
                        <a:latin typeface="Century Gothic" panose="020B0502020202020204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6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Part B Q2a</a:t>
                      </a:r>
                      <a:endParaRPr kumimoji="1" lang="zh-TW" altLang="zh-TW" sz="2000" b="1" i="1" u="none" strike="noStrike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Century Gothic" panose="020B0502020202020204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bg1"/>
                        </a:buClr>
                        <a:buSzPct val="85000"/>
                        <a:buFontTx/>
                        <a:buNone/>
                        <a:tabLst/>
                        <a:defRPr/>
                      </a:pP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Understanding of the Critical Aspects </a:t>
                      </a: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highlight>
                            <a:srgbClr val="FFFF00"/>
                          </a:highlight>
                          <a:latin typeface="Century Gothic" panose="020B0502020202020204" pitchFamily="34" charset="0"/>
                          <a:ea typeface="新細明體" pitchFamily="18" charset="-120"/>
                        </a:rPr>
                        <a:t>(CF3)</a:t>
                      </a: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, </a:t>
                      </a: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Knowledge Transfer</a:t>
                      </a:r>
                      <a:endParaRPr kumimoji="1" lang="zh-TW" altLang="zh-TW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6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Part C Q3</a:t>
                      </a:r>
                      <a:endParaRPr kumimoji="1" lang="zh-TW" altLang="zh-TW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entury Gothic" panose="020B0502020202020204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bg1"/>
                        </a:buClr>
                        <a:buSzPct val="85000"/>
                        <a:buFontTx/>
                        <a:buNone/>
                        <a:tabLst/>
                        <a:defRPr/>
                      </a:pP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Prior Knowledge</a:t>
                      </a: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, </a:t>
                      </a: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Understanding of the Critical Aspects </a:t>
                      </a: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highlight>
                            <a:srgbClr val="FFFF00"/>
                          </a:highlight>
                          <a:latin typeface="Century Gothic" panose="020B0502020202020204" pitchFamily="34" charset="0"/>
                          <a:ea typeface="新細明體" pitchFamily="18" charset="-120"/>
                        </a:rPr>
                        <a:t>(CF3)</a:t>
                      </a:r>
                      <a:endParaRPr kumimoji="1" lang="zh-TW" altLang="zh-TW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highlight>
                          <a:srgbClr val="FFFF00"/>
                        </a:highlight>
                        <a:latin typeface="Century Gothic" panose="020B0502020202020204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6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Part D Q4(</a:t>
                      </a:r>
                      <a:r>
                        <a:rPr kumimoji="1" lang="en-US" altLang="zh-TW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i</a:t>
                      </a: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) &amp; (ii)</a:t>
                      </a:r>
                      <a:endParaRPr kumimoji="1" lang="zh-TW" altLang="zh-TW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entury Gothic" panose="020B0502020202020204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bg1"/>
                        </a:buClr>
                        <a:buSzPct val="85000"/>
                        <a:buFontTx/>
                        <a:buNone/>
                        <a:tabLst/>
                        <a:defRPr/>
                      </a:pP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Prior Knowledge</a:t>
                      </a: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, </a:t>
                      </a: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Understanding of the Critical Aspects </a:t>
                      </a: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highlight>
                            <a:srgbClr val="FFFF00"/>
                          </a:highlight>
                          <a:latin typeface="Century Gothic" panose="020B0502020202020204" pitchFamily="34" charset="0"/>
                          <a:ea typeface="新細明體" pitchFamily="18" charset="-120"/>
                        </a:rPr>
                        <a:t>(CF1)</a:t>
                      </a:r>
                      <a:endParaRPr kumimoji="1" lang="zh-TW" altLang="zh-TW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highlight>
                          <a:srgbClr val="FFFF00"/>
                        </a:highlight>
                        <a:latin typeface="Century Gothic" panose="020B0502020202020204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pull dir="ru"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>
            <a:extLst/>
          </p:cNvPr>
          <p:cNvSpPr txBox="1">
            <a:spLocks noChangeArrowheads="1"/>
          </p:cNvSpPr>
          <p:nvPr/>
        </p:nvSpPr>
        <p:spPr bwMode="auto">
          <a:xfrm>
            <a:off x="251520" y="404664"/>
            <a:ext cx="8712968" cy="6154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TW" sz="2800" b="1" u="sng" dirty="0">
                <a:solidFill>
                  <a:srgbClr val="FF3300"/>
                </a:solidFill>
                <a:latin typeface="Century Gothic" pitchFamily="34" charset="0"/>
                <a:ea typeface="標楷體" pitchFamily="65" charset="-120"/>
              </a:rPr>
              <a:t>Recommendation for Improvements </a:t>
            </a:r>
          </a:p>
          <a:p>
            <a:pPr marL="285750" indent="-285750" eaLnBrk="0" hangingPunct="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TW" sz="2300" dirty="0">
                <a:solidFill>
                  <a:srgbClr val="0070C0"/>
                </a:solidFill>
                <a:latin typeface="Century Gothic" pitchFamily="34" charset="0"/>
                <a:ea typeface="標楷體" pitchFamily="65" charset="-120"/>
              </a:rPr>
              <a:t>Always </a:t>
            </a:r>
            <a:r>
              <a:rPr lang="en-US" altLang="zh-TW" sz="2300" b="1" dirty="0">
                <a:solidFill>
                  <a:srgbClr val="0070C0"/>
                </a:solidFill>
                <a:latin typeface="Century Gothic" pitchFamily="34" charset="0"/>
                <a:ea typeface="標楷體" pitchFamily="65" charset="-120"/>
              </a:rPr>
              <a:t>keep </a:t>
            </a:r>
            <a:r>
              <a:rPr lang="en-US" altLang="zh-TW" sz="2300" b="1" u="sng" dirty="0">
                <a:solidFill>
                  <a:srgbClr val="0070C0"/>
                </a:solidFill>
                <a:latin typeface="Century Gothic" pitchFamily="34" charset="0"/>
                <a:ea typeface="標楷體" pitchFamily="65" charset="-120"/>
              </a:rPr>
              <a:t>the “MAIN” Object of Learning</a:t>
            </a:r>
            <a:r>
              <a:rPr lang="en-US" altLang="zh-TW" sz="2300" b="1" dirty="0">
                <a:solidFill>
                  <a:srgbClr val="0070C0"/>
                </a:solidFill>
                <a:latin typeface="Century Gothic" pitchFamily="34" charset="0"/>
                <a:ea typeface="標楷體" pitchFamily="65" charset="-120"/>
              </a:rPr>
              <a:t> of the lesson in mind</a:t>
            </a:r>
            <a:r>
              <a:rPr lang="en-US" altLang="zh-TW" sz="2300" dirty="0">
                <a:solidFill>
                  <a:srgbClr val="0070C0"/>
                </a:solidFill>
                <a:latin typeface="Century Gothic" pitchFamily="34" charset="0"/>
                <a:ea typeface="標楷體" pitchFamily="65" charset="-120"/>
              </a:rPr>
              <a:t>:</a:t>
            </a:r>
          </a:p>
          <a:p>
            <a:pPr marL="914400" lvl="1" indent="-457200" eaLnBrk="0" hangingPunct="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altLang="zh-TW" sz="2300" i="1" dirty="0">
                <a:solidFill>
                  <a:srgbClr val="0070C0"/>
                </a:solidFill>
                <a:latin typeface="Century Gothic" pitchFamily="34" charset="0"/>
                <a:ea typeface="標楷體" pitchFamily="65" charset="-120"/>
              </a:rPr>
              <a:t>to revise the schematic structure of a letter to the editor </a:t>
            </a:r>
            <a:r>
              <a:rPr lang="en-US" altLang="zh-TW" sz="2300" b="1" dirty="0">
                <a:solidFill>
                  <a:srgbClr val="0070C0"/>
                </a:solidFill>
                <a:latin typeface="Century Gothic" pitchFamily="34" charset="0"/>
                <a:ea typeface="標楷體" pitchFamily="65" charset="-120"/>
              </a:rPr>
              <a:t>OR</a:t>
            </a:r>
          </a:p>
          <a:p>
            <a:pPr marL="914400" lvl="1" indent="-457200" eaLnBrk="0" hangingPunct="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altLang="zh-TW" sz="2300" b="1" i="1" u="sng" dirty="0">
                <a:solidFill>
                  <a:srgbClr val="0070C0"/>
                </a:solidFill>
                <a:highlight>
                  <a:srgbClr val="FFFF00"/>
                </a:highlight>
                <a:latin typeface="Century Gothic" pitchFamily="34" charset="0"/>
                <a:ea typeface="標楷體" pitchFamily="65" charset="-120"/>
              </a:rPr>
              <a:t>to know how to write an introductory paragraph of a letter to the editor</a:t>
            </a:r>
          </a:p>
          <a:p>
            <a:pPr lvl="1" eaLnBrk="0" hangingPunct="0">
              <a:lnSpc>
                <a:spcPct val="110000"/>
              </a:lnSpc>
              <a:defRPr/>
            </a:pPr>
            <a:r>
              <a:rPr lang="en-US" altLang="zh-TW" sz="2300" b="1" dirty="0">
                <a:solidFill>
                  <a:srgbClr val="FF0000"/>
                </a:solidFill>
                <a:latin typeface="Century Gothic" pitchFamily="34" charset="0"/>
                <a:ea typeface="標楷體" pitchFamily="65" charset="-120"/>
                <a:sym typeface="Wingdings" panose="05000000000000000000" pitchFamily="2" charset="2"/>
              </a:rPr>
              <a:t>  Don’t spend </a:t>
            </a:r>
            <a:r>
              <a:rPr lang="en-US" altLang="zh-TW" sz="2300" b="1" i="1" dirty="0">
                <a:solidFill>
                  <a:srgbClr val="FF0000"/>
                </a:solidFill>
                <a:latin typeface="Century Gothic" pitchFamily="34" charset="0"/>
                <a:ea typeface="標楷體" pitchFamily="65" charset="-120"/>
                <a:sym typeface="Wingdings" panose="05000000000000000000" pitchFamily="2" charset="2"/>
              </a:rPr>
              <a:t>(too much) </a:t>
            </a:r>
            <a:r>
              <a:rPr lang="en-US" altLang="zh-TW" sz="2300" b="1" dirty="0">
                <a:solidFill>
                  <a:srgbClr val="FF0000"/>
                </a:solidFill>
                <a:latin typeface="Century Gothic" pitchFamily="34" charset="0"/>
                <a:ea typeface="標楷體" pitchFamily="65" charset="-120"/>
                <a:sym typeface="Wingdings" panose="05000000000000000000" pitchFamily="2" charset="2"/>
              </a:rPr>
              <a:t>time consolidating the 	PRIOR knowledge // </a:t>
            </a:r>
            <a:r>
              <a:rPr lang="en-US" altLang="zh-TW" sz="2300" b="1" u="sng" dirty="0">
                <a:solidFill>
                  <a:srgbClr val="00B0F0"/>
                </a:solidFill>
                <a:latin typeface="Century Gothic" pitchFamily="34" charset="0"/>
                <a:ea typeface="標楷體" pitchFamily="65" charset="-120"/>
                <a:sym typeface="Wingdings" panose="05000000000000000000" pitchFamily="2" charset="2"/>
              </a:rPr>
              <a:t>Modify Worksheet A Parts A-C</a:t>
            </a:r>
            <a:endParaRPr lang="en-US" altLang="zh-TW" sz="2300" b="1" u="sng" dirty="0">
              <a:solidFill>
                <a:srgbClr val="00B0F0"/>
              </a:solidFill>
              <a:latin typeface="Century Gothic" pitchFamily="34" charset="0"/>
              <a:ea typeface="標楷體" pitchFamily="65" charset="-120"/>
            </a:endParaRPr>
          </a:p>
          <a:p>
            <a:pPr marL="285750" indent="-285750" eaLnBrk="0" hangingPunct="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TW" sz="2300" b="1" dirty="0">
                <a:solidFill>
                  <a:srgbClr val="0070C0"/>
                </a:solidFill>
                <a:latin typeface="Century Gothic" pitchFamily="34" charset="0"/>
                <a:ea typeface="標楷體" pitchFamily="65" charset="-120"/>
              </a:rPr>
              <a:t>Shorten the </a:t>
            </a:r>
            <a:r>
              <a:rPr lang="en-US" altLang="zh-TW" sz="2300" b="1" u="sng" dirty="0">
                <a:solidFill>
                  <a:srgbClr val="0070C0"/>
                </a:solidFill>
                <a:latin typeface="Century Gothic" pitchFamily="34" charset="0"/>
                <a:ea typeface="標楷體" pitchFamily="65" charset="-120"/>
              </a:rPr>
              <a:t>Lead-in</a:t>
            </a:r>
          </a:p>
          <a:p>
            <a:pPr marL="285750" indent="-285750" eaLnBrk="0" hangingPunct="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TW" sz="2800" b="1" i="1" u="sng" dirty="0">
                <a:solidFill>
                  <a:srgbClr val="0070C0"/>
                </a:solidFill>
                <a:latin typeface="Century Gothic" pitchFamily="34" charset="0"/>
                <a:ea typeface="標楷體" pitchFamily="65" charset="-120"/>
              </a:rPr>
              <a:t>1-2</a:t>
            </a:r>
            <a:r>
              <a:rPr lang="en-US" altLang="zh-TW" sz="2300" b="1" i="1" u="sng" dirty="0">
                <a:solidFill>
                  <a:srgbClr val="0070C0"/>
                </a:solidFill>
                <a:latin typeface="Century Gothic" pitchFamily="34" charset="0"/>
                <a:ea typeface="標楷體" pitchFamily="65" charset="-120"/>
              </a:rPr>
              <a:t> </a:t>
            </a:r>
            <a:r>
              <a:rPr lang="en-US" altLang="zh-TW" sz="2300" b="1" u="sng" dirty="0">
                <a:solidFill>
                  <a:srgbClr val="0070C0"/>
                </a:solidFill>
                <a:latin typeface="Century Gothic" pitchFamily="34" charset="0"/>
                <a:ea typeface="標楷體" pitchFamily="65" charset="-120"/>
              </a:rPr>
              <a:t>more lessons</a:t>
            </a:r>
            <a:r>
              <a:rPr lang="en-US" altLang="zh-TW" sz="2300" b="1" dirty="0">
                <a:solidFill>
                  <a:srgbClr val="0070C0"/>
                </a:solidFill>
                <a:latin typeface="Century Gothic" pitchFamily="34" charset="0"/>
                <a:ea typeface="標楷體" pitchFamily="65" charset="-120"/>
              </a:rPr>
              <a:t> are required </a:t>
            </a:r>
            <a:r>
              <a:rPr lang="en-US" altLang="zh-TW" sz="2300" dirty="0">
                <a:solidFill>
                  <a:srgbClr val="0070C0"/>
                </a:solidFill>
                <a:latin typeface="Century Gothic" pitchFamily="34" charset="0"/>
                <a:ea typeface="標楷體" pitchFamily="65" charset="-120"/>
              </a:rPr>
              <a:t>to finish </a:t>
            </a:r>
            <a:r>
              <a:rPr lang="en-US" altLang="zh-TW" sz="2300" b="1" u="sng" dirty="0">
                <a:solidFill>
                  <a:srgbClr val="0070C0"/>
                </a:solidFill>
                <a:latin typeface="Century Gothic" pitchFamily="34" charset="0"/>
                <a:ea typeface="標楷體" pitchFamily="65" charset="-120"/>
              </a:rPr>
              <a:t>ALL</a:t>
            </a:r>
            <a:r>
              <a:rPr lang="en-US" altLang="zh-TW" sz="2300" dirty="0">
                <a:solidFill>
                  <a:srgbClr val="0070C0"/>
                </a:solidFill>
                <a:latin typeface="Century Gothic" pitchFamily="34" charset="0"/>
                <a:ea typeface="標楷體" pitchFamily="65" charset="-120"/>
              </a:rPr>
              <a:t> teaching materials</a:t>
            </a:r>
          </a:p>
          <a:p>
            <a:pPr marL="342900" indent="-342900" eaLnBrk="0" hangingPunct="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TW" sz="2300" dirty="0">
                <a:solidFill>
                  <a:srgbClr val="0070C0"/>
                </a:solidFill>
                <a:latin typeface="Century Gothic" pitchFamily="34" charset="0"/>
                <a:ea typeface="標楷體" pitchFamily="65" charset="-120"/>
              </a:rPr>
              <a:t>Allow </a:t>
            </a:r>
            <a:r>
              <a:rPr lang="en-US" altLang="zh-TW" sz="2400" b="1" u="sng" dirty="0">
                <a:solidFill>
                  <a:srgbClr val="0070C0"/>
                </a:solidFill>
                <a:latin typeface="Century Gothic" pitchFamily="34" charset="0"/>
                <a:ea typeface="標楷體" pitchFamily="65" charset="-120"/>
              </a:rPr>
              <a:t>more </a:t>
            </a:r>
            <a:r>
              <a:rPr lang="en-US" altLang="zh-TW" sz="2800" b="1" u="sng" dirty="0">
                <a:solidFill>
                  <a:srgbClr val="0070C0"/>
                </a:solidFill>
                <a:latin typeface="Century Gothic" pitchFamily="34" charset="0"/>
                <a:ea typeface="標楷體" pitchFamily="65" charset="-120"/>
              </a:rPr>
              <a:t>varieties</a:t>
            </a:r>
            <a:r>
              <a:rPr lang="en-US" altLang="zh-TW" sz="2400" b="1" u="sng" dirty="0">
                <a:solidFill>
                  <a:srgbClr val="0070C0"/>
                </a:solidFill>
                <a:latin typeface="Century Gothic" pitchFamily="34" charset="0"/>
                <a:ea typeface="標楷體" pitchFamily="65" charset="-120"/>
              </a:rPr>
              <a:t> </a:t>
            </a:r>
            <a:r>
              <a:rPr lang="en-US" altLang="zh-TW" sz="2300" b="1" u="sng" dirty="0">
                <a:solidFill>
                  <a:srgbClr val="0070C0"/>
                </a:solidFill>
                <a:latin typeface="Century Gothic" pitchFamily="34" charset="0"/>
                <a:ea typeface="標楷體" pitchFamily="65" charset="-120"/>
              </a:rPr>
              <a:t>in the samples given</a:t>
            </a:r>
            <a:r>
              <a:rPr lang="en-US" altLang="zh-TW" sz="2300" b="1" dirty="0">
                <a:solidFill>
                  <a:srgbClr val="0070C0"/>
                </a:solidFill>
                <a:latin typeface="Century Gothic" pitchFamily="34" charset="0"/>
                <a:ea typeface="標楷體" pitchFamily="65" charset="-120"/>
              </a:rPr>
              <a:t> </a:t>
            </a:r>
            <a:r>
              <a:rPr lang="en-US" altLang="zh-TW" sz="2300" dirty="0">
                <a:solidFill>
                  <a:srgbClr val="0070C0"/>
                </a:solidFill>
                <a:latin typeface="Century Gothic" pitchFamily="34" charset="0"/>
                <a:ea typeface="標楷體" pitchFamily="65" charset="-120"/>
              </a:rPr>
              <a:t>to expose students to more writing styles </a:t>
            </a:r>
            <a:r>
              <a:rPr lang="en-US" altLang="zh-TW" sz="2300" b="1" i="1" dirty="0">
                <a:solidFill>
                  <a:srgbClr val="7030A0"/>
                </a:solidFill>
                <a:latin typeface="Century Gothic" pitchFamily="34" charset="0"/>
                <a:ea typeface="標楷體" pitchFamily="65" charset="-120"/>
              </a:rPr>
              <a:t>(cater to the needs of more able students)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3" name="Line 2"/>
          <p:cNvSpPr>
            <a:spLocks noChangeShapeType="1"/>
          </p:cNvSpPr>
          <p:nvPr/>
        </p:nvSpPr>
        <p:spPr bwMode="auto">
          <a:xfrm>
            <a:off x="1682750" y="188913"/>
            <a:ext cx="56388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20514" name="Line 3"/>
          <p:cNvSpPr>
            <a:spLocks noChangeShapeType="1"/>
          </p:cNvSpPr>
          <p:nvPr/>
        </p:nvSpPr>
        <p:spPr bwMode="auto">
          <a:xfrm flipH="1">
            <a:off x="1911350" y="2035175"/>
            <a:ext cx="8382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20515" name="Line 4"/>
          <p:cNvSpPr>
            <a:spLocks noChangeShapeType="1"/>
          </p:cNvSpPr>
          <p:nvPr/>
        </p:nvSpPr>
        <p:spPr bwMode="auto">
          <a:xfrm flipV="1">
            <a:off x="1606550" y="1763713"/>
            <a:ext cx="0" cy="271462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20516" name="Line 5"/>
          <p:cNvSpPr>
            <a:spLocks noChangeShapeType="1"/>
          </p:cNvSpPr>
          <p:nvPr/>
        </p:nvSpPr>
        <p:spPr bwMode="auto">
          <a:xfrm>
            <a:off x="5873750" y="2035175"/>
            <a:ext cx="8382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20517" name="Line 6"/>
          <p:cNvSpPr>
            <a:spLocks noChangeShapeType="1"/>
          </p:cNvSpPr>
          <p:nvPr/>
        </p:nvSpPr>
        <p:spPr bwMode="auto">
          <a:xfrm>
            <a:off x="7321550" y="188913"/>
            <a:ext cx="0" cy="339725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20518" name="Line 7"/>
          <p:cNvSpPr>
            <a:spLocks noChangeShapeType="1"/>
          </p:cNvSpPr>
          <p:nvPr/>
        </p:nvSpPr>
        <p:spPr bwMode="auto">
          <a:xfrm flipH="1">
            <a:off x="1987550" y="188913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20519" name="Line 8"/>
          <p:cNvSpPr>
            <a:spLocks noChangeShapeType="1"/>
          </p:cNvSpPr>
          <p:nvPr/>
        </p:nvSpPr>
        <p:spPr bwMode="auto">
          <a:xfrm>
            <a:off x="5949950" y="188913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20520" name="Line 9"/>
          <p:cNvSpPr>
            <a:spLocks noChangeShapeType="1"/>
          </p:cNvSpPr>
          <p:nvPr/>
        </p:nvSpPr>
        <p:spPr bwMode="auto">
          <a:xfrm>
            <a:off x="1606550" y="2035175"/>
            <a:ext cx="57912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20521" name="Line 10"/>
          <p:cNvSpPr>
            <a:spLocks noChangeShapeType="1"/>
          </p:cNvSpPr>
          <p:nvPr/>
        </p:nvSpPr>
        <p:spPr bwMode="auto">
          <a:xfrm flipV="1">
            <a:off x="7451725" y="1763713"/>
            <a:ext cx="0" cy="271462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20522" name="Line 11"/>
          <p:cNvSpPr>
            <a:spLocks noChangeShapeType="1"/>
          </p:cNvSpPr>
          <p:nvPr/>
        </p:nvSpPr>
        <p:spPr bwMode="auto">
          <a:xfrm>
            <a:off x="5416550" y="188913"/>
            <a:ext cx="0" cy="339725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20523" name="Line 12"/>
          <p:cNvSpPr>
            <a:spLocks noChangeShapeType="1"/>
          </p:cNvSpPr>
          <p:nvPr/>
        </p:nvSpPr>
        <p:spPr bwMode="auto">
          <a:xfrm>
            <a:off x="3663950" y="188913"/>
            <a:ext cx="0" cy="339725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20524" name="Line 13"/>
          <p:cNvSpPr>
            <a:spLocks noChangeShapeType="1"/>
          </p:cNvSpPr>
          <p:nvPr/>
        </p:nvSpPr>
        <p:spPr bwMode="auto">
          <a:xfrm>
            <a:off x="1682750" y="188913"/>
            <a:ext cx="0" cy="339725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20525" name="Line 14"/>
          <p:cNvSpPr>
            <a:spLocks noChangeShapeType="1"/>
          </p:cNvSpPr>
          <p:nvPr/>
        </p:nvSpPr>
        <p:spPr bwMode="auto">
          <a:xfrm flipV="1">
            <a:off x="3740150" y="1752600"/>
            <a:ext cx="0" cy="27305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20526" name="Line 15"/>
          <p:cNvSpPr>
            <a:spLocks noChangeShapeType="1"/>
          </p:cNvSpPr>
          <p:nvPr/>
        </p:nvSpPr>
        <p:spPr bwMode="auto">
          <a:xfrm flipV="1">
            <a:off x="5492750" y="1752600"/>
            <a:ext cx="0" cy="27305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20527" name="Text Box 16"/>
          <p:cNvSpPr txBox="1">
            <a:spLocks noChangeArrowheads="1"/>
          </p:cNvSpPr>
          <p:nvPr/>
        </p:nvSpPr>
        <p:spPr bwMode="auto">
          <a:xfrm>
            <a:off x="609600" y="2514600"/>
            <a:ext cx="54864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34963" indent="-334963">
              <a:lnSpc>
                <a:spcPct val="120000"/>
              </a:lnSpc>
              <a:spcAft>
                <a:spcPct val="30000"/>
              </a:spcAft>
              <a:buFontTx/>
              <a:buChar char="•"/>
            </a:pPr>
            <a:r>
              <a:rPr lang="en-US" altLang="zh-TW" sz="2000" b="1">
                <a:solidFill>
                  <a:schemeClr val="accent2"/>
                </a:solidFill>
                <a:latin typeface="Arial Narrow" pitchFamily="34" charset="0"/>
              </a:rPr>
              <a:t>What is the overall learning outcomes?</a:t>
            </a:r>
          </a:p>
          <a:p>
            <a:pPr marL="334963" indent="-334963">
              <a:lnSpc>
                <a:spcPct val="120000"/>
              </a:lnSpc>
              <a:spcAft>
                <a:spcPct val="30000"/>
              </a:spcAft>
              <a:buFontTx/>
              <a:buChar char="•"/>
            </a:pPr>
            <a:r>
              <a:rPr lang="en-US" altLang="zh-TW" sz="2000" b="1">
                <a:solidFill>
                  <a:schemeClr val="accent2"/>
                </a:solidFill>
                <a:latin typeface="Arial Narrow" pitchFamily="34" charset="0"/>
              </a:rPr>
              <a:t>How do the outcomes be related to the teaching act in each cycle?</a:t>
            </a:r>
          </a:p>
          <a:p>
            <a:pPr marL="334963" indent="-334963">
              <a:lnSpc>
                <a:spcPct val="120000"/>
              </a:lnSpc>
              <a:spcAft>
                <a:spcPct val="30000"/>
              </a:spcAft>
              <a:buFontTx/>
              <a:buChar char="•"/>
            </a:pPr>
            <a:r>
              <a:rPr lang="en-US" altLang="zh-TW" sz="2000" b="1">
                <a:solidFill>
                  <a:schemeClr val="accent2"/>
                </a:solidFill>
                <a:latin typeface="Arial Narrow" pitchFamily="34" charset="0"/>
              </a:rPr>
              <a:t>What do we learn from this Learning Study?</a:t>
            </a:r>
          </a:p>
        </p:txBody>
      </p:sp>
      <p:sp>
        <p:nvSpPr>
          <p:cNvPr id="18449" name="File"/>
          <p:cNvSpPr>
            <a:spLocks noEditPoints="1" noChangeArrowheads="1"/>
          </p:cNvSpPr>
          <p:nvPr/>
        </p:nvSpPr>
        <p:spPr bwMode="auto">
          <a:xfrm>
            <a:off x="4716463" y="5257800"/>
            <a:ext cx="1727200" cy="1323975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>
              <a:defRPr/>
            </a:pPr>
            <a:r>
              <a:rPr lang="en-US" altLang="zh-TW" sz="1600" smtClean="0">
                <a:solidFill>
                  <a:srgbClr val="6600FF"/>
                </a:solidFill>
                <a:latin typeface="Arial Narrow" pitchFamily="34" charset="0"/>
              </a:rPr>
              <a:t>Evaluate the learning outcomes (post-test, interviews) </a:t>
            </a:r>
            <a:r>
              <a:rPr lang="en-US" altLang="zh-TW" sz="1600" b="1" smtClean="0">
                <a:solidFill>
                  <a:srgbClr val="CC0000"/>
                </a:solidFill>
                <a:latin typeface="Arial Narrow" pitchFamily="34" charset="0"/>
              </a:rPr>
              <a:t>(V1)</a:t>
            </a:r>
            <a:endParaRPr lang="en-US" altLang="zh-TW" sz="1600" smtClean="0">
              <a:solidFill>
                <a:srgbClr val="CC0000"/>
              </a:solidFill>
              <a:latin typeface="Arial Narrow" pitchFamily="34" charset="0"/>
            </a:endParaRPr>
          </a:p>
        </p:txBody>
      </p:sp>
      <p:sp>
        <p:nvSpPr>
          <p:cNvPr id="320529" name="AutoShape 18"/>
          <p:cNvSpPr>
            <a:spLocks noChangeArrowheads="1"/>
          </p:cNvSpPr>
          <p:nvPr/>
        </p:nvSpPr>
        <p:spPr bwMode="auto">
          <a:xfrm rot="10800000">
            <a:off x="6638925" y="5946775"/>
            <a:ext cx="287338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8451" name="File"/>
          <p:cNvSpPr>
            <a:spLocks noEditPoints="1" noChangeArrowheads="1"/>
          </p:cNvSpPr>
          <p:nvPr/>
        </p:nvSpPr>
        <p:spPr bwMode="auto">
          <a:xfrm>
            <a:off x="533400" y="457200"/>
            <a:ext cx="1524000" cy="1219200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>
              <a:defRPr/>
            </a:pPr>
            <a:r>
              <a:rPr lang="en-US" altLang="zh-TW" sz="1600" smtClean="0">
                <a:solidFill>
                  <a:schemeClr val="bg2"/>
                </a:solidFill>
                <a:latin typeface="Arial Narrow" pitchFamily="34" charset="0"/>
              </a:rPr>
              <a:t>Select a topic for study </a:t>
            </a:r>
          </a:p>
          <a:p>
            <a:pPr algn="ctr">
              <a:defRPr/>
            </a:pPr>
            <a:r>
              <a:rPr lang="en-US" altLang="zh-TW" sz="1600" b="1" smtClean="0">
                <a:solidFill>
                  <a:schemeClr val="bg2"/>
                </a:solidFill>
                <a:latin typeface="Arial Narrow" pitchFamily="34" charset="0"/>
              </a:rPr>
              <a:t>(V2)</a:t>
            </a:r>
            <a:endParaRPr lang="en-US" altLang="zh-TW" sz="1600" smtClean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18452" name="File"/>
          <p:cNvSpPr>
            <a:spLocks noEditPoints="1" noChangeArrowheads="1"/>
          </p:cNvSpPr>
          <p:nvPr/>
        </p:nvSpPr>
        <p:spPr bwMode="auto">
          <a:xfrm>
            <a:off x="7091363" y="457200"/>
            <a:ext cx="1595437" cy="1295400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/>
          <a:p>
            <a:pPr algn="ctr">
              <a:defRPr/>
            </a:pPr>
            <a:r>
              <a:rPr lang="en-US" altLang="zh-TW" sz="1600">
                <a:solidFill>
                  <a:schemeClr val="bg2"/>
                </a:solidFill>
                <a:latin typeface="Arial Narrow" charset="0"/>
                <a:ea typeface="新細明體" charset="0"/>
                <a:cs typeface="新細明體" charset="0"/>
              </a:rPr>
              <a:t>Confirm the object of learning &amp; its critical aspects</a:t>
            </a:r>
          </a:p>
        </p:txBody>
      </p:sp>
      <p:sp>
        <p:nvSpPr>
          <p:cNvPr id="320532" name="AutoShape 21"/>
          <p:cNvSpPr>
            <a:spLocks noChangeArrowheads="1"/>
          </p:cNvSpPr>
          <p:nvPr/>
        </p:nvSpPr>
        <p:spPr bwMode="auto">
          <a:xfrm>
            <a:off x="6723063" y="1160463"/>
            <a:ext cx="287337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8454" name="File"/>
          <p:cNvSpPr>
            <a:spLocks noEditPoints="1" noChangeArrowheads="1"/>
          </p:cNvSpPr>
          <p:nvPr/>
        </p:nvSpPr>
        <p:spPr bwMode="auto">
          <a:xfrm>
            <a:off x="7159625" y="2921000"/>
            <a:ext cx="1527175" cy="1270000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>
              <a:defRPr/>
            </a:pPr>
            <a:r>
              <a:rPr lang="en-US" altLang="zh-TW" sz="1600" smtClean="0">
                <a:solidFill>
                  <a:schemeClr val="bg2"/>
                </a:solidFill>
                <a:latin typeface="Arial Narrow" pitchFamily="34" charset="0"/>
              </a:rPr>
              <a:t>Plan the research lesson </a:t>
            </a:r>
          </a:p>
          <a:p>
            <a:pPr algn="ctr">
              <a:defRPr/>
            </a:pPr>
            <a:r>
              <a:rPr lang="en-US" altLang="zh-TW" sz="1600" b="1" smtClean="0">
                <a:solidFill>
                  <a:schemeClr val="bg2"/>
                </a:solidFill>
                <a:latin typeface="Arial Narrow" pitchFamily="34" charset="0"/>
              </a:rPr>
              <a:t>(V2, V3)</a:t>
            </a:r>
            <a:endParaRPr lang="en-US" altLang="zh-TW" sz="1600" smtClean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320534" name="AutoShape 23"/>
          <p:cNvSpPr>
            <a:spLocks noChangeArrowheads="1"/>
          </p:cNvSpPr>
          <p:nvPr/>
        </p:nvSpPr>
        <p:spPr bwMode="auto">
          <a:xfrm rot="5400000">
            <a:off x="7782719" y="2302669"/>
            <a:ext cx="287337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8456" name="File"/>
          <p:cNvSpPr>
            <a:spLocks noEditPoints="1" noChangeArrowheads="1"/>
          </p:cNvSpPr>
          <p:nvPr/>
        </p:nvSpPr>
        <p:spPr bwMode="auto">
          <a:xfrm>
            <a:off x="7235825" y="5105400"/>
            <a:ext cx="1450975" cy="1295400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>
              <a:defRPr/>
            </a:pPr>
            <a:r>
              <a:rPr lang="en-US" altLang="zh-TW" sz="1600" smtClean="0">
                <a:solidFill>
                  <a:schemeClr val="bg2"/>
                </a:solidFill>
                <a:latin typeface="Arial Narrow" pitchFamily="34" charset="0"/>
              </a:rPr>
              <a:t>Implement &amp; observe  the lesson</a:t>
            </a:r>
          </a:p>
          <a:p>
            <a:pPr algn="ctr">
              <a:defRPr/>
            </a:pPr>
            <a:r>
              <a:rPr lang="en-US" altLang="zh-TW" sz="1600" b="1" smtClean="0">
                <a:solidFill>
                  <a:schemeClr val="bg2"/>
                </a:solidFill>
                <a:latin typeface="Arial Narrow" pitchFamily="34" charset="0"/>
              </a:rPr>
              <a:t>(V1, 2, 3)</a:t>
            </a:r>
            <a:endParaRPr lang="en-US" altLang="zh-TW" sz="1600" smtClean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320536" name="AutoShape 25"/>
          <p:cNvSpPr>
            <a:spLocks noChangeArrowheads="1"/>
          </p:cNvSpPr>
          <p:nvPr/>
        </p:nvSpPr>
        <p:spPr bwMode="auto">
          <a:xfrm rot="5400000">
            <a:off x="7858919" y="4588669"/>
            <a:ext cx="287337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8458" name="File"/>
          <p:cNvSpPr>
            <a:spLocks noEditPoints="1" noChangeArrowheads="1"/>
          </p:cNvSpPr>
          <p:nvPr/>
        </p:nvSpPr>
        <p:spPr bwMode="auto">
          <a:xfrm>
            <a:off x="2562225" y="5257800"/>
            <a:ext cx="1552575" cy="1323975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>
              <a:defRPr/>
            </a:pPr>
            <a:r>
              <a:rPr lang="en-US" altLang="zh-TW" sz="1600" smtClean="0">
                <a:solidFill>
                  <a:srgbClr val="6600FF"/>
                </a:solidFill>
                <a:latin typeface="Arial Narrow" pitchFamily="34" charset="0"/>
              </a:rPr>
              <a:t>Evaluate the overall impact of the study </a:t>
            </a:r>
          </a:p>
          <a:p>
            <a:pPr algn="ctr">
              <a:defRPr/>
            </a:pPr>
            <a:r>
              <a:rPr lang="en-US" altLang="zh-TW" sz="1600" b="1" smtClean="0">
                <a:solidFill>
                  <a:srgbClr val="CC0000"/>
                </a:solidFill>
                <a:latin typeface="Arial Narrow" pitchFamily="34" charset="0"/>
              </a:rPr>
              <a:t>(V2)</a:t>
            </a:r>
            <a:endParaRPr lang="en-US" altLang="zh-TW" sz="1600" smtClean="0">
              <a:solidFill>
                <a:srgbClr val="CC0000"/>
              </a:solidFill>
              <a:latin typeface="Arial Narrow" pitchFamily="34" charset="0"/>
            </a:endParaRPr>
          </a:p>
        </p:txBody>
      </p:sp>
      <p:sp>
        <p:nvSpPr>
          <p:cNvPr id="320538" name="AutoShape 27"/>
          <p:cNvSpPr>
            <a:spLocks noChangeArrowheads="1"/>
          </p:cNvSpPr>
          <p:nvPr/>
        </p:nvSpPr>
        <p:spPr bwMode="auto">
          <a:xfrm rot="10800000">
            <a:off x="4211638" y="5924550"/>
            <a:ext cx="287337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8460" name="File"/>
          <p:cNvSpPr>
            <a:spLocks noEditPoints="1" noChangeArrowheads="1"/>
          </p:cNvSpPr>
          <p:nvPr/>
        </p:nvSpPr>
        <p:spPr bwMode="auto">
          <a:xfrm>
            <a:off x="4719638" y="511175"/>
            <a:ext cx="1833562" cy="1241425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>
              <a:defRPr/>
            </a:pPr>
            <a:r>
              <a:rPr lang="en-US" altLang="zh-TW" sz="1600" smtClean="0">
                <a:solidFill>
                  <a:schemeClr val="bg2"/>
                </a:solidFill>
                <a:latin typeface="Arial Narrow" pitchFamily="34" charset="0"/>
              </a:rPr>
              <a:t>Diagnose students’ learning difficulties (pre-test, interviews) </a:t>
            </a:r>
            <a:r>
              <a:rPr lang="en-US" altLang="zh-TW" sz="1600" b="1" smtClean="0">
                <a:solidFill>
                  <a:schemeClr val="bg2"/>
                </a:solidFill>
                <a:latin typeface="Arial Narrow" pitchFamily="34" charset="0"/>
              </a:rPr>
              <a:t>(V1)</a:t>
            </a:r>
          </a:p>
        </p:txBody>
      </p:sp>
      <p:sp>
        <p:nvSpPr>
          <p:cNvPr id="320540" name="AutoShape 29"/>
          <p:cNvSpPr>
            <a:spLocks noChangeArrowheads="1"/>
          </p:cNvSpPr>
          <p:nvPr/>
        </p:nvSpPr>
        <p:spPr bwMode="auto">
          <a:xfrm>
            <a:off x="2139950" y="1160463"/>
            <a:ext cx="287338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8462" name="File"/>
          <p:cNvSpPr>
            <a:spLocks noEditPoints="1" noChangeArrowheads="1"/>
          </p:cNvSpPr>
          <p:nvPr/>
        </p:nvSpPr>
        <p:spPr bwMode="auto">
          <a:xfrm>
            <a:off x="2590800" y="403225"/>
            <a:ext cx="1581150" cy="1349375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>
              <a:defRPr/>
            </a:pPr>
            <a:r>
              <a:rPr lang="en-US" altLang="zh-TW" sz="1600" smtClean="0">
                <a:solidFill>
                  <a:schemeClr val="bg2"/>
                </a:solidFill>
                <a:latin typeface="Arial Narrow" pitchFamily="34" charset="0"/>
              </a:rPr>
              <a:t>Identify a tentative object of learning</a:t>
            </a:r>
          </a:p>
          <a:p>
            <a:pPr algn="ctr">
              <a:defRPr/>
            </a:pPr>
            <a:r>
              <a:rPr lang="en-US" altLang="zh-TW" sz="1600" b="1" smtClean="0">
                <a:solidFill>
                  <a:schemeClr val="bg2"/>
                </a:solidFill>
                <a:latin typeface="Arial Narrow" pitchFamily="34" charset="0"/>
              </a:rPr>
              <a:t>(V2)</a:t>
            </a:r>
            <a:endParaRPr lang="en-US" altLang="zh-TW" sz="1600" smtClean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320542" name="AutoShape 31"/>
          <p:cNvSpPr>
            <a:spLocks noChangeArrowheads="1"/>
          </p:cNvSpPr>
          <p:nvPr/>
        </p:nvSpPr>
        <p:spPr bwMode="auto">
          <a:xfrm>
            <a:off x="4291013" y="1165225"/>
            <a:ext cx="287337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320543" name="Rectangle 32"/>
          <p:cNvSpPr>
            <a:spLocks noChangeArrowheads="1"/>
          </p:cNvSpPr>
          <p:nvPr/>
        </p:nvSpPr>
        <p:spPr bwMode="auto">
          <a:xfrm>
            <a:off x="6423025" y="4419600"/>
            <a:ext cx="12731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 b="1">
                <a:solidFill>
                  <a:schemeClr val="bg2"/>
                </a:solidFill>
              </a:rPr>
              <a:t>Different teaching cycles</a:t>
            </a:r>
          </a:p>
        </p:txBody>
      </p:sp>
      <p:sp>
        <p:nvSpPr>
          <p:cNvPr id="320544" name="AutoShape 33"/>
          <p:cNvSpPr>
            <a:spLocks noChangeArrowheads="1"/>
          </p:cNvSpPr>
          <p:nvPr/>
        </p:nvSpPr>
        <p:spPr bwMode="auto">
          <a:xfrm rot="1671579" flipV="1">
            <a:off x="6121400" y="3511550"/>
            <a:ext cx="538163" cy="1863725"/>
          </a:xfrm>
          <a:prstGeom prst="curvedRightArrow">
            <a:avLst>
              <a:gd name="adj1" fmla="val 69262"/>
              <a:gd name="adj2" fmla="val 138525"/>
              <a:gd name="adj3" fmla="val 33333"/>
            </a:avLst>
          </a:prstGeom>
          <a:solidFill>
            <a:schemeClr val="accent1">
              <a:alpha val="6117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37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1600200" y="304800"/>
            <a:ext cx="5410200" cy="914400"/>
          </a:xfrm>
        </p:spPr>
        <p:txBody>
          <a:bodyPr/>
          <a:lstStyle/>
          <a:p>
            <a:pPr marL="990600" lvl="1" indent="-533400" algn="ctr" eaLnBrk="1" hangingPunct="1">
              <a:lnSpc>
                <a:spcPct val="120000"/>
              </a:lnSpc>
              <a:spcBef>
                <a:spcPct val="0"/>
              </a:spcBef>
              <a:spcAft>
                <a:spcPct val="50000"/>
              </a:spcAft>
              <a:buClr>
                <a:schemeClr val="tx1"/>
              </a:buClr>
              <a:buFontTx/>
              <a:buNone/>
            </a:pPr>
            <a:r>
              <a:rPr lang="en-US" altLang="zh-TW" sz="4400" smtClean="0">
                <a:solidFill>
                  <a:srgbClr val="006600"/>
                </a:solidFill>
                <a:latin typeface="Arial Narrow" pitchFamily="34" charset="0"/>
              </a:rPr>
              <a:t>Teachers’ reflection</a:t>
            </a:r>
            <a:endParaRPr lang="en-US" altLang="zh-TW" sz="4400" smtClean="0">
              <a:latin typeface="Arial Narrow" pitchFamily="34" charset="0"/>
            </a:endParaRPr>
          </a:p>
        </p:txBody>
      </p:sp>
      <p:sp>
        <p:nvSpPr>
          <p:cNvPr id="321538" name="Rectangle 3"/>
          <p:cNvSpPr>
            <a:spLocks noChangeArrowheads="1"/>
          </p:cNvSpPr>
          <p:nvPr/>
        </p:nvSpPr>
        <p:spPr bwMode="auto">
          <a:xfrm>
            <a:off x="457200" y="1600200"/>
            <a:ext cx="8229600" cy="345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85000"/>
              <a:buFont typeface="Wingdings 2" pitchFamily="18" charset="2"/>
              <a:buChar char="¡"/>
            </a:pPr>
            <a:r>
              <a:rPr lang="en-US" altLang="zh-TW" sz="2400"/>
              <a:t>Student learning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85000"/>
              <a:buFont typeface="Wingdings 2" pitchFamily="18" charset="2"/>
              <a:buChar char="¡"/>
            </a:pPr>
            <a:r>
              <a:rPr lang="en-US" altLang="zh-TW" sz="2400"/>
              <a:t>Teachers’ professional development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85000"/>
              <a:buFont typeface="Wingdings 2" pitchFamily="18" charset="2"/>
              <a:buChar char="¡"/>
            </a:pPr>
            <a:r>
              <a:rPr lang="en-US" altLang="zh-TW" sz="2400"/>
              <a:t>Implementation of Learning study in school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85000"/>
              <a:buFont typeface="Wingdings 2" pitchFamily="18" charset="2"/>
              <a:buChar char="¡"/>
            </a:pPr>
            <a:r>
              <a:rPr lang="en-US" altLang="zh-TW" sz="2400"/>
              <a:t>….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68313" y="476250"/>
            <a:ext cx="7991475" cy="45243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2400" b="1" dirty="0">
                <a:solidFill>
                  <a:srgbClr val="008000"/>
                </a:solidFill>
                <a:ea typeface="新細明體" pitchFamily="18" charset="-120"/>
              </a:rPr>
              <a:t>Teachers’ Reflection </a:t>
            </a:r>
          </a:p>
          <a:p>
            <a:pPr eaLnBrk="0" hangingPunct="0">
              <a:defRPr/>
            </a:pPr>
            <a:endParaRPr lang="en-US" sz="2400" b="1" dirty="0">
              <a:solidFill>
                <a:srgbClr val="008000"/>
              </a:solidFill>
              <a:ea typeface="新細明體" pitchFamily="18" charset="-120"/>
            </a:endParaRPr>
          </a:p>
          <a:p>
            <a:pPr marL="457200" indent="-457200" eaLnBrk="0" hangingPunct="0">
              <a:buFont typeface="+mj-lt"/>
              <a:buAutoNum type="arabicPeriod"/>
              <a:defRPr/>
            </a:pPr>
            <a:r>
              <a:rPr lang="en-US" sz="2400" b="1" dirty="0">
                <a:ea typeface="新細明體" pitchFamily="18" charset="-120"/>
              </a:rPr>
              <a:t>The variation patterns are effective in providing </a:t>
            </a:r>
            <a:r>
              <a:rPr lang="en-US" sz="2400" b="1" u="sng" dirty="0">
                <a:ea typeface="新細明體" pitchFamily="18" charset="-120"/>
              </a:rPr>
              <a:t>scaffolding</a:t>
            </a:r>
            <a:r>
              <a:rPr lang="en-US" sz="2400" b="1" dirty="0">
                <a:ea typeface="新細明體" pitchFamily="18" charset="-120"/>
              </a:rPr>
              <a:t> for the students to acquire the language skills </a:t>
            </a:r>
            <a:r>
              <a:rPr lang="en-US" sz="2400" b="1" u="sng" dirty="0">
                <a:ea typeface="新細明體" pitchFamily="18" charset="-120"/>
              </a:rPr>
              <a:t>step be step</a:t>
            </a:r>
            <a:r>
              <a:rPr lang="en-US" sz="2400" b="1" dirty="0">
                <a:ea typeface="新細明體" pitchFamily="18" charset="-120"/>
              </a:rPr>
              <a:t>. Significant improvement is shown in the students’ performances in each objective of learning, particularly </a:t>
            </a:r>
            <a:r>
              <a:rPr lang="en-US" sz="2400" b="1" u="sng" dirty="0">
                <a:ea typeface="新細明體" pitchFamily="18" charset="-120"/>
              </a:rPr>
              <a:t>those of the average students</a:t>
            </a:r>
            <a:r>
              <a:rPr lang="en-US" sz="2400" b="1" dirty="0">
                <a:ea typeface="新細明體" pitchFamily="18" charset="-120"/>
              </a:rPr>
              <a:t>.</a:t>
            </a:r>
          </a:p>
          <a:p>
            <a:pPr marL="457200" indent="-457200" eaLnBrk="0" hangingPunct="0">
              <a:buFont typeface="+mj-lt"/>
              <a:buAutoNum type="arabicPeriod"/>
              <a:defRPr/>
            </a:pPr>
            <a:endParaRPr lang="en-US" sz="2400" b="1" dirty="0">
              <a:ea typeface="新細明體" pitchFamily="18" charset="-120"/>
            </a:endParaRPr>
          </a:p>
          <a:p>
            <a:pPr marL="457200" indent="-457200" eaLnBrk="0" hangingPunct="0">
              <a:buFont typeface="+mj-lt"/>
              <a:buAutoNum type="arabicPeriod"/>
              <a:defRPr/>
            </a:pPr>
            <a:r>
              <a:rPr lang="en-US" sz="2400" b="1" dirty="0">
                <a:ea typeface="新細明體" pitchFamily="18" charset="-120"/>
              </a:rPr>
              <a:t>To </a:t>
            </a:r>
            <a:r>
              <a:rPr lang="en-US" sz="2400" b="1" u="sng" dirty="0">
                <a:ea typeface="新細明體" pitchFamily="18" charset="-120"/>
              </a:rPr>
              <a:t>more able students</a:t>
            </a:r>
            <a:r>
              <a:rPr lang="en-US" sz="2400" b="1" dirty="0">
                <a:ea typeface="新細明體" pitchFamily="18" charset="-120"/>
              </a:rPr>
              <a:t>, more examples are needed to expose the students to a variety of language if </a:t>
            </a:r>
            <a:r>
              <a:rPr lang="en-US" sz="2400" b="1" u="sng" dirty="0">
                <a:ea typeface="新細明體" pitchFamily="18" charset="-120"/>
              </a:rPr>
              <a:t>creativity</a:t>
            </a:r>
            <a:r>
              <a:rPr lang="en-US" sz="2400" b="1" dirty="0">
                <a:ea typeface="新細明體" pitchFamily="18" charset="-120"/>
              </a:rPr>
              <a:t> is developed.</a:t>
            </a:r>
          </a:p>
        </p:txBody>
      </p:sp>
    </p:spTree>
  </p:cSld>
  <p:clrMapOvr>
    <a:masterClrMapping/>
  </p:clrMapOvr>
  <p:transition spd="slow">
    <p:pull dir="ru"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68313" y="476250"/>
            <a:ext cx="7991475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2400" b="1" dirty="0">
                <a:solidFill>
                  <a:srgbClr val="008000"/>
                </a:solidFill>
                <a:ea typeface="新細明體" pitchFamily="18" charset="-120"/>
              </a:rPr>
              <a:t>Teachers’ Reflection </a:t>
            </a:r>
          </a:p>
          <a:p>
            <a:pPr eaLnBrk="0" hangingPunct="0">
              <a:defRPr/>
            </a:pPr>
            <a:endParaRPr lang="en-US" sz="2400" b="1" dirty="0">
              <a:solidFill>
                <a:srgbClr val="008000"/>
              </a:solidFill>
              <a:ea typeface="新細明體" pitchFamily="18" charset="-120"/>
            </a:endParaRPr>
          </a:p>
          <a:p>
            <a:pPr marL="457200" indent="-457200" eaLnBrk="0" hangingPunct="0">
              <a:buFont typeface="+mj-lt"/>
              <a:buAutoNum type="arabicPeriod" startAt="3"/>
              <a:defRPr/>
            </a:pPr>
            <a:r>
              <a:rPr lang="en-US" sz="2400" b="1" dirty="0">
                <a:ea typeface="新細明體" pitchFamily="18" charset="-120"/>
              </a:rPr>
              <a:t>More lesson time may be needed to complete one topic. This may give the panel an opportunity to re-examine the existing curriculum and make appropriate refinements if necessary. </a:t>
            </a:r>
          </a:p>
        </p:txBody>
      </p:sp>
    </p:spTree>
  </p:cSld>
  <p:clrMapOvr>
    <a:masterClrMapping/>
  </p:clrMapOvr>
  <p:transition spd="slow">
    <p:pull dir="ru"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750" y="188913"/>
            <a:ext cx="7704138" cy="34163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2400" b="1" dirty="0">
                <a:solidFill>
                  <a:srgbClr val="008000"/>
                </a:solidFill>
                <a:ea typeface="新細明體" pitchFamily="18" charset="-120"/>
              </a:rPr>
              <a:t>Teacher’s professional development </a:t>
            </a:r>
          </a:p>
          <a:p>
            <a:pPr eaLnBrk="0" hangingPunct="0">
              <a:defRPr/>
            </a:pPr>
            <a:endParaRPr lang="en-US" sz="2400" dirty="0">
              <a:ea typeface="新細明體" pitchFamily="18" charset="-120"/>
            </a:endParaRPr>
          </a:p>
          <a:p>
            <a:pPr marL="457200" indent="-457200" eaLnBrk="0" hangingPunct="0">
              <a:buFont typeface="+mj-lt"/>
              <a:buAutoNum type="arabicPeriod"/>
              <a:defRPr/>
            </a:pPr>
            <a:r>
              <a:rPr lang="en-US" sz="2400" b="1" dirty="0">
                <a:ea typeface="新細明體" pitchFamily="18" charset="-120"/>
              </a:rPr>
              <a:t>The lesson study cycles have provided opportunities for the teachers to </a:t>
            </a:r>
            <a:r>
              <a:rPr lang="en-US" sz="2400" b="1" u="sng" dirty="0">
                <a:ea typeface="新細明體" pitchFamily="18" charset="-120"/>
              </a:rPr>
              <a:t>try out different teaching pedagogies</a:t>
            </a:r>
            <a:r>
              <a:rPr lang="en-US" sz="2400" b="1" dirty="0">
                <a:ea typeface="新細明體" pitchFamily="18" charset="-120"/>
              </a:rPr>
              <a:t>. This experience will provide </a:t>
            </a:r>
            <a:r>
              <a:rPr lang="en-US" sz="2400" b="1" u="sng" dirty="0">
                <a:ea typeface="新細明體" pitchFamily="18" charset="-120"/>
              </a:rPr>
              <a:t>both the teachers and students with another perspective on how to learn</a:t>
            </a:r>
            <a:r>
              <a:rPr lang="en-US" sz="2400" b="1" dirty="0">
                <a:ea typeface="新細明體" pitchFamily="18" charset="-120"/>
              </a:rPr>
              <a:t>. </a:t>
            </a:r>
          </a:p>
          <a:p>
            <a:pPr eaLnBrk="0" hangingPunct="0">
              <a:defRPr/>
            </a:pPr>
            <a:endParaRPr lang="en-US" sz="2400" dirty="0">
              <a:ea typeface="新細明體" pitchFamily="18" charset="-120"/>
            </a:endParaRPr>
          </a:p>
          <a:p>
            <a:pPr eaLnBrk="0" hangingPunct="0">
              <a:defRPr/>
            </a:pPr>
            <a:endParaRPr lang="en-US" sz="2400" dirty="0">
              <a:ea typeface="新細明體" pitchFamily="18" charset="-120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3" name="Rectangle 1"/>
          <p:cNvSpPr>
            <a:spLocks noChangeArrowheads="1"/>
          </p:cNvSpPr>
          <p:nvPr/>
        </p:nvSpPr>
        <p:spPr bwMode="auto">
          <a:xfrm>
            <a:off x="611188" y="549275"/>
            <a:ext cx="7777162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eaLnBrk="0" hangingPunct="0">
              <a:buFont typeface="Arial" charset="0"/>
              <a:buAutoNum type="arabicPeriod" startAt="2"/>
            </a:pPr>
            <a:endParaRPr lang="en-US" altLang="zh-TW" sz="2400" b="1"/>
          </a:p>
          <a:p>
            <a:pPr marL="457200" indent="-457200" eaLnBrk="0" hangingPunct="0">
              <a:buFont typeface="Arial" charset="0"/>
              <a:buAutoNum type="arabicPeriod" startAt="2"/>
            </a:pPr>
            <a:r>
              <a:rPr lang="en-US" altLang="zh-TW" sz="2400" b="1"/>
              <a:t>The pre-tests and interviews with students have provided </a:t>
            </a:r>
            <a:r>
              <a:rPr lang="en-US" altLang="zh-TW" sz="2400" b="1" u="sng"/>
              <a:t>a diagnostic tool</a:t>
            </a:r>
            <a:r>
              <a:rPr lang="en-US" altLang="zh-TW" sz="2400" b="1"/>
              <a:t> for the teachers to </a:t>
            </a:r>
            <a:r>
              <a:rPr lang="en-US" altLang="zh-TW" sz="2400" b="1" u="sng"/>
              <a:t>identify the students’ learning difficulties</a:t>
            </a:r>
            <a:r>
              <a:rPr lang="en-US" altLang="zh-TW" sz="2400" b="1"/>
              <a:t> prior to teaching, which enables the teachers to determine </a:t>
            </a:r>
            <a:r>
              <a:rPr lang="en-US" altLang="zh-TW" sz="2400" b="1" u="sng"/>
              <a:t>what to teach </a:t>
            </a:r>
            <a:r>
              <a:rPr lang="en-US" altLang="zh-TW" sz="2400" b="1"/>
              <a:t>(OLs &amp; CFs) &amp; </a:t>
            </a:r>
            <a:r>
              <a:rPr lang="en-US" altLang="zh-TW" sz="2400" b="1" u="sng"/>
              <a:t>how to learn</a:t>
            </a:r>
            <a:r>
              <a:rPr lang="en-US" altLang="zh-TW" sz="2400" b="1"/>
              <a:t> (e.g. variation patterns or other pedagogies) more </a:t>
            </a:r>
            <a:r>
              <a:rPr lang="en-US" altLang="zh-TW" sz="2400" b="1" u="sng"/>
              <a:t>precisely</a:t>
            </a:r>
            <a:r>
              <a:rPr lang="en-US" altLang="zh-TW" sz="2400" b="1"/>
              <a:t> and </a:t>
            </a:r>
            <a:r>
              <a:rPr lang="en-US" altLang="zh-TW" sz="2400" b="1" u="sng"/>
              <a:t>specifically,</a:t>
            </a:r>
            <a:r>
              <a:rPr lang="en-US" altLang="zh-TW" sz="2400" b="1"/>
              <a:t> according to the needs of the students. </a:t>
            </a:r>
          </a:p>
          <a:p>
            <a:pPr lvl="1" eaLnBrk="0" hangingPunct="0"/>
            <a:endParaRPr lang="en-US" altLang="zh-TW" sz="2400" b="1"/>
          </a:p>
          <a:p>
            <a:pPr lvl="1" eaLnBrk="0" hangingPunct="0"/>
            <a:r>
              <a:rPr lang="en-US" altLang="zh-TW" sz="2400" b="1"/>
              <a:t>This distinguishes it from the practice which is </a:t>
            </a:r>
            <a:r>
              <a:rPr lang="en-US" altLang="zh-TW" sz="2400" b="1" u="sng"/>
              <a:t>a  remedy or correction</a:t>
            </a:r>
            <a:r>
              <a:rPr lang="en-US" altLang="zh-TW" sz="2400" b="1"/>
              <a:t> of  the students’ mistakes </a:t>
            </a:r>
            <a:r>
              <a:rPr lang="en-US" altLang="zh-TW" sz="2400" b="1" u="sng"/>
              <a:t>after a lesson</a:t>
            </a:r>
            <a:r>
              <a:rPr lang="en-US" altLang="zh-TW" sz="2400" b="1"/>
              <a:t>.  </a:t>
            </a:r>
            <a:endParaRPr lang="en-HK" altLang="zh-TW" sz="2400" b="1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7" name="Rectangle 1"/>
          <p:cNvSpPr>
            <a:spLocks noChangeArrowheads="1"/>
          </p:cNvSpPr>
          <p:nvPr/>
        </p:nvSpPr>
        <p:spPr bwMode="auto">
          <a:xfrm>
            <a:off x="755650" y="836613"/>
            <a:ext cx="7561263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eaLnBrk="0" hangingPunct="0">
              <a:buFont typeface="Arial" charset="0"/>
              <a:buAutoNum type="arabicPeriod" startAt="3"/>
            </a:pPr>
            <a:r>
              <a:rPr lang="en-US" altLang="zh-TW" sz="2400" b="1"/>
              <a:t>The OLs &amp; CFs have provided the teachers with </a:t>
            </a:r>
            <a:r>
              <a:rPr lang="en-US" altLang="zh-TW" sz="2400" b="1" u="sng"/>
              <a:t>a conceptual lens</a:t>
            </a:r>
            <a:r>
              <a:rPr lang="en-US" altLang="zh-TW" sz="2400" b="1"/>
              <a:t> for planning the lessons, as well as </a:t>
            </a:r>
            <a:r>
              <a:rPr lang="en-US" altLang="zh-TW" sz="2400" b="1" u="sng"/>
              <a:t>evaluating the effectiveness of the lessons</a:t>
            </a:r>
            <a:r>
              <a:rPr lang="en-US" altLang="zh-TW" sz="2400" b="1"/>
              <a:t>. </a:t>
            </a:r>
          </a:p>
          <a:p>
            <a:pPr lvl="1" eaLnBrk="0" hangingPunct="0"/>
            <a:endParaRPr lang="en-US" altLang="zh-TW" sz="2400" b="1"/>
          </a:p>
          <a:p>
            <a:pPr lvl="1" eaLnBrk="0" hangingPunct="0"/>
            <a:r>
              <a:rPr lang="en-US" altLang="zh-TW" sz="2400" b="1"/>
              <a:t>This helps the teachers observe a lesson with a </a:t>
            </a:r>
            <a:r>
              <a:rPr lang="en-US" altLang="zh-TW" sz="2400" b="1" u="sng"/>
              <a:t>developmental purpose</a:t>
            </a:r>
            <a:r>
              <a:rPr lang="en-US" altLang="zh-TW" sz="2400" b="1"/>
              <a:t>, which focuses on teaching content (what to learn &amp; how can students learn) more than on technical aspects.</a:t>
            </a:r>
          </a:p>
          <a:p>
            <a:pPr marL="457200" indent="-457200" eaLnBrk="0" hangingPunct="0"/>
            <a:endParaRPr lang="en-HK" altLang="zh-TW" sz="2400" b="1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55650" y="836613"/>
            <a:ext cx="7561263" cy="30130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/>
            <a:endParaRPr lang="en-HK" altLang="zh-TW" sz="2400" b="1"/>
          </a:p>
          <a:p>
            <a:pPr eaLnBrk="0" hangingPunct="0">
              <a:buFont typeface="Arial" charset="0"/>
              <a:buAutoNum type="arabicPeriod" startAt="4"/>
            </a:pPr>
            <a:r>
              <a:rPr lang="en-US" altLang="zh-TW" sz="2400" b="1"/>
              <a:t>The teachers have benefited a lot from </a:t>
            </a:r>
            <a:r>
              <a:rPr lang="en-US" altLang="zh-TW" sz="2400" b="1" u="sng"/>
              <a:t>team work</a:t>
            </a:r>
            <a:r>
              <a:rPr lang="en-US" altLang="zh-TW" sz="2400" b="1"/>
              <a:t>.  The cycles of lesson planning, class observations and refinement of lessons conducted collaboratively by team members have facilitated </a:t>
            </a:r>
            <a:r>
              <a:rPr lang="en-US" altLang="zh-TW" sz="2400" b="1" u="sng"/>
              <a:t>peer learning </a:t>
            </a:r>
            <a:r>
              <a:rPr lang="en-US" altLang="zh-TW" sz="2400" b="1"/>
              <a:t>among the teachers, in turn </a:t>
            </a:r>
            <a:r>
              <a:rPr lang="en-US" altLang="zh-TW" sz="2400" b="1" u="sng"/>
              <a:t>enriching the teachers’ views and ideas regarding teaching and learning</a:t>
            </a:r>
            <a:r>
              <a:rPr lang="en-US" altLang="zh-TW" sz="2400" b="1"/>
              <a:t>. </a:t>
            </a:r>
            <a:endParaRPr lang="en-HK" altLang="zh-TW" sz="2400" b="1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55650" y="836613"/>
            <a:ext cx="7200900" cy="520382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/>
            <a:r>
              <a:rPr lang="en-US" altLang="zh-TW" sz="2400" b="1">
                <a:solidFill>
                  <a:srgbClr val="008000"/>
                </a:solidFill>
              </a:rPr>
              <a:t>Implementation at school</a:t>
            </a:r>
          </a:p>
          <a:p>
            <a:pPr eaLnBrk="0" hangingPunct="0"/>
            <a:endParaRPr lang="en-US" altLang="zh-TW" sz="2400" b="1">
              <a:solidFill>
                <a:srgbClr val="008000"/>
              </a:solidFill>
            </a:endParaRPr>
          </a:p>
          <a:p>
            <a:pPr eaLnBrk="0" hangingPunct="0">
              <a:buFont typeface="Arial" charset="0"/>
              <a:buAutoNum type="arabicPeriod"/>
            </a:pPr>
            <a:r>
              <a:rPr lang="en-US" altLang="zh-TW" sz="2400" b="1"/>
              <a:t>The lesson plans and the teaching materials could be adopted by other teachers in our own schools. This could serve as a starting point for the subject department to create a bank of teaching plans and materials.</a:t>
            </a:r>
          </a:p>
          <a:p>
            <a:pPr eaLnBrk="0" hangingPunct="0">
              <a:buFont typeface="Arial" charset="0"/>
              <a:buAutoNum type="arabicPeriod"/>
            </a:pPr>
            <a:endParaRPr lang="en-US" altLang="zh-TW" sz="2400" b="1"/>
          </a:p>
          <a:p>
            <a:pPr eaLnBrk="0" hangingPunct="0">
              <a:buFont typeface="Arial" charset="0"/>
              <a:buAutoNum type="arabicPeriod"/>
            </a:pPr>
            <a:r>
              <a:rPr lang="en-US" altLang="zh-TW" sz="2400" b="1"/>
              <a:t>The learning study could start small in the subject department in our own schools. For example, aiming at one lesson in each term/year.</a:t>
            </a:r>
          </a:p>
          <a:p>
            <a:pPr eaLnBrk="0" hangingPunct="0"/>
            <a:endParaRPr lang="en-US" altLang="zh-TW" sz="2400" b="1"/>
          </a:p>
          <a:p>
            <a:pPr eaLnBrk="0" hangingPunct="0"/>
            <a:endParaRPr lang="en-US" altLang="zh-TW" sz="2400" b="1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1" name="Rectangle 2"/>
          <p:cNvSpPr>
            <a:spLocks noChangeArrowheads="1"/>
          </p:cNvSpPr>
          <p:nvPr/>
        </p:nvSpPr>
        <p:spPr bwMode="auto">
          <a:xfrm>
            <a:off x="273050" y="404813"/>
            <a:ext cx="55229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400" b="1">
                <a:solidFill>
                  <a:srgbClr val="006600"/>
                </a:solidFill>
                <a:latin typeface="Century Gothic" pitchFamily="34" charset="0"/>
              </a:rPr>
              <a:t>Design of the pre-test </a:t>
            </a:r>
            <a:r>
              <a:rPr lang="en-US" altLang="zh-TW" b="1" i="1">
                <a:solidFill>
                  <a:srgbClr val="CC0000"/>
                </a:solidFill>
                <a:latin typeface="Century Gothic" pitchFamily="34" charset="0"/>
              </a:rPr>
              <a:t>(For Able students)</a:t>
            </a:r>
            <a:endParaRPr lang="en-US" altLang="zh-TW" sz="2400" b="1" i="1">
              <a:solidFill>
                <a:srgbClr val="CC0000"/>
              </a:solidFill>
              <a:latin typeface="Century Gothic" pitchFamily="34" charset="0"/>
            </a:endParaRPr>
          </a:p>
        </p:txBody>
      </p:sp>
      <p:graphicFrame>
        <p:nvGraphicFramePr>
          <p:cNvPr id="47107" name="Group 3">
            <a:extLst/>
          </p:cNvPr>
          <p:cNvGraphicFramePr>
            <a:graphicFrameLocks noGrp="1"/>
          </p:cNvGraphicFramePr>
          <p:nvPr>
            <p:ph/>
          </p:nvPr>
        </p:nvGraphicFramePr>
        <p:xfrm>
          <a:off x="301625" y="980728"/>
          <a:ext cx="8461375" cy="5472607"/>
        </p:xfrm>
        <a:graphic>
          <a:graphicData uri="http://schemas.openxmlformats.org/drawingml/2006/table">
            <a:tbl>
              <a:tblPr/>
              <a:tblGrid>
                <a:gridCol w="2470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91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863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Test Item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Measuring targets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(e.g. prior knowledge, understanding of the critical aspects, knowledge transfer)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7255">
                <a:tc>
                  <a:txBody>
                    <a:bodyPr/>
                    <a:lstStyle/>
                    <a:p>
                      <a:pPr marL="396875" marR="0" lvl="0" indent="-3968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Part A Q1</a:t>
                      </a:r>
                      <a:endParaRPr kumimoji="1" lang="zh-TW" altLang="zh-TW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entury Gothic" panose="020B0502020202020204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bg1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Understanding of the Critical Aspects </a:t>
                      </a: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highlight>
                            <a:srgbClr val="FFFF00"/>
                          </a:highlight>
                          <a:latin typeface="Century Gothic" panose="020B0502020202020204" pitchFamily="34" charset="0"/>
                          <a:ea typeface="新細明體" pitchFamily="18" charset="-120"/>
                        </a:rPr>
                        <a:t>(CF2)</a:t>
                      </a:r>
                      <a:endParaRPr kumimoji="1" lang="zh-TW" altLang="zh-TW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entury Gothic" panose="020B0502020202020204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72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Part B Q2a</a:t>
                      </a:r>
                      <a:endParaRPr kumimoji="1" lang="zh-TW" altLang="zh-TW" sz="2000" b="1" i="1" u="none" strike="noStrike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Century Gothic" panose="020B0502020202020204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bg1"/>
                        </a:buClr>
                        <a:buSzPct val="85000"/>
                        <a:buFontTx/>
                        <a:buNone/>
                        <a:tabLst/>
                        <a:defRPr/>
                      </a:pP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Prior Knowledge</a:t>
                      </a: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, </a:t>
                      </a: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Understanding of the Critical Aspects </a:t>
                      </a: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highlight>
                            <a:srgbClr val="FFFF00"/>
                          </a:highlight>
                          <a:latin typeface="Century Gothic" panose="020B0502020202020204" pitchFamily="34" charset="0"/>
                          <a:ea typeface="新細明體" pitchFamily="18" charset="-120"/>
                        </a:rPr>
                        <a:t>(CF3)</a:t>
                      </a: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, </a:t>
                      </a: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Knowledge Transfer</a:t>
                      </a:r>
                      <a:endParaRPr kumimoji="1" lang="zh-TW" altLang="zh-TW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172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en-US" altLang="zh-TW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Part B Q2b</a:t>
                      </a:r>
                      <a:endParaRPr kumimoji="1" lang="zh-TW" altLang="zh-TW" sz="2000" b="1" i="1" u="none" strike="noStrike" cap="none" normalizeH="0" baseline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Century Gothic" panose="020B0502020202020204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bg1"/>
                        </a:buClr>
                        <a:buSzPct val="85000"/>
                        <a:buFontTx/>
                        <a:buNone/>
                        <a:tabLst/>
                        <a:defRPr/>
                      </a:pP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Prior Knowledge</a:t>
                      </a: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, </a:t>
                      </a: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Understanding of the Critical Aspects </a:t>
                      </a: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highlight>
                            <a:srgbClr val="FFFF00"/>
                          </a:highlight>
                          <a:latin typeface="Century Gothic" panose="020B0502020202020204" pitchFamily="34" charset="0"/>
                          <a:ea typeface="新細明體" pitchFamily="18" charset="-120"/>
                        </a:rPr>
                        <a:t>(CF4)</a:t>
                      </a: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, </a:t>
                      </a: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Knowledge Transfer</a:t>
                      </a:r>
                      <a:endParaRPr kumimoji="1" lang="zh-TW" altLang="zh-TW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entury Gothic" panose="020B0502020202020204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172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Part C Q3</a:t>
                      </a:r>
                      <a:endParaRPr kumimoji="1" lang="zh-TW" altLang="zh-TW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entury Gothic" panose="020B0502020202020204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bg1"/>
                        </a:buClr>
                        <a:buSzPct val="85000"/>
                        <a:buFontTx/>
                        <a:buNone/>
                        <a:tabLst/>
                        <a:defRPr/>
                      </a:pP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Prior Knowledge</a:t>
                      </a: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, </a:t>
                      </a: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Understanding of the Critical Aspects </a:t>
                      </a: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highlight>
                            <a:srgbClr val="FFFF00"/>
                          </a:highlight>
                          <a:latin typeface="Century Gothic" panose="020B0502020202020204" pitchFamily="34" charset="0"/>
                          <a:ea typeface="新細明體" pitchFamily="18" charset="-120"/>
                        </a:rPr>
                        <a:t>(CF3)</a:t>
                      </a:r>
                      <a:endParaRPr kumimoji="1" lang="zh-TW" altLang="zh-TW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entury Gothic" panose="020B0502020202020204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172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Part D Q4(</a:t>
                      </a:r>
                      <a:r>
                        <a:rPr kumimoji="1" lang="en-US" altLang="zh-TW" sz="2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i</a:t>
                      </a: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) &amp; (ii)</a:t>
                      </a:r>
                      <a:endParaRPr kumimoji="1" lang="zh-TW" altLang="zh-TW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entury Gothic" panose="020B0502020202020204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bg1"/>
                        </a:buClr>
                        <a:buSzPct val="85000"/>
                        <a:buFontTx/>
                        <a:buNone/>
                        <a:tabLst/>
                        <a:defRPr/>
                      </a:pP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entury Gothic" panose="020B0502020202020204" pitchFamily="34" charset="0"/>
                          <a:ea typeface="新細明體" pitchFamily="18" charset="-120"/>
                        </a:rPr>
                        <a:t>Prior Knowledge </a:t>
                      </a:r>
                      <a:r>
                        <a:rPr kumimoji="1" lang="en-US" altLang="zh-TW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highlight>
                            <a:srgbClr val="FFFF00"/>
                          </a:highlight>
                          <a:latin typeface="Century Gothic" panose="020B0502020202020204" pitchFamily="34" charset="0"/>
                          <a:ea typeface="新細明體" pitchFamily="18" charset="-120"/>
                        </a:rPr>
                        <a:t>(CF1)</a:t>
                      </a:r>
                      <a:endParaRPr kumimoji="1" lang="zh-TW" altLang="zh-TW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entury Gothic" panose="020B0502020202020204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pull dir="ru"/>
  </p:transition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55650" y="836613"/>
            <a:ext cx="7200900" cy="33782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/>
            <a:r>
              <a:rPr lang="en-US" altLang="zh-TW" sz="2400" b="1">
                <a:solidFill>
                  <a:srgbClr val="008000"/>
                </a:solidFill>
              </a:rPr>
              <a:t>Implementation at school</a:t>
            </a:r>
          </a:p>
          <a:p>
            <a:pPr eaLnBrk="0" hangingPunct="0"/>
            <a:endParaRPr lang="en-US" altLang="zh-TW" sz="2400" b="1">
              <a:solidFill>
                <a:srgbClr val="008000"/>
              </a:solidFill>
            </a:endParaRPr>
          </a:p>
          <a:p>
            <a:pPr eaLnBrk="0" hangingPunct="0">
              <a:buFont typeface="Arial" charset="0"/>
              <a:buAutoNum type="arabicPeriod" startAt="3"/>
            </a:pPr>
            <a:r>
              <a:rPr lang="en-US" altLang="zh-TW" sz="2400" b="1"/>
              <a:t>When learning study is implemented at school, a positive professional sharing atmosphere and professional chats among teachers could be nurtured at our schools in the  future.</a:t>
            </a:r>
          </a:p>
          <a:p>
            <a:pPr eaLnBrk="0" hangingPunct="0"/>
            <a:endParaRPr lang="en-US" altLang="zh-TW" sz="2400" b="1"/>
          </a:p>
          <a:p>
            <a:pPr eaLnBrk="0" hangingPunct="0"/>
            <a:endParaRPr lang="en-US" altLang="zh-TW" sz="2400" b="1"/>
          </a:p>
        </p:txBody>
      </p:sp>
    </p:spTree>
  </p:cSld>
  <p:clrMapOvr>
    <a:masterClrMapping/>
  </p:clrMapOvr>
  <p:transition spd="slow">
    <p:pull dir="ru"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3" name="Text Box 2"/>
          <p:cNvSpPr txBox="1">
            <a:spLocks noChangeArrowheads="1"/>
          </p:cNvSpPr>
          <p:nvPr/>
        </p:nvSpPr>
        <p:spPr bwMode="auto">
          <a:xfrm>
            <a:off x="2362200" y="2514600"/>
            <a:ext cx="257175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3600"/>
              <a:t>~ The End~</a:t>
            </a:r>
          </a:p>
          <a:p>
            <a:endParaRPr lang="en-US" altLang="zh-TW" sz="3600"/>
          </a:p>
          <a:p>
            <a:r>
              <a:rPr lang="en-US" altLang="zh-TW" sz="3600"/>
              <a:t>Thank you!</a:t>
            </a:r>
          </a:p>
        </p:txBody>
      </p:sp>
      <p:sp>
        <p:nvSpPr>
          <p:cNvPr id="23555" name="File"/>
          <p:cNvSpPr>
            <a:spLocks noEditPoints="1" noChangeArrowheads="1"/>
          </p:cNvSpPr>
          <p:nvPr/>
        </p:nvSpPr>
        <p:spPr bwMode="auto">
          <a:xfrm>
            <a:off x="4716463" y="5257800"/>
            <a:ext cx="1727200" cy="1323975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>
              <a:defRPr/>
            </a:pPr>
            <a:r>
              <a:rPr lang="en-US" altLang="zh-TW" sz="1600" smtClean="0">
                <a:solidFill>
                  <a:schemeClr val="bg2"/>
                </a:solidFill>
                <a:latin typeface="Arial Narrow" pitchFamily="34" charset="0"/>
              </a:rPr>
              <a:t>Evaluate the learning outcomes (post-test, interviews) </a:t>
            </a:r>
            <a:r>
              <a:rPr lang="en-US" altLang="zh-TW" sz="1600" b="1" smtClean="0">
                <a:solidFill>
                  <a:schemeClr val="bg2"/>
                </a:solidFill>
                <a:latin typeface="Arial Narrow" pitchFamily="34" charset="0"/>
              </a:rPr>
              <a:t>(V1)</a:t>
            </a:r>
            <a:endParaRPr lang="en-US" altLang="zh-TW" sz="1600" smtClean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330755" name="AutoShape 4"/>
          <p:cNvSpPr>
            <a:spLocks noChangeArrowheads="1"/>
          </p:cNvSpPr>
          <p:nvPr/>
        </p:nvSpPr>
        <p:spPr bwMode="auto">
          <a:xfrm rot="10800000">
            <a:off x="6638925" y="5946775"/>
            <a:ext cx="287338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23557" name="File"/>
          <p:cNvSpPr>
            <a:spLocks noEditPoints="1" noChangeArrowheads="1"/>
          </p:cNvSpPr>
          <p:nvPr/>
        </p:nvSpPr>
        <p:spPr bwMode="auto">
          <a:xfrm>
            <a:off x="533400" y="457200"/>
            <a:ext cx="1524000" cy="1219200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>
              <a:defRPr/>
            </a:pPr>
            <a:r>
              <a:rPr lang="en-US" altLang="zh-TW" sz="1600" smtClean="0">
                <a:solidFill>
                  <a:schemeClr val="bg2"/>
                </a:solidFill>
                <a:latin typeface="Arial Narrow" pitchFamily="34" charset="0"/>
              </a:rPr>
              <a:t>Select a topic for study </a:t>
            </a:r>
          </a:p>
          <a:p>
            <a:pPr algn="ctr">
              <a:defRPr/>
            </a:pPr>
            <a:r>
              <a:rPr lang="en-US" altLang="zh-TW" sz="1600" b="1" smtClean="0">
                <a:solidFill>
                  <a:schemeClr val="bg2"/>
                </a:solidFill>
                <a:latin typeface="Arial Narrow" pitchFamily="34" charset="0"/>
              </a:rPr>
              <a:t>(V2)</a:t>
            </a:r>
            <a:endParaRPr lang="en-US" altLang="zh-TW" sz="1600" smtClean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23558" name="File"/>
          <p:cNvSpPr>
            <a:spLocks noEditPoints="1" noChangeArrowheads="1"/>
          </p:cNvSpPr>
          <p:nvPr/>
        </p:nvSpPr>
        <p:spPr bwMode="auto">
          <a:xfrm>
            <a:off x="7091363" y="457200"/>
            <a:ext cx="1595437" cy="1295400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/>
          <a:p>
            <a:pPr algn="ctr">
              <a:defRPr/>
            </a:pPr>
            <a:r>
              <a:rPr lang="en-US" altLang="zh-TW" sz="1600">
                <a:solidFill>
                  <a:schemeClr val="bg2"/>
                </a:solidFill>
                <a:latin typeface="Arial Narrow" charset="0"/>
                <a:ea typeface="新細明體" charset="0"/>
                <a:cs typeface="新細明體" charset="0"/>
              </a:rPr>
              <a:t>Confirm the object of learning &amp; its critical aspects</a:t>
            </a:r>
          </a:p>
        </p:txBody>
      </p:sp>
      <p:sp>
        <p:nvSpPr>
          <p:cNvPr id="330758" name="AutoShape 7"/>
          <p:cNvSpPr>
            <a:spLocks noChangeArrowheads="1"/>
          </p:cNvSpPr>
          <p:nvPr/>
        </p:nvSpPr>
        <p:spPr bwMode="auto">
          <a:xfrm>
            <a:off x="6723063" y="1160463"/>
            <a:ext cx="287337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23560" name="File"/>
          <p:cNvSpPr>
            <a:spLocks noEditPoints="1" noChangeArrowheads="1"/>
          </p:cNvSpPr>
          <p:nvPr/>
        </p:nvSpPr>
        <p:spPr bwMode="auto">
          <a:xfrm>
            <a:off x="7159625" y="2921000"/>
            <a:ext cx="1527175" cy="1270000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>
              <a:defRPr/>
            </a:pPr>
            <a:r>
              <a:rPr lang="en-US" altLang="zh-TW" sz="1600" smtClean="0">
                <a:solidFill>
                  <a:schemeClr val="bg2"/>
                </a:solidFill>
                <a:latin typeface="Arial Narrow" pitchFamily="34" charset="0"/>
              </a:rPr>
              <a:t>Plan the research lesson </a:t>
            </a:r>
          </a:p>
          <a:p>
            <a:pPr algn="ctr">
              <a:defRPr/>
            </a:pPr>
            <a:r>
              <a:rPr lang="en-US" altLang="zh-TW" sz="1600" b="1" smtClean="0">
                <a:solidFill>
                  <a:schemeClr val="bg2"/>
                </a:solidFill>
                <a:latin typeface="Arial Narrow" pitchFamily="34" charset="0"/>
              </a:rPr>
              <a:t>(V2, V3)</a:t>
            </a:r>
            <a:endParaRPr lang="en-US" altLang="zh-TW" sz="1600" smtClean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330760" name="AutoShape 9"/>
          <p:cNvSpPr>
            <a:spLocks noChangeArrowheads="1"/>
          </p:cNvSpPr>
          <p:nvPr/>
        </p:nvSpPr>
        <p:spPr bwMode="auto">
          <a:xfrm rot="5400000">
            <a:off x="7782719" y="2302669"/>
            <a:ext cx="287337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23562" name="File"/>
          <p:cNvSpPr>
            <a:spLocks noEditPoints="1" noChangeArrowheads="1"/>
          </p:cNvSpPr>
          <p:nvPr/>
        </p:nvSpPr>
        <p:spPr bwMode="auto">
          <a:xfrm>
            <a:off x="7235825" y="5105400"/>
            <a:ext cx="1450975" cy="1295400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>
              <a:defRPr/>
            </a:pPr>
            <a:r>
              <a:rPr lang="en-US" altLang="zh-TW" sz="1600" smtClean="0">
                <a:solidFill>
                  <a:schemeClr val="bg2"/>
                </a:solidFill>
                <a:latin typeface="Arial Narrow" pitchFamily="34" charset="0"/>
              </a:rPr>
              <a:t>Implement &amp; observe  the lesson</a:t>
            </a:r>
          </a:p>
          <a:p>
            <a:pPr algn="ctr">
              <a:defRPr/>
            </a:pPr>
            <a:r>
              <a:rPr lang="en-US" altLang="zh-TW" sz="1600" b="1" smtClean="0">
                <a:solidFill>
                  <a:schemeClr val="bg2"/>
                </a:solidFill>
                <a:latin typeface="Arial Narrow" pitchFamily="34" charset="0"/>
              </a:rPr>
              <a:t>(V1, 2, 3)</a:t>
            </a:r>
            <a:endParaRPr lang="en-US" altLang="zh-TW" sz="1600" smtClean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330762" name="AutoShape 11"/>
          <p:cNvSpPr>
            <a:spLocks noChangeArrowheads="1"/>
          </p:cNvSpPr>
          <p:nvPr/>
        </p:nvSpPr>
        <p:spPr bwMode="auto">
          <a:xfrm rot="5400000">
            <a:off x="7858919" y="4588669"/>
            <a:ext cx="287337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23564" name="File"/>
          <p:cNvSpPr>
            <a:spLocks noEditPoints="1" noChangeArrowheads="1"/>
          </p:cNvSpPr>
          <p:nvPr/>
        </p:nvSpPr>
        <p:spPr bwMode="auto">
          <a:xfrm>
            <a:off x="2562225" y="5257800"/>
            <a:ext cx="1552575" cy="1323975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>
              <a:defRPr/>
            </a:pPr>
            <a:r>
              <a:rPr lang="en-US" altLang="zh-TW" sz="1600" smtClean="0">
                <a:solidFill>
                  <a:schemeClr val="bg2"/>
                </a:solidFill>
                <a:latin typeface="Arial Narrow" pitchFamily="34" charset="0"/>
              </a:rPr>
              <a:t>Evaluate the overall impact of the study </a:t>
            </a:r>
          </a:p>
          <a:p>
            <a:pPr algn="ctr">
              <a:defRPr/>
            </a:pPr>
            <a:r>
              <a:rPr lang="en-US" altLang="zh-TW" sz="1600" b="1" smtClean="0">
                <a:solidFill>
                  <a:schemeClr val="bg2"/>
                </a:solidFill>
                <a:latin typeface="Arial Narrow" pitchFamily="34" charset="0"/>
              </a:rPr>
              <a:t>(V2)</a:t>
            </a:r>
            <a:endParaRPr lang="en-US" altLang="zh-TW" sz="1600" smtClean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330764" name="AutoShape 13"/>
          <p:cNvSpPr>
            <a:spLocks noChangeArrowheads="1"/>
          </p:cNvSpPr>
          <p:nvPr/>
        </p:nvSpPr>
        <p:spPr bwMode="auto">
          <a:xfrm rot="10800000">
            <a:off x="4211638" y="5924550"/>
            <a:ext cx="287337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23566" name="File"/>
          <p:cNvSpPr>
            <a:spLocks noEditPoints="1" noChangeArrowheads="1"/>
          </p:cNvSpPr>
          <p:nvPr/>
        </p:nvSpPr>
        <p:spPr bwMode="auto">
          <a:xfrm>
            <a:off x="4719638" y="511175"/>
            <a:ext cx="1833562" cy="1241425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>
              <a:defRPr/>
            </a:pPr>
            <a:r>
              <a:rPr lang="en-US" altLang="zh-TW" sz="1600" smtClean="0">
                <a:solidFill>
                  <a:schemeClr val="bg2"/>
                </a:solidFill>
                <a:latin typeface="Arial Narrow" pitchFamily="34" charset="0"/>
              </a:rPr>
              <a:t>Diagnose students’ learning difficulties (pre-test, interviews) </a:t>
            </a:r>
            <a:r>
              <a:rPr lang="en-US" altLang="zh-TW" sz="1600" b="1" smtClean="0">
                <a:solidFill>
                  <a:schemeClr val="bg2"/>
                </a:solidFill>
                <a:latin typeface="Arial Narrow" pitchFamily="34" charset="0"/>
              </a:rPr>
              <a:t>(V1)</a:t>
            </a:r>
          </a:p>
        </p:txBody>
      </p:sp>
      <p:sp>
        <p:nvSpPr>
          <p:cNvPr id="330766" name="AutoShape 15"/>
          <p:cNvSpPr>
            <a:spLocks noChangeArrowheads="1"/>
          </p:cNvSpPr>
          <p:nvPr/>
        </p:nvSpPr>
        <p:spPr bwMode="auto">
          <a:xfrm>
            <a:off x="2139950" y="1160463"/>
            <a:ext cx="287338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23568" name="File"/>
          <p:cNvSpPr>
            <a:spLocks noEditPoints="1" noChangeArrowheads="1"/>
          </p:cNvSpPr>
          <p:nvPr/>
        </p:nvSpPr>
        <p:spPr bwMode="auto">
          <a:xfrm>
            <a:off x="304800" y="5257800"/>
            <a:ext cx="1560513" cy="1247775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/>
          <a:p>
            <a:pPr algn="ctr">
              <a:defRPr/>
            </a:pPr>
            <a:r>
              <a:rPr lang="en-US" altLang="zh-TW" sz="1600">
                <a:solidFill>
                  <a:srgbClr val="6600FF"/>
                </a:solidFill>
                <a:latin typeface="Arial Narrow" charset="0"/>
                <a:ea typeface="新細明體" charset="0"/>
                <a:cs typeface="新細明體" charset="0"/>
              </a:rPr>
              <a:t>Disseminate &amp; report  the results </a:t>
            </a:r>
            <a:r>
              <a:rPr lang="en-US" altLang="zh-TW" sz="1600" b="1">
                <a:solidFill>
                  <a:srgbClr val="CC0000"/>
                </a:solidFill>
                <a:latin typeface="Arial Narrow" charset="0"/>
                <a:ea typeface="新細明體" charset="0"/>
                <a:cs typeface="新細明體" charset="0"/>
              </a:rPr>
              <a:t>(V2)</a:t>
            </a:r>
          </a:p>
        </p:txBody>
      </p:sp>
      <p:sp>
        <p:nvSpPr>
          <p:cNvPr id="330768" name="AutoShape 17"/>
          <p:cNvSpPr>
            <a:spLocks noChangeArrowheads="1"/>
          </p:cNvSpPr>
          <p:nvPr/>
        </p:nvSpPr>
        <p:spPr bwMode="auto">
          <a:xfrm rot="10800000">
            <a:off x="2051050" y="5835650"/>
            <a:ext cx="287338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23570" name="File"/>
          <p:cNvSpPr>
            <a:spLocks noEditPoints="1" noChangeArrowheads="1"/>
          </p:cNvSpPr>
          <p:nvPr/>
        </p:nvSpPr>
        <p:spPr bwMode="auto">
          <a:xfrm>
            <a:off x="2590800" y="403225"/>
            <a:ext cx="1581150" cy="1349375"/>
          </a:xfrm>
          <a:custGeom>
            <a:avLst/>
            <a:gdLst>
              <a:gd name="T0" fmla="*/ 2147483646 w 21600"/>
              <a:gd name="T1" fmla="*/ 2147483646 h 21600"/>
              <a:gd name="T2" fmla="*/ 0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w 21600"/>
              <a:gd name="T9" fmla="*/ 2147483646 h 21600"/>
              <a:gd name="T10" fmla="*/ 2147483646 w 21600"/>
              <a:gd name="T11" fmla="*/ 214748364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1086 w 21600"/>
              <a:gd name="T19" fmla="*/ 4628 h 21600"/>
              <a:gd name="T20" fmla="*/ 20635 w 21600"/>
              <a:gd name="T21" fmla="*/ 20289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790" y="3240"/>
                </a:moveTo>
                <a:cubicBezTo>
                  <a:pt x="10981" y="3240"/>
                  <a:pt x="9171" y="3240"/>
                  <a:pt x="9050" y="3086"/>
                </a:cubicBezTo>
                <a:cubicBezTo>
                  <a:pt x="9050" y="2931"/>
                  <a:pt x="8930" y="2777"/>
                  <a:pt x="8930" y="2469"/>
                </a:cubicBezTo>
                <a:cubicBezTo>
                  <a:pt x="8930" y="2160"/>
                  <a:pt x="8809" y="1851"/>
                  <a:pt x="8688" y="1389"/>
                </a:cubicBezTo>
                <a:cubicBezTo>
                  <a:pt x="8568" y="1080"/>
                  <a:pt x="8326" y="771"/>
                  <a:pt x="8085" y="463"/>
                </a:cubicBezTo>
                <a:cubicBezTo>
                  <a:pt x="7723" y="154"/>
                  <a:pt x="7361" y="0"/>
                  <a:pt x="7361" y="0"/>
                </a:cubicBezTo>
                <a:cubicBezTo>
                  <a:pt x="7361" y="0"/>
                  <a:pt x="2293" y="0"/>
                  <a:pt x="2051" y="154"/>
                </a:cubicBezTo>
                <a:cubicBezTo>
                  <a:pt x="1689" y="309"/>
                  <a:pt x="1448" y="463"/>
                  <a:pt x="1327" y="771"/>
                </a:cubicBezTo>
                <a:cubicBezTo>
                  <a:pt x="1207" y="1080"/>
                  <a:pt x="1086" y="1389"/>
                  <a:pt x="965" y="1697"/>
                </a:cubicBezTo>
                <a:cubicBezTo>
                  <a:pt x="845" y="2160"/>
                  <a:pt x="724" y="2314"/>
                  <a:pt x="724" y="2469"/>
                </a:cubicBezTo>
                <a:cubicBezTo>
                  <a:pt x="603" y="2623"/>
                  <a:pt x="603" y="2777"/>
                  <a:pt x="483" y="2931"/>
                </a:cubicBezTo>
                <a:cubicBezTo>
                  <a:pt x="483" y="3086"/>
                  <a:pt x="362" y="3240"/>
                  <a:pt x="241" y="3240"/>
                </a:cubicBezTo>
                <a:lnTo>
                  <a:pt x="0" y="3394"/>
                </a:lnTo>
                <a:lnTo>
                  <a:pt x="0" y="3703"/>
                </a:lnTo>
                <a:lnTo>
                  <a:pt x="0" y="10800"/>
                </a:lnTo>
                <a:lnTo>
                  <a:pt x="0" y="21600"/>
                </a:lnTo>
                <a:lnTo>
                  <a:pt x="10981" y="21600"/>
                </a:lnTo>
                <a:lnTo>
                  <a:pt x="21600" y="21600"/>
                </a:lnTo>
                <a:lnTo>
                  <a:pt x="21600" y="10800"/>
                </a:lnTo>
                <a:lnTo>
                  <a:pt x="21600" y="5246"/>
                </a:lnTo>
                <a:lnTo>
                  <a:pt x="21600" y="4783"/>
                </a:lnTo>
                <a:cubicBezTo>
                  <a:pt x="21479" y="4320"/>
                  <a:pt x="21359" y="4011"/>
                  <a:pt x="21117" y="3703"/>
                </a:cubicBezTo>
                <a:cubicBezTo>
                  <a:pt x="20876" y="3549"/>
                  <a:pt x="20514" y="3394"/>
                  <a:pt x="20152" y="3240"/>
                </a:cubicBezTo>
                <a:lnTo>
                  <a:pt x="19790" y="3240"/>
                </a:lnTo>
                <a:close/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>
              <a:defRPr/>
            </a:pPr>
            <a:r>
              <a:rPr lang="en-US" altLang="zh-TW" sz="1600" smtClean="0">
                <a:solidFill>
                  <a:schemeClr val="bg2"/>
                </a:solidFill>
                <a:latin typeface="Arial Narrow" pitchFamily="34" charset="0"/>
              </a:rPr>
              <a:t>Identify a tentative object of learning</a:t>
            </a:r>
          </a:p>
          <a:p>
            <a:pPr algn="ctr">
              <a:defRPr/>
            </a:pPr>
            <a:r>
              <a:rPr lang="en-US" altLang="zh-TW" sz="1600" b="1" smtClean="0">
                <a:solidFill>
                  <a:schemeClr val="bg2"/>
                </a:solidFill>
                <a:latin typeface="Arial Narrow" pitchFamily="34" charset="0"/>
              </a:rPr>
              <a:t>(V2)</a:t>
            </a:r>
            <a:endParaRPr lang="en-US" altLang="zh-TW" sz="1600" smtClean="0">
              <a:solidFill>
                <a:schemeClr val="bg2"/>
              </a:solidFill>
              <a:latin typeface="Arial Narrow" pitchFamily="34" charset="0"/>
            </a:endParaRPr>
          </a:p>
        </p:txBody>
      </p:sp>
      <p:sp>
        <p:nvSpPr>
          <p:cNvPr id="330770" name="AutoShape 19"/>
          <p:cNvSpPr>
            <a:spLocks noChangeArrowheads="1"/>
          </p:cNvSpPr>
          <p:nvPr/>
        </p:nvSpPr>
        <p:spPr bwMode="auto">
          <a:xfrm>
            <a:off x="4291013" y="1165225"/>
            <a:ext cx="287337" cy="2889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330771" name="AutoShape 20"/>
          <p:cNvSpPr>
            <a:spLocks noChangeArrowheads="1"/>
          </p:cNvSpPr>
          <p:nvPr/>
        </p:nvSpPr>
        <p:spPr bwMode="auto">
          <a:xfrm>
            <a:off x="492125" y="1916113"/>
            <a:ext cx="838200" cy="3200400"/>
          </a:xfrm>
          <a:prstGeom prst="upArrow">
            <a:avLst>
              <a:gd name="adj1" fmla="val 50000"/>
              <a:gd name="adj2" fmla="val 95455"/>
            </a:avLst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vert="eaVert" wrap="none" anchor="ctr"/>
          <a:lstStyle/>
          <a:p>
            <a:pPr algn="ctr"/>
            <a:r>
              <a:rPr lang="en-US" altLang="zh-TW" b="1">
                <a:solidFill>
                  <a:schemeClr val="bg2"/>
                </a:solidFill>
                <a:ea typeface="標楷體"/>
                <a:cs typeface="標楷體"/>
              </a:rPr>
              <a:t>Another cycle of the study</a:t>
            </a:r>
          </a:p>
        </p:txBody>
      </p:sp>
      <p:sp>
        <p:nvSpPr>
          <p:cNvPr id="330772" name="Line 21"/>
          <p:cNvSpPr>
            <a:spLocks noChangeShapeType="1"/>
          </p:cNvSpPr>
          <p:nvPr/>
        </p:nvSpPr>
        <p:spPr bwMode="auto">
          <a:xfrm>
            <a:off x="1682750" y="152400"/>
            <a:ext cx="56388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30773" name="Line 22"/>
          <p:cNvSpPr>
            <a:spLocks noChangeShapeType="1"/>
          </p:cNvSpPr>
          <p:nvPr/>
        </p:nvSpPr>
        <p:spPr bwMode="auto">
          <a:xfrm flipH="1">
            <a:off x="1911350" y="2035175"/>
            <a:ext cx="8382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30774" name="Line 23"/>
          <p:cNvSpPr>
            <a:spLocks noChangeShapeType="1"/>
          </p:cNvSpPr>
          <p:nvPr/>
        </p:nvSpPr>
        <p:spPr bwMode="auto">
          <a:xfrm flipV="1">
            <a:off x="1606550" y="1763713"/>
            <a:ext cx="0" cy="271462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30775" name="Line 24"/>
          <p:cNvSpPr>
            <a:spLocks noChangeShapeType="1"/>
          </p:cNvSpPr>
          <p:nvPr/>
        </p:nvSpPr>
        <p:spPr bwMode="auto">
          <a:xfrm>
            <a:off x="5873750" y="2035175"/>
            <a:ext cx="8382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30776" name="Line 25"/>
          <p:cNvSpPr>
            <a:spLocks noChangeShapeType="1"/>
          </p:cNvSpPr>
          <p:nvPr/>
        </p:nvSpPr>
        <p:spPr bwMode="auto">
          <a:xfrm>
            <a:off x="7321550" y="152400"/>
            <a:ext cx="0" cy="339725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30777" name="Line 26"/>
          <p:cNvSpPr>
            <a:spLocks noChangeShapeType="1"/>
          </p:cNvSpPr>
          <p:nvPr/>
        </p:nvSpPr>
        <p:spPr bwMode="auto">
          <a:xfrm flipH="1">
            <a:off x="1987550" y="1524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30778" name="Line 27"/>
          <p:cNvSpPr>
            <a:spLocks noChangeShapeType="1"/>
          </p:cNvSpPr>
          <p:nvPr/>
        </p:nvSpPr>
        <p:spPr bwMode="auto">
          <a:xfrm>
            <a:off x="5949950" y="1524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30779" name="Line 28"/>
          <p:cNvSpPr>
            <a:spLocks noChangeShapeType="1"/>
          </p:cNvSpPr>
          <p:nvPr/>
        </p:nvSpPr>
        <p:spPr bwMode="auto">
          <a:xfrm>
            <a:off x="1606550" y="2035175"/>
            <a:ext cx="57912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30780" name="Line 29"/>
          <p:cNvSpPr>
            <a:spLocks noChangeShapeType="1"/>
          </p:cNvSpPr>
          <p:nvPr/>
        </p:nvSpPr>
        <p:spPr bwMode="auto">
          <a:xfrm flipV="1">
            <a:off x="7451725" y="1763713"/>
            <a:ext cx="0" cy="271462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30781" name="Line 30"/>
          <p:cNvSpPr>
            <a:spLocks noChangeShapeType="1"/>
          </p:cNvSpPr>
          <p:nvPr/>
        </p:nvSpPr>
        <p:spPr bwMode="auto">
          <a:xfrm>
            <a:off x="5416550" y="152400"/>
            <a:ext cx="0" cy="339725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30782" name="Line 31"/>
          <p:cNvSpPr>
            <a:spLocks noChangeShapeType="1"/>
          </p:cNvSpPr>
          <p:nvPr/>
        </p:nvSpPr>
        <p:spPr bwMode="auto">
          <a:xfrm>
            <a:off x="3663950" y="152400"/>
            <a:ext cx="0" cy="339725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30783" name="Line 32"/>
          <p:cNvSpPr>
            <a:spLocks noChangeShapeType="1"/>
          </p:cNvSpPr>
          <p:nvPr/>
        </p:nvSpPr>
        <p:spPr bwMode="auto">
          <a:xfrm>
            <a:off x="1682750" y="152400"/>
            <a:ext cx="0" cy="339725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30784" name="Line 33"/>
          <p:cNvSpPr>
            <a:spLocks noChangeShapeType="1"/>
          </p:cNvSpPr>
          <p:nvPr/>
        </p:nvSpPr>
        <p:spPr bwMode="auto">
          <a:xfrm flipV="1">
            <a:off x="3740150" y="1752600"/>
            <a:ext cx="0" cy="27305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30785" name="Line 34"/>
          <p:cNvSpPr>
            <a:spLocks noChangeShapeType="1"/>
          </p:cNvSpPr>
          <p:nvPr/>
        </p:nvSpPr>
        <p:spPr bwMode="auto">
          <a:xfrm flipV="1">
            <a:off x="5492750" y="1752600"/>
            <a:ext cx="0" cy="27305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 type="triangle" w="med" len="med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30786" name="Rectangle 35"/>
          <p:cNvSpPr>
            <a:spLocks noChangeArrowheads="1"/>
          </p:cNvSpPr>
          <p:nvPr/>
        </p:nvSpPr>
        <p:spPr bwMode="auto">
          <a:xfrm>
            <a:off x="6423025" y="4419600"/>
            <a:ext cx="12731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 b="1">
                <a:solidFill>
                  <a:schemeClr val="bg2"/>
                </a:solidFill>
              </a:rPr>
              <a:t>Different teaching cycles</a:t>
            </a:r>
          </a:p>
        </p:txBody>
      </p:sp>
      <p:sp>
        <p:nvSpPr>
          <p:cNvPr id="330787" name="AutoShape 36"/>
          <p:cNvSpPr>
            <a:spLocks noChangeArrowheads="1"/>
          </p:cNvSpPr>
          <p:nvPr/>
        </p:nvSpPr>
        <p:spPr bwMode="auto">
          <a:xfrm rot="1671579" flipV="1">
            <a:off x="6121400" y="3511550"/>
            <a:ext cx="538163" cy="1863725"/>
          </a:xfrm>
          <a:prstGeom prst="curvedRightArrow">
            <a:avLst>
              <a:gd name="adj1" fmla="val 69262"/>
              <a:gd name="adj2" fmla="val 138525"/>
              <a:gd name="adj3" fmla="val 33333"/>
            </a:avLst>
          </a:prstGeom>
          <a:solidFill>
            <a:schemeClr val="accent1">
              <a:alpha val="6117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330788" name="AutoShape 3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604250" y="6372225"/>
            <a:ext cx="539750" cy="485775"/>
          </a:xfrm>
          <a:prstGeom prst="leftArrow">
            <a:avLst>
              <a:gd name="adj1" fmla="val 50000"/>
              <a:gd name="adj2" fmla="val 27778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TW" altLang="en-US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砖雕艺术">
  <a:themeElements>
    <a:clrScheme name="砖雕艺术 1">
      <a:dk1>
        <a:srgbClr val="080808"/>
      </a:dk1>
      <a:lt1>
        <a:srgbClr val="FFFFFF"/>
      </a:lt1>
      <a:dk2>
        <a:srgbClr val="0039AC"/>
      </a:dk2>
      <a:lt2>
        <a:srgbClr val="C0C0C0"/>
      </a:lt2>
      <a:accent1>
        <a:srgbClr val="FFFF99"/>
      </a:accent1>
      <a:accent2>
        <a:srgbClr val="FFCC66"/>
      </a:accent2>
      <a:accent3>
        <a:srgbClr val="FFFFFF"/>
      </a:accent3>
      <a:accent4>
        <a:srgbClr val="060606"/>
      </a:accent4>
      <a:accent5>
        <a:srgbClr val="FFFFCA"/>
      </a:accent5>
      <a:accent6>
        <a:srgbClr val="E7B95C"/>
      </a:accent6>
      <a:hlink>
        <a:srgbClr val="0066FF"/>
      </a:hlink>
      <a:folHlink>
        <a:srgbClr val="CC3300"/>
      </a:folHlink>
    </a:clrScheme>
    <a:fontScheme name="砖雕艺术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砖雕艺术 1">
        <a:dk1>
          <a:srgbClr val="080808"/>
        </a:dk1>
        <a:lt1>
          <a:srgbClr val="FFFFFF"/>
        </a:lt1>
        <a:dk2>
          <a:srgbClr val="0039AC"/>
        </a:dk2>
        <a:lt2>
          <a:srgbClr val="C0C0C0"/>
        </a:lt2>
        <a:accent1>
          <a:srgbClr val="FFFF99"/>
        </a:accent1>
        <a:accent2>
          <a:srgbClr val="FFCC66"/>
        </a:accent2>
        <a:accent3>
          <a:srgbClr val="FFFFFF"/>
        </a:accent3>
        <a:accent4>
          <a:srgbClr val="060606"/>
        </a:accent4>
        <a:accent5>
          <a:srgbClr val="FFFFCA"/>
        </a:accent5>
        <a:accent6>
          <a:srgbClr val="E7B95C"/>
        </a:accent6>
        <a:hlink>
          <a:srgbClr val="0066FF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2">
        <a:dk1>
          <a:srgbClr val="333399"/>
        </a:dk1>
        <a:lt1>
          <a:srgbClr val="ADD3AF"/>
        </a:lt1>
        <a:dk2>
          <a:srgbClr val="D65700"/>
        </a:dk2>
        <a:lt2>
          <a:srgbClr val="B2B2B2"/>
        </a:lt2>
        <a:accent1>
          <a:srgbClr val="B8E9EE"/>
        </a:accent1>
        <a:accent2>
          <a:srgbClr val="FFCC00"/>
        </a:accent2>
        <a:accent3>
          <a:srgbClr val="D3E6D4"/>
        </a:accent3>
        <a:accent4>
          <a:srgbClr val="2A2A82"/>
        </a:accent4>
        <a:accent5>
          <a:srgbClr val="D8F2F5"/>
        </a:accent5>
        <a:accent6>
          <a:srgbClr val="E7B900"/>
        </a:accent6>
        <a:hlink>
          <a:srgbClr val="008080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3">
        <a:dk1>
          <a:srgbClr val="003BB2"/>
        </a:dk1>
        <a:lt1>
          <a:srgbClr val="CCFFCC"/>
        </a:lt1>
        <a:dk2>
          <a:srgbClr val="003366"/>
        </a:dk2>
        <a:lt2>
          <a:srgbClr val="C0C0C0"/>
        </a:lt2>
        <a:accent1>
          <a:srgbClr val="FFFFFF"/>
        </a:accent1>
        <a:accent2>
          <a:srgbClr val="009900"/>
        </a:accent2>
        <a:accent3>
          <a:srgbClr val="E2FFE2"/>
        </a:accent3>
        <a:accent4>
          <a:srgbClr val="003197"/>
        </a:accent4>
        <a:accent5>
          <a:srgbClr val="FFFFFF"/>
        </a:accent5>
        <a:accent6>
          <a:srgbClr val="008A00"/>
        </a:accent6>
        <a:hlink>
          <a:srgbClr val="333399"/>
        </a:hlink>
        <a:folHlink>
          <a:srgbClr val="E45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4">
        <a:dk1>
          <a:srgbClr val="0000CC"/>
        </a:dk1>
        <a:lt1>
          <a:srgbClr val="CCECFF"/>
        </a:lt1>
        <a:dk2>
          <a:srgbClr val="006666"/>
        </a:dk2>
        <a:lt2>
          <a:srgbClr val="C0C0C0"/>
        </a:lt2>
        <a:accent1>
          <a:srgbClr val="FFFF99"/>
        </a:accent1>
        <a:accent2>
          <a:srgbClr val="FFCCFF"/>
        </a:accent2>
        <a:accent3>
          <a:srgbClr val="E2F4FF"/>
        </a:accent3>
        <a:accent4>
          <a:srgbClr val="0000AE"/>
        </a:accent4>
        <a:accent5>
          <a:srgbClr val="FFFFCA"/>
        </a:accent5>
        <a:accent6>
          <a:srgbClr val="E7B9E7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5">
        <a:dk1>
          <a:srgbClr val="000000"/>
        </a:dk1>
        <a:lt1>
          <a:srgbClr val="FFFFCC"/>
        </a:lt1>
        <a:dk2>
          <a:srgbClr val="5A5A86"/>
        </a:dk2>
        <a:lt2>
          <a:srgbClr val="C0C0C0"/>
        </a:lt2>
        <a:accent1>
          <a:srgbClr val="D5E9F7"/>
        </a:accent1>
        <a:accent2>
          <a:srgbClr val="FFCC00"/>
        </a:accent2>
        <a:accent3>
          <a:srgbClr val="FFFFE2"/>
        </a:accent3>
        <a:accent4>
          <a:srgbClr val="000000"/>
        </a:accent4>
        <a:accent5>
          <a:srgbClr val="E7F2FA"/>
        </a:accent5>
        <a:accent6>
          <a:srgbClr val="E7B900"/>
        </a:accent6>
        <a:hlink>
          <a:srgbClr val="CC3300"/>
        </a:hlink>
        <a:folHlink>
          <a:srgbClr val="007D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6">
        <a:dk1>
          <a:srgbClr val="006666"/>
        </a:dk1>
        <a:lt1>
          <a:srgbClr val="FFECD9"/>
        </a:lt1>
        <a:dk2>
          <a:srgbClr val="000099"/>
        </a:dk2>
        <a:lt2>
          <a:srgbClr val="B2B2B2"/>
        </a:lt2>
        <a:accent1>
          <a:srgbClr val="EAEAEA"/>
        </a:accent1>
        <a:accent2>
          <a:srgbClr val="FF6600"/>
        </a:accent2>
        <a:accent3>
          <a:srgbClr val="FFF4E9"/>
        </a:accent3>
        <a:accent4>
          <a:srgbClr val="005656"/>
        </a:accent4>
        <a:accent5>
          <a:srgbClr val="F3F3F3"/>
        </a:accent5>
        <a:accent6>
          <a:srgbClr val="E75C00"/>
        </a:accent6>
        <a:hlink>
          <a:srgbClr val="0066FF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7">
        <a:dk1>
          <a:srgbClr val="585884"/>
        </a:dk1>
        <a:lt1>
          <a:srgbClr val="DDDDDD"/>
        </a:lt1>
        <a:dk2>
          <a:srgbClr val="000000"/>
        </a:dk2>
        <a:lt2>
          <a:srgbClr val="969696"/>
        </a:lt2>
        <a:accent1>
          <a:srgbClr val="FFFFCC"/>
        </a:accent1>
        <a:accent2>
          <a:srgbClr val="99CC00"/>
        </a:accent2>
        <a:accent3>
          <a:srgbClr val="EBEBEB"/>
        </a:accent3>
        <a:accent4>
          <a:srgbClr val="4A4A70"/>
        </a:accent4>
        <a:accent5>
          <a:srgbClr val="FFFFE2"/>
        </a:accent5>
        <a:accent6>
          <a:srgbClr val="8AB900"/>
        </a:accent6>
        <a:hlink>
          <a:srgbClr val="FF3300"/>
        </a:hlink>
        <a:folHlink>
          <a:srgbClr val="6E3B8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8">
        <a:dk1>
          <a:srgbClr val="333399"/>
        </a:dk1>
        <a:lt1>
          <a:srgbClr val="FFD9D9"/>
        </a:lt1>
        <a:dk2>
          <a:srgbClr val="00716E"/>
        </a:dk2>
        <a:lt2>
          <a:srgbClr val="C0C0C0"/>
        </a:lt2>
        <a:accent1>
          <a:srgbClr val="AED2BA"/>
        </a:accent1>
        <a:accent2>
          <a:srgbClr val="FF9933"/>
        </a:accent2>
        <a:accent3>
          <a:srgbClr val="FFE9E9"/>
        </a:accent3>
        <a:accent4>
          <a:srgbClr val="2A2A82"/>
        </a:accent4>
        <a:accent5>
          <a:srgbClr val="D3E5D9"/>
        </a:accent5>
        <a:accent6>
          <a:srgbClr val="E78A2D"/>
        </a:accent6>
        <a:hlink>
          <a:srgbClr val="CC330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1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佈景主題3">
  <a:themeElements>
    <a:clrScheme name="鳳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Default Design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FFCC00"/>
        </a:dk1>
        <a:lt1>
          <a:srgbClr val="F8F8F8"/>
        </a:lt1>
        <a:dk2>
          <a:srgbClr val="000000"/>
        </a:dk2>
        <a:lt2>
          <a:srgbClr val="6666FF"/>
        </a:lt2>
        <a:accent1>
          <a:srgbClr val="669900"/>
        </a:accent1>
        <a:accent2>
          <a:srgbClr val="006600"/>
        </a:accent2>
        <a:accent3>
          <a:srgbClr val="AAAAAA"/>
        </a:accent3>
        <a:accent4>
          <a:srgbClr val="D4D4D4"/>
        </a:accent4>
        <a:accent5>
          <a:srgbClr val="B8CAAA"/>
        </a:accent5>
        <a:accent6>
          <a:srgbClr val="005C00"/>
        </a:accent6>
        <a:hlink>
          <a:srgbClr val="0099FF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68686"/>
        </a:dk1>
        <a:lt1>
          <a:srgbClr val="FFFFFF"/>
        </a:lt1>
        <a:dk2>
          <a:srgbClr val="009999"/>
        </a:dk2>
        <a:lt2>
          <a:srgbClr val="6600FF"/>
        </a:lt2>
        <a:accent1>
          <a:srgbClr val="9999FF"/>
        </a:accent1>
        <a:accent2>
          <a:srgbClr val="CBCBCB"/>
        </a:accent2>
        <a:accent3>
          <a:srgbClr val="FFFFFF"/>
        </a:accent3>
        <a:accent4>
          <a:srgbClr val="727272"/>
        </a:accent4>
        <a:accent5>
          <a:srgbClr val="CACAFF"/>
        </a:accent5>
        <a:accent6>
          <a:srgbClr val="B8B8B8"/>
        </a:accent6>
        <a:hlink>
          <a:srgbClr val="6600FF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1C1C1C"/>
        </a:dk1>
        <a:lt1>
          <a:srgbClr val="FFFFFF"/>
        </a:lt1>
        <a:dk2>
          <a:srgbClr val="000000"/>
        </a:dk2>
        <a:lt2>
          <a:srgbClr val="969696"/>
        </a:lt2>
        <a:accent1>
          <a:srgbClr val="DDDDDD"/>
        </a:accent1>
        <a:accent2>
          <a:srgbClr val="CBCBCB"/>
        </a:accent2>
        <a:accent3>
          <a:srgbClr val="FFFFFF"/>
        </a:accent3>
        <a:accent4>
          <a:srgbClr val="161616"/>
        </a:accent4>
        <a:accent5>
          <a:srgbClr val="EBEBEB"/>
        </a:accent5>
        <a:accent6>
          <a:srgbClr val="B8B8B8"/>
        </a:accent6>
        <a:hlink>
          <a:srgbClr val="4D4D4D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FFCC00"/>
        </a:dk1>
        <a:lt1>
          <a:srgbClr val="FFFFCC"/>
        </a:lt1>
        <a:dk2>
          <a:srgbClr val="000099"/>
        </a:dk2>
        <a:lt2>
          <a:srgbClr val="00CC00"/>
        </a:lt2>
        <a:accent1>
          <a:srgbClr val="3333FF"/>
        </a:accent1>
        <a:accent2>
          <a:srgbClr val="3333CC"/>
        </a:accent2>
        <a:accent3>
          <a:srgbClr val="AAAACA"/>
        </a:accent3>
        <a:accent4>
          <a:srgbClr val="DADAAE"/>
        </a:accent4>
        <a:accent5>
          <a:srgbClr val="ADADFF"/>
        </a:accent5>
        <a:accent6>
          <a:srgbClr val="2D2DB9"/>
        </a:accent6>
        <a:hlink>
          <a:srgbClr val="0099FF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FFFF00"/>
        </a:dk1>
        <a:lt1>
          <a:srgbClr val="FFFFFF"/>
        </a:lt1>
        <a:dk2>
          <a:srgbClr val="FF0033"/>
        </a:dk2>
        <a:lt2>
          <a:srgbClr val="000000"/>
        </a:lt2>
        <a:accent1>
          <a:srgbClr val="330099"/>
        </a:accent1>
        <a:accent2>
          <a:srgbClr val="CC0000"/>
        </a:accent2>
        <a:accent3>
          <a:srgbClr val="FFAAAD"/>
        </a:accent3>
        <a:accent4>
          <a:srgbClr val="DADADA"/>
        </a:accent4>
        <a:accent5>
          <a:srgbClr val="ADAACA"/>
        </a:accent5>
        <a:accent6>
          <a:srgbClr val="B90000"/>
        </a:accent6>
        <a:hlink>
          <a:srgbClr val="0099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佈景主題3">
  <a:themeElements>
    <a:clrScheme name="鳳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Default Design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FFCC00"/>
        </a:dk1>
        <a:lt1>
          <a:srgbClr val="F8F8F8"/>
        </a:lt1>
        <a:dk2>
          <a:srgbClr val="000000"/>
        </a:dk2>
        <a:lt2>
          <a:srgbClr val="6666FF"/>
        </a:lt2>
        <a:accent1>
          <a:srgbClr val="669900"/>
        </a:accent1>
        <a:accent2>
          <a:srgbClr val="006600"/>
        </a:accent2>
        <a:accent3>
          <a:srgbClr val="AAAAAA"/>
        </a:accent3>
        <a:accent4>
          <a:srgbClr val="D4D4D4"/>
        </a:accent4>
        <a:accent5>
          <a:srgbClr val="B8CAAA"/>
        </a:accent5>
        <a:accent6>
          <a:srgbClr val="005C00"/>
        </a:accent6>
        <a:hlink>
          <a:srgbClr val="0099FF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68686"/>
        </a:dk1>
        <a:lt1>
          <a:srgbClr val="FFFFFF"/>
        </a:lt1>
        <a:dk2>
          <a:srgbClr val="009999"/>
        </a:dk2>
        <a:lt2>
          <a:srgbClr val="6600FF"/>
        </a:lt2>
        <a:accent1>
          <a:srgbClr val="9999FF"/>
        </a:accent1>
        <a:accent2>
          <a:srgbClr val="CBCBCB"/>
        </a:accent2>
        <a:accent3>
          <a:srgbClr val="FFFFFF"/>
        </a:accent3>
        <a:accent4>
          <a:srgbClr val="727272"/>
        </a:accent4>
        <a:accent5>
          <a:srgbClr val="CACAFF"/>
        </a:accent5>
        <a:accent6>
          <a:srgbClr val="B8B8B8"/>
        </a:accent6>
        <a:hlink>
          <a:srgbClr val="6600FF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1C1C1C"/>
        </a:dk1>
        <a:lt1>
          <a:srgbClr val="FFFFFF"/>
        </a:lt1>
        <a:dk2>
          <a:srgbClr val="000000"/>
        </a:dk2>
        <a:lt2>
          <a:srgbClr val="969696"/>
        </a:lt2>
        <a:accent1>
          <a:srgbClr val="DDDDDD"/>
        </a:accent1>
        <a:accent2>
          <a:srgbClr val="CBCBCB"/>
        </a:accent2>
        <a:accent3>
          <a:srgbClr val="FFFFFF"/>
        </a:accent3>
        <a:accent4>
          <a:srgbClr val="161616"/>
        </a:accent4>
        <a:accent5>
          <a:srgbClr val="EBEBEB"/>
        </a:accent5>
        <a:accent6>
          <a:srgbClr val="B8B8B8"/>
        </a:accent6>
        <a:hlink>
          <a:srgbClr val="4D4D4D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FFCC00"/>
        </a:dk1>
        <a:lt1>
          <a:srgbClr val="FFFFCC"/>
        </a:lt1>
        <a:dk2>
          <a:srgbClr val="000099"/>
        </a:dk2>
        <a:lt2>
          <a:srgbClr val="00CC00"/>
        </a:lt2>
        <a:accent1>
          <a:srgbClr val="3333FF"/>
        </a:accent1>
        <a:accent2>
          <a:srgbClr val="3333CC"/>
        </a:accent2>
        <a:accent3>
          <a:srgbClr val="AAAACA"/>
        </a:accent3>
        <a:accent4>
          <a:srgbClr val="DADAAE"/>
        </a:accent4>
        <a:accent5>
          <a:srgbClr val="ADADFF"/>
        </a:accent5>
        <a:accent6>
          <a:srgbClr val="2D2DB9"/>
        </a:accent6>
        <a:hlink>
          <a:srgbClr val="0099FF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FFFF00"/>
        </a:dk1>
        <a:lt1>
          <a:srgbClr val="FFFFFF"/>
        </a:lt1>
        <a:dk2>
          <a:srgbClr val="FF0033"/>
        </a:dk2>
        <a:lt2>
          <a:srgbClr val="000000"/>
        </a:lt2>
        <a:accent1>
          <a:srgbClr val="330099"/>
        </a:accent1>
        <a:accent2>
          <a:srgbClr val="CC0000"/>
        </a:accent2>
        <a:accent3>
          <a:srgbClr val="FFAAAD"/>
        </a:accent3>
        <a:accent4>
          <a:srgbClr val="DADADA"/>
        </a:accent4>
        <a:accent5>
          <a:srgbClr val="ADAACA"/>
        </a:accent5>
        <a:accent6>
          <a:srgbClr val="B90000"/>
        </a:accent6>
        <a:hlink>
          <a:srgbClr val="0099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砖雕艺术">
  <a:themeElements>
    <a:clrScheme name="砖雕艺术 1">
      <a:dk1>
        <a:srgbClr val="080808"/>
      </a:dk1>
      <a:lt1>
        <a:srgbClr val="FFFFFF"/>
      </a:lt1>
      <a:dk2>
        <a:srgbClr val="0039AC"/>
      </a:dk2>
      <a:lt2>
        <a:srgbClr val="C0C0C0"/>
      </a:lt2>
      <a:accent1>
        <a:srgbClr val="FFFF99"/>
      </a:accent1>
      <a:accent2>
        <a:srgbClr val="FFCC66"/>
      </a:accent2>
      <a:accent3>
        <a:srgbClr val="FFFFFF"/>
      </a:accent3>
      <a:accent4>
        <a:srgbClr val="060606"/>
      </a:accent4>
      <a:accent5>
        <a:srgbClr val="FFFFCA"/>
      </a:accent5>
      <a:accent6>
        <a:srgbClr val="E7B95C"/>
      </a:accent6>
      <a:hlink>
        <a:srgbClr val="0066FF"/>
      </a:hlink>
      <a:folHlink>
        <a:srgbClr val="CC3300"/>
      </a:folHlink>
    </a:clrScheme>
    <a:fontScheme name="砖雕艺术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砖雕艺术 1">
        <a:dk1>
          <a:srgbClr val="080808"/>
        </a:dk1>
        <a:lt1>
          <a:srgbClr val="FFFFFF"/>
        </a:lt1>
        <a:dk2>
          <a:srgbClr val="0039AC"/>
        </a:dk2>
        <a:lt2>
          <a:srgbClr val="C0C0C0"/>
        </a:lt2>
        <a:accent1>
          <a:srgbClr val="FFFF99"/>
        </a:accent1>
        <a:accent2>
          <a:srgbClr val="FFCC66"/>
        </a:accent2>
        <a:accent3>
          <a:srgbClr val="FFFFFF"/>
        </a:accent3>
        <a:accent4>
          <a:srgbClr val="060606"/>
        </a:accent4>
        <a:accent5>
          <a:srgbClr val="FFFFCA"/>
        </a:accent5>
        <a:accent6>
          <a:srgbClr val="E7B95C"/>
        </a:accent6>
        <a:hlink>
          <a:srgbClr val="0066FF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2">
        <a:dk1>
          <a:srgbClr val="333399"/>
        </a:dk1>
        <a:lt1>
          <a:srgbClr val="ADD3AF"/>
        </a:lt1>
        <a:dk2>
          <a:srgbClr val="D65700"/>
        </a:dk2>
        <a:lt2>
          <a:srgbClr val="B2B2B2"/>
        </a:lt2>
        <a:accent1>
          <a:srgbClr val="B8E9EE"/>
        </a:accent1>
        <a:accent2>
          <a:srgbClr val="FFCC00"/>
        </a:accent2>
        <a:accent3>
          <a:srgbClr val="D3E6D4"/>
        </a:accent3>
        <a:accent4>
          <a:srgbClr val="2A2A82"/>
        </a:accent4>
        <a:accent5>
          <a:srgbClr val="D8F2F5"/>
        </a:accent5>
        <a:accent6>
          <a:srgbClr val="E7B900"/>
        </a:accent6>
        <a:hlink>
          <a:srgbClr val="008080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3">
        <a:dk1>
          <a:srgbClr val="003BB2"/>
        </a:dk1>
        <a:lt1>
          <a:srgbClr val="CCFFCC"/>
        </a:lt1>
        <a:dk2>
          <a:srgbClr val="003366"/>
        </a:dk2>
        <a:lt2>
          <a:srgbClr val="C0C0C0"/>
        </a:lt2>
        <a:accent1>
          <a:srgbClr val="FFFFFF"/>
        </a:accent1>
        <a:accent2>
          <a:srgbClr val="009900"/>
        </a:accent2>
        <a:accent3>
          <a:srgbClr val="E2FFE2"/>
        </a:accent3>
        <a:accent4>
          <a:srgbClr val="003197"/>
        </a:accent4>
        <a:accent5>
          <a:srgbClr val="FFFFFF"/>
        </a:accent5>
        <a:accent6>
          <a:srgbClr val="008A00"/>
        </a:accent6>
        <a:hlink>
          <a:srgbClr val="333399"/>
        </a:hlink>
        <a:folHlink>
          <a:srgbClr val="E45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4">
        <a:dk1>
          <a:srgbClr val="0000CC"/>
        </a:dk1>
        <a:lt1>
          <a:srgbClr val="CCECFF"/>
        </a:lt1>
        <a:dk2>
          <a:srgbClr val="006666"/>
        </a:dk2>
        <a:lt2>
          <a:srgbClr val="C0C0C0"/>
        </a:lt2>
        <a:accent1>
          <a:srgbClr val="FFFF99"/>
        </a:accent1>
        <a:accent2>
          <a:srgbClr val="FFCCFF"/>
        </a:accent2>
        <a:accent3>
          <a:srgbClr val="E2F4FF"/>
        </a:accent3>
        <a:accent4>
          <a:srgbClr val="0000AE"/>
        </a:accent4>
        <a:accent5>
          <a:srgbClr val="FFFFCA"/>
        </a:accent5>
        <a:accent6>
          <a:srgbClr val="E7B9E7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5">
        <a:dk1>
          <a:srgbClr val="000000"/>
        </a:dk1>
        <a:lt1>
          <a:srgbClr val="FFFFCC"/>
        </a:lt1>
        <a:dk2>
          <a:srgbClr val="5A5A86"/>
        </a:dk2>
        <a:lt2>
          <a:srgbClr val="C0C0C0"/>
        </a:lt2>
        <a:accent1>
          <a:srgbClr val="D5E9F7"/>
        </a:accent1>
        <a:accent2>
          <a:srgbClr val="FFCC00"/>
        </a:accent2>
        <a:accent3>
          <a:srgbClr val="FFFFE2"/>
        </a:accent3>
        <a:accent4>
          <a:srgbClr val="000000"/>
        </a:accent4>
        <a:accent5>
          <a:srgbClr val="E7F2FA"/>
        </a:accent5>
        <a:accent6>
          <a:srgbClr val="E7B900"/>
        </a:accent6>
        <a:hlink>
          <a:srgbClr val="CC3300"/>
        </a:hlink>
        <a:folHlink>
          <a:srgbClr val="007D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6">
        <a:dk1>
          <a:srgbClr val="006666"/>
        </a:dk1>
        <a:lt1>
          <a:srgbClr val="FFECD9"/>
        </a:lt1>
        <a:dk2>
          <a:srgbClr val="000099"/>
        </a:dk2>
        <a:lt2>
          <a:srgbClr val="B2B2B2"/>
        </a:lt2>
        <a:accent1>
          <a:srgbClr val="EAEAEA"/>
        </a:accent1>
        <a:accent2>
          <a:srgbClr val="FF6600"/>
        </a:accent2>
        <a:accent3>
          <a:srgbClr val="FFF4E9"/>
        </a:accent3>
        <a:accent4>
          <a:srgbClr val="005656"/>
        </a:accent4>
        <a:accent5>
          <a:srgbClr val="F3F3F3"/>
        </a:accent5>
        <a:accent6>
          <a:srgbClr val="E75C00"/>
        </a:accent6>
        <a:hlink>
          <a:srgbClr val="0066FF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7">
        <a:dk1>
          <a:srgbClr val="585884"/>
        </a:dk1>
        <a:lt1>
          <a:srgbClr val="DDDDDD"/>
        </a:lt1>
        <a:dk2>
          <a:srgbClr val="000000"/>
        </a:dk2>
        <a:lt2>
          <a:srgbClr val="969696"/>
        </a:lt2>
        <a:accent1>
          <a:srgbClr val="FFFFCC"/>
        </a:accent1>
        <a:accent2>
          <a:srgbClr val="99CC00"/>
        </a:accent2>
        <a:accent3>
          <a:srgbClr val="EBEBEB"/>
        </a:accent3>
        <a:accent4>
          <a:srgbClr val="4A4A70"/>
        </a:accent4>
        <a:accent5>
          <a:srgbClr val="FFFFE2"/>
        </a:accent5>
        <a:accent6>
          <a:srgbClr val="8AB900"/>
        </a:accent6>
        <a:hlink>
          <a:srgbClr val="FF3300"/>
        </a:hlink>
        <a:folHlink>
          <a:srgbClr val="6E3B8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8">
        <a:dk1>
          <a:srgbClr val="333399"/>
        </a:dk1>
        <a:lt1>
          <a:srgbClr val="FFD9D9"/>
        </a:lt1>
        <a:dk2>
          <a:srgbClr val="00716E"/>
        </a:dk2>
        <a:lt2>
          <a:srgbClr val="C0C0C0"/>
        </a:lt2>
        <a:accent1>
          <a:srgbClr val="AED2BA"/>
        </a:accent1>
        <a:accent2>
          <a:srgbClr val="FF9933"/>
        </a:accent2>
        <a:accent3>
          <a:srgbClr val="FFE9E9"/>
        </a:accent3>
        <a:accent4>
          <a:srgbClr val="2A2A82"/>
        </a:accent4>
        <a:accent5>
          <a:srgbClr val="D3E5D9"/>
        </a:accent5>
        <a:accent6>
          <a:srgbClr val="E78A2D"/>
        </a:accent6>
        <a:hlink>
          <a:srgbClr val="CC330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佈景主題3">
  <a:themeElements>
    <a:clrScheme name="鳳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Default Design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FFCC00"/>
        </a:dk1>
        <a:lt1>
          <a:srgbClr val="F8F8F8"/>
        </a:lt1>
        <a:dk2>
          <a:srgbClr val="000000"/>
        </a:dk2>
        <a:lt2>
          <a:srgbClr val="6666FF"/>
        </a:lt2>
        <a:accent1>
          <a:srgbClr val="669900"/>
        </a:accent1>
        <a:accent2>
          <a:srgbClr val="006600"/>
        </a:accent2>
        <a:accent3>
          <a:srgbClr val="AAAAAA"/>
        </a:accent3>
        <a:accent4>
          <a:srgbClr val="D4D4D4"/>
        </a:accent4>
        <a:accent5>
          <a:srgbClr val="B8CAAA"/>
        </a:accent5>
        <a:accent6>
          <a:srgbClr val="005C00"/>
        </a:accent6>
        <a:hlink>
          <a:srgbClr val="0099FF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68686"/>
        </a:dk1>
        <a:lt1>
          <a:srgbClr val="FFFFFF"/>
        </a:lt1>
        <a:dk2>
          <a:srgbClr val="009999"/>
        </a:dk2>
        <a:lt2>
          <a:srgbClr val="6600FF"/>
        </a:lt2>
        <a:accent1>
          <a:srgbClr val="9999FF"/>
        </a:accent1>
        <a:accent2>
          <a:srgbClr val="CBCBCB"/>
        </a:accent2>
        <a:accent3>
          <a:srgbClr val="FFFFFF"/>
        </a:accent3>
        <a:accent4>
          <a:srgbClr val="727272"/>
        </a:accent4>
        <a:accent5>
          <a:srgbClr val="CACAFF"/>
        </a:accent5>
        <a:accent6>
          <a:srgbClr val="B8B8B8"/>
        </a:accent6>
        <a:hlink>
          <a:srgbClr val="6600FF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1C1C1C"/>
        </a:dk1>
        <a:lt1>
          <a:srgbClr val="FFFFFF"/>
        </a:lt1>
        <a:dk2>
          <a:srgbClr val="000000"/>
        </a:dk2>
        <a:lt2>
          <a:srgbClr val="969696"/>
        </a:lt2>
        <a:accent1>
          <a:srgbClr val="DDDDDD"/>
        </a:accent1>
        <a:accent2>
          <a:srgbClr val="CBCBCB"/>
        </a:accent2>
        <a:accent3>
          <a:srgbClr val="FFFFFF"/>
        </a:accent3>
        <a:accent4>
          <a:srgbClr val="161616"/>
        </a:accent4>
        <a:accent5>
          <a:srgbClr val="EBEBEB"/>
        </a:accent5>
        <a:accent6>
          <a:srgbClr val="B8B8B8"/>
        </a:accent6>
        <a:hlink>
          <a:srgbClr val="4D4D4D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FFCC00"/>
        </a:dk1>
        <a:lt1>
          <a:srgbClr val="FFFFCC"/>
        </a:lt1>
        <a:dk2>
          <a:srgbClr val="000099"/>
        </a:dk2>
        <a:lt2>
          <a:srgbClr val="00CC00"/>
        </a:lt2>
        <a:accent1>
          <a:srgbClr val="3333FF"/>
        </a:accent1>
        <a:accent2>
          <a:srgbClr val="3333CC"/>
        </a:accent2>
        <a:accent3>
          <a:srgbClr val="AAAACA"/>
        </a:accent3>
        <a:accent4>
          <a:srgbClr val="DADAAE"/>
        </a:accent4>
        <a:accent5>
          <a:srgbClr val="ADADFF"/>
        </a:accent5>
        <a:accent6>
          <a:srgbClr val="2D2DB9"/>
        </a:accent6>
        <a:hlink>
          <a:srgbClr val="0099FF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FFFF00"/>
        </a:dk1>
        <a:lt1>
          <a:srgbClr val="FFFFFF"/>
        </a:lt1>
        <a:dk2>
          <a:srgbClr val="FF0033"/>
        </a:dk2>
        <a:lt2>
          <a:srgbClr val="000000"/>
        </a:lt2>
        <a:accent1>
          <a:srgbClr val="330099"/>
        </a:accent1>
        <a:accent2>
          <a:srgbClr val="CC0000"/>
        </a:accent2>
        <a:accent3>
          <a:srgbClr val="FFAAAD"/>
        </a:accent3>
        <a:accent4>
          <a:srgbClr val="DADADA"/>
        </a:accent4>
        <a:accent5>
          <a:srgbClr val="ADAACA"/>
        </a:accent5>
        <a:accent6>
          <a:srgbClr val="B90000"/>
        </a:accent6>
        <a:hlink>
          <a:srgbClr val="0099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砖雕艺术">
  <a:themeElements>
    <a:clrScheme name="砖雕艺术 1">
      <a:dk1>
        <a:srgbClr val="080808"/>
      </a:dk1>
      <a:lt1>
        <a:srgbClr val="FFFFFF"/>
      </a:lt1>
      <a:dk2>
        <a:srgbClr val="0039AC"/>
      </a:dk2>
      <a:lt2>
        <a:srgbClr val="C0C0C0"/>
      </a:lt2>
      <a:accent1>
        <a:srgbClr val="FFFF99"/>
      </a:accent1>
      <a:accent2>
        <a:srgbClr val="FFCC66"/>
      </a:accent2>
      <a:accent3>
        <a:srgbClr val="FFFFFF"/>
      </a:accent3>
      <a:accent4>
        <a:srgbClr val="060606"/>
      </a:accent4>
      <a:accent5>
        <a:srgbClr val="FFFFCA"/>
      </a:accent5>
      <a:accent6>
        <a:srgbClr val="E7B95C"/>
      </a:accent6>
      <a:hlink>
        <a:srgbClr val="0066FF"/>
      </a:hlink>
      <a:folHlink>
        <a:srgbClr val="CC3300"/>
      </a:folHlink>
    </a:clrScheme>
    <a:fontScheme name="砖雕艺术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砖雕艺术 1">
        <a:dk1>
          <a:srgbClr val="080808"/>
        </a:dk1>
        <a:lt1>
          <a:srgbClr val="FFFFFF"/>
        </a:lt1>
        <a:dk2>
          <a:srgbClr val="0039AC"/>
        </a:dk2>
        <a:lt2>
          <a:srgbClr val="C0C0C0"/>
        </a:lt2>
        <a:accent1>
          <a:srgbClr val="FFFF99"/>
        </a:accent1>
        <a:accent2>
          <a:srgbClr val="FFCC66"/>
        </a:accent2>
        <a:accent3>
          <a:srgbClr val="FFFFFF"/>
        </a:accent3>
        <a:accent4>
          <a:srgbClr val="060606"/>
        </a:accent4>
        <a:accent5>
          <a:srgbClr val="FFFFCA"/>
        </a:accent5>
        <a:accent6>
          <a:srgbClr val="E7B95C"/>
        </a:accent6>
        <a:hlink>
          <a:srgbClr val="0066FF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2">
        <a:dk1>
          <a:srgbClr val="333399"/>
        </a:dk1>
        <a:lt1>
          <a:srgbClr val="ADD3AF"/>
        </a:lt1>
        <a:dk2>
          <a:srgbClr val="D65700"/>
        </a:dk2>
        <a:lt2>
          <a:srgbClr val="B2B2B2"/>
        </a:lt2>
        <a:accent1>
          <a:srgbClr val="B8E9EE"/>
        </a:accent1>
        <a:accent2>
          <a:srgbClr val="FFCC00"/>
        </a:accent2>
        <a:accent3>
          <a:srgbClr val="D3E6D4"/>
        </a:accent3>
        <a:accent4>
          <a:srgbClr val="2A2A82"/>
        </a:accent4>
        <a:accent5>
          <a:srgbClr val="D8F2F5"/>
        </a:accent5>
        <a:accent6>
          <a:srgbClr val="E7B900"/>
        </a:accent6>
        <a:hlink>
          <a:srgbClr val="008080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3">
        <a:dk1>
          <a:srgbClr val="003BB2"/>
        </a:dk1>
        <a:lt1>
          <a:srgbClr val="CCFFCC"/>
        </a:lt1>
        <a:dk2>
          <a:srgbClr val="003366"/>
        </a:dk2>
        <a:lt2>
          <a:srgbClr val="C0C0C0"/>
        </a:lt2>
        <a:accent1>
          <a:srgbClr val="FFFFFF"/>
        </a:accent1>
        <a:accent2>
          <a:srgbClr val="009900"/>
        </a:accent2>
        <a:accent3>
          <a:srgbClr val="E2FFE2"/>
        </a:accent3>
        <a:accent4>
          <a:srgbClr val="003197"/>
        </a:accent4>
        <a:accent5>
          <a:srgbClr val="FFFFFF"/>
        </a:accent5>
        <a:accent6>
          <a:srgbClr val="008A00"/>
        </a:accent6>
        <a:hlink>
          <a:srgbClr val="333399"/>
        </a:hlink>
        <a:folHlink>
          <a:srgbClr val="E45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4">
        <a:dk1>
          <a:srgbClr val="0000CC"/>
        </a:dk1>
        <a:lt1>
          <a:srgbClr val="CCECFF"/>
        </a:lt1>
        <a:dk2>
          <a:srgbClr val="006666"/>
        </a:dk2>
        <a:lt2>
          <a:srgbClr val="C0C0C0"/>
        </a:lt2>
        <a:accent1>
          <a:srgbClr val="FFFF99"/>
        </a:accent1>
        <a:accent2>
          <a:srgbClr val="FFCCFF"/>
        </a:accent2>
        <a:accent3>
          <a:srgbClr val="E2F4FF"/>
        </a:accent3>
        <a:accent4>
          <a:srgbClr val="0000AE"/>
        </a:accent4>
        <a:accent5>
          <a:srgbClr val="FFFFCA"/>
        </a:accent5>
        <a:accent6>
          <a:srgbClr val="E7B9E7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5">
        <a:dk1>
          <a:srgbClr val="000000"/>
        </a:dk1>
        <a:lt1>
          <a:srgbClr val="FFFFCC"/>
        </a:lt1>
        <a:dk2>
          <a:srgbClr val="5A5A86"/>
        </a:dk2>
        <a:lt2>
          <a:srgbClr val="C0C0C0"/>
        </a:lt2>
        <a:accent1>
          <a:srgbClr val="D5E9F7"/>
        </a:accent1>
        <a:accent2>
          <a:srgbClr val="FFCC00"/>
        </a:accent2>
        <a:accent3>
          <a:srgbClr val="FFFFE2"/>
        </a:accent3>
        <a:accent4>
          <a:srgbClr val="000000"/>
        </a:accent4>
        <a:accent5>
          <a:srgbClr val="E7F2FA"/>
        </a:accent5>
        <a:accent6>
          <a:srgbClr val="E7B900"/>
        </a:accent6>
        <a:hlink>
          <a:srgbClr val="CC3300"/>
        </a:hlink>
        <a:folHlink>
          <a:srgbClr val="007D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6">
        <a:dk1>
          <a:srgbClr val="006666"/>
        </a:dk1>
        <a:lt1>
          <a:srgbClr val="FFECD9"/>
        </a:lt1>
        <a:dk2>
          <a:srgbClr val="000099"/>
        </a:dk2>
        <a:lt2>
          <a:srgbClr val="B2B2B2"/>
        </a:lt2>
        <a:accent1>
          <a:srgbClr val="EAEAEA"/>
        </a:accent1>
        <a:accent2>
          <a:srgbClr val="FF6600"/>
        </a:accent2>
        <a:accent3>
          <a:srgbClr val="FFF4E9"/>
        </a:accent3>
        <a:accent4>
          <a:srgbClr val="005656"/>
        </a:accent4>
        <a:accent5>
          <a:srgbClr val="F3F3F3"/>
        </a:accent5>
        <a:accent6>
          <a:srgbClr val="E75C00"/>
        </a:accent6>
        <a:hlink>
          <a:srgbClr val="0066FF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7">
        <a:dk1>
          <a:srgbClr val="585884"/>
        </a:dk1>
        <a:lt1>
          <a:srgbClr val="DDDDDD"/>
        </a:lt1>
        <a:dk2>
          <a:srgbClr val="000000"/>
        </a:dk2>
        <a:lt2>
          <a:srgbClr val="969696"/>
        </a:lt2>
        <a:accent1>
          <a:srgbClr val="FFFFCC"/>
        </a:accent1>
        <a:accent2>
          <a:srgbClr val="99CC00"/>
        </a:accent2>
        <a:accent3>
          <a:srgbClr val="EBEBEB"/>
        </a:accent3>
        <a:accent4>
          <a:srgbClr val="4A4A70"/>
        </a:accent4>
        <a:accent5>
          <a:srgbClr val="FFFFE2"/>
        </a:accent5>
        <a:accent6>
          <a:srgbClr val="8AB900"/>
        </a:accent6>
        <a:hlink>
          <a:srgbClr val="FF3300"/>
        </a:hlink>
        <a:folHlink>
          <a:srgbClr val="6E3B8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8">
        <a:dk1>
          <a:srgbClr val="333399"/>
        </a:dk1>
        <a:lt1>
          <a:srgbClr val="FFD9D9"/>
        </a:lt1>
        <a:dk2>
          <a:srgbClr val="00716E"/>
        </a:dk2>
        <a:lt2>
          <a:srgbClr val="C0C0C0"/>
        </a:lt2>
        <a:accent1>
          <a:srgbClr val="AED2BA"/>
        </a:accent1>
        <a:accent2>
          <a:srgbClr val="FF9933"/>
        </a:accent2>
        <a:accent3>
          <a:srgbClr val="FFE9E9"/>
        </a:accent3>
        <a:accent4>
          <a:srgbClr val="2A2A82"/>
        </a:accent4>
        <a:accent5>
          <a:srgbClr val="D3E5D9"/>
        </a:accent5>
        <a:accent6>
          <a:srgbClr val="E78A2D"/>
        </a:accent6>
        <a:hlink>
          <a:srgbClr val="CC330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3_砖雕艺术">
  <a:themeElements>
    <a:clrScheme name="砖雕艺术 1">
      <a:dk1>
        <a:srgbClr val="080808"/>
      </a:dk1>
      <a:lt1>
        <a:srgbClr val="FFFFFF"/>
      </a:lt1>
      <a:dk2>
        <a:srgbClr val="0039AC"/>
      </a:dk2>
      <a:lt2>
        <a:srgbClr val="C0C0C0"/>
      </a:lt2>
      <a:accent1>
        <a:srgbClr val="FFFF99"/>
      </a:accent1>
      <a:accent2>
        <a:srgbClr val="FFCC66"/>
      </a:accent2>
      <a:accent3>
        <a:srgbClr val="FFFFFF"/>
      </a:accent3>
      <a:accent4>
        <a:srgbClr val="060606"/>
      </a:accent4>
      <a:accent5>
        <a:srgbClr val="FFFFCA"/>
      </a:accent5>
      <a:accent6>
        <a:srgbClr val="E7B95C"/>
      </a:accent6>
      <a:hlink>
        <a:srgbClr val="0066FF"/>
      </a:hlink>
      <a:folHlink>
        <a:srgbClr val="CC3300"/>
      </a:folHlink>
    </a:clrScheme>
    <a:fontScheme name="砖雕艺术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solidFill>
          <a:schemeClr val="bg1"/>
        </a:solidFill>
        <a:ln w="9525">
          <a:noFill/>
          <a:miter lim="800000"/>
          <a:headEnd/>
          <a:tailEnd/>
        </a:ln>
      </a:spPr>
      <a:bodyPr wrap="square">
        <a:spAutoFit/>
      </a:bodyPr>
      <a:lstStyle>
        <a:defPPr algn="l" eaLnBrk="1" hangingPunct="1">
          <a:lnSpc>
            <a:spcPct val="130000"/>
          </a:lnSpc>
          <a:defRPr sz="2400" b="1" u="sng" dirty="0" smtClean="0">
            <a:solidFill>
              <a:srgbClr val="FF3300"/>
            </a:solidFill>
            <a:latin typeface="Century Gothic" pitchFamily="34" charset="0"/>
            <a:ea typeface="標楷體" pitchFamily="65" charset="-120"/>
          </a:defRPr>
        </a:defPPr>
      </a:lstStyle>
    </a:txDef>
  </a:objectDefaults>
  <a:extraClrSchemeLst>
    <a:extraClrScheme>
      <a:clrScheme name="砖雕艺术 1">
        <a:dk1>
          <a:srgbClr val="080808"/>
        </a:dk1>
        <a:lt1>
          <a:srgbClr val="FFFFFF"/>
        </a:lt1>
        <a:dk2>
          <a:srgbClr val="0039AC"/>
        </a:dk2>
        <a:lt2>
          <a:srgbClr val="C0C0C0"/>
        </a:lt2>
        <a:accent1>
          <a:srgbClr val="FFFF99"/>
        </a:accent1>
        <a:accent2>
          <a:srgbClr val="FFCC66"/>
        </a:accent2>
        <a:accent3>
          <a:srgbClr val="FFFFFF"/>
        </a:accent3>
        <a:accent4>
          <a:srgbClr val="060606"/>
        </a:accent4>
        <a:accent5>
          <a:srgbClr val="FFFFCA"/>
        </a:accent5>
        <a:accent6>
          <a:srgbClr val="E7B95C"/>
        </a:accent6>
        <a:hlink>
          <a:srgbClr val="0066FF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2">
        <a:dk1>
          <a:srgbClr val="333399"/>
        </a:dk1>
        <a:lt1>
          <a:srgbClr val="ADD3AF"/>
        </a:lt1>
        <a:dk2>
          <a:srgbClr val="D65700"/>
        </a:dk2>
        <a:lt2>
          <a:srgbClr val="B2B2B2"/>
        </a:lt2>
        <a:accent1>
          <a:srgbClr val="B8E9EE"/>
        </a:accent1>
        <a:accent2>
          <a:srgbClr val="FFCC00"/>
        </a:accent2>
        <a:accent3>
          <a:srgbClr val="D3E6D4"/>
        </a:accent3>
        <a:accent4>
          <a:srgbClr val="2A2A82"/>
        </a:accent4>
        <a:accent5>
          <a:srgbClr val="D8F2F5"/>
        </a:accent5>
        <a:accent6>
          <a:srgbClr val="E7B900"/>
        </a:accent6>
        <a:hlink>
          <a:srgbClr val="008080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3">
        <a:dk1>
          <a:srgbClr val="003BB2"/>
        </a:dk1>
        <a:lt1>
          <a:srgbClr val="CCFFCC"/>
        </a:lt1>
        <a:dk2>
          <a:srgbClr val="003366"/>
        </a:dk2>
        <a:lt2>
          <a:srgbClr val="C0C0C0"/>
        </a:lt2>
        <a:accent1>
          <a:srgbClr val="FFFFFF"/>
        </a:accent1>
        <a:accent2>
          <a:srgbClr val="009900"/>
        </a:accent2>
        <a:accent3>
          <a:srgbClr val="E2FFE2"/>
        </a:accent3>
        <a:accent4>
          <a:srgbClr val="003197"/>
        </a:accent4>
        <a:accent5>
          <a:srgbClr val="FFFFFF"/>
        </a:accent5>
        <a:accent6>
          <a:srgbClr val="008A00"/>
        </a:accent6>
        <a:hlink>
          <a:srgbClr val="333399"/>
        </a:hlink>
        <a:folHlink>
          <a:srgbClr val="E45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4">
        <a:dk1>
          <a:srgbClr val="0000CC"/>
        </a:dk1>
        <a:lt1>
          <a:srgbClr val="CCECFF"/>
        </a:lt1>
        <a:dk2>
          <a:srgbClr val="006666"/>
        </a:dk2>
        <a:lt2>
          <a:srgbClr val="C0C0C0"/>
        </a:lt2>
        <a:accent1>
          <a:srgbClr val="FFFF99"/>
        </a:accent1>
        <a:accent2>
          <a:srgbClr val="FFCCFF"/>
        </a:accent2>
        <a:accent3>
          <a:srgbClr val="E2F4FF"/>
        </a:accent3>
        <a:accent4>
          <a:srgbClr val="0000AE"/>
        </a:accent4>
        <a:accent5>
          <a:srgbClr val="FFFFCA"/>
        </a:accent5>
        <a:accent6>
          <a:srgbClr val="E7B9E7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5">
        <a:dk1>
          <a:srgbClr val="000000"/>
        </a:dk1>
        <a:lt1>
          <a:srgbClr val="FFFFCC"/>
        </a:lt1>
        <a:dk2>
          <a:srgbClr val="5A5A86"/>
        </a:dk2>
        <a:lt2>
          <a:srgbClr val="C0C0C0"/>
        </a:lt2>
        <a:accent1>
          <a:srgbClr val="D5E9F7"/>
        </a:accent1>
        <a:accent2>
          <a:srgbClr val="FFCC00"/>
        </a:accent2>
        <a:accent3>
          <a:srgbClr val="FFFFE2"/>
        </a:accent3>
        <a:accent4>
          <a:srgbClr val="000000"/>
        </a:accent4>
        <a:accent5>
          <a:srgbClr val="E7F2FA"/>
        </a:accent5>
        <a:accent6>
          <a:srgbClr val="E7B900"/>
        </a:accent6>
        <a:hlink>
          <a:srgbClr val="CC3300"/>
        </a:hlink>
        <a:folHlink>
          <a:srgbClr val="007D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6">
        <a:dk1>
          <a:srgbClr val="006666"/>
        </a:dk1>
        <a:lt1>
          <a:srgbClr val="FFECD9"/>
        </a:lt1>
        <a:dk2>
          <a:srgbClr val="000099"/>
        </a:dk2>
        <a:lt2>
          <a:srgbClr val="B2B2B2"/>
        </a:lt2>
        <a:accent1>
          <a:srgbClr val="EAEAEA"/>
        </a:accent1>
        <a:accent2>
          <a:srgbClr val="FF6600"/>
        </a:accent2>
        <a:accent3>
          <a:srgbClr val="FFF4E9"/>
        </a:accent3>
        <a:accent4>
          <a:srgbClr val="005656"/>
        </a:accent4>
        <a:accent5>
          <a:srgbClr val="F3F3F3"/>
        </a:accent5>
        <a:accent6>
          <a:srgbClr val="E75C00"/>
        </a:accent6>
        <a:hlink>
          <a:srgbClr val="0066FF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7">
        <a:dk1>
          <a:srgbClr val="585884"/>
        </a:dk1>
        <a:lt1>
          <a:srgbClr val="DDDDDD"/>
        </a:lt1>
        <a:dk2>
          <a:srgbClr val="000000"/>
        </a:dk2>
        <a:lt2>
          <a:srgbClr val="969696"/>
        </a:lt2>
        <a:accent1>
          <a:srgbClr val="FFFFCC"/>
        </a:accent1>
        <a:accent2>
          <a:srgbClr val="99CC00"/>
        </a:accent2>
        <a:accent3>
          <a:srgbClr val="EBEBEB"/>
        </a:accent3>
        <a:accent4>
          <a:srgbClr val="4A4A70"/>
        </a:accent4>
        <a:accent5>
          <a:srgbClr val="FFFFE2"/>
        </a:accent5>
        <a:accent6>
          <a:srgbClr val="8AB900"/>
        </a:accent6>
        <a:hlink>
          <a:srgbClr val="FF3300"/>
        </a:hlink>
        <a:folHlink>
          <a:srgbClr val="6E3B8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8">
        <a:dk1>
          <a:srgbClr val="333399"/>
        </a:dk1>
        <a:lt1>
          <a:srgbClr val="FFD9D9"/>
        </a:lt1>
        <a:dk2>
          <a:srgbClr val="00716E"/>
        </a:dk2>
        <a:lt2>
          <a:srgbClr val="C0C0C0"/>
        </a:lt2>
        <a:accent1>
          <a:srgbClr val="AED2BA"/>
        </a:accent1>
        <a:accent2>
          <a:srgbClr val="FF9933"/>
        </a:accent2>
        <a:accent3>
          <a:srgbClr val="FFE9E9"/>
        </a:accent3>
        <a:accent4>
          <a:srgbClr val="2A2A82"/>
        </a:accent4>
        <a:accent5>
          <a:srgbClr val="D3E5D9"/>
        </a:accent5>
        <a:accent6>
          <a:srgbClr val="E78A2D"/>
        </a:accent6>
        <a:hlink>
          <a:srgbClr val="CC330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4_砖雕艺术">
  <a:themeElements>
    <a:clrScheme name="砖雕艺术 1">
      <a:dk1>
        <a:srgbClr val="080808"/>
      </a:dk1>
      <a:lt1>
        <a:srgbClr val="FFFFFF"/>
      </a:lt1>
      <a:dk2>
        <a:srgbClr val="0039AC"/>
      </a:dk2>
      <a:lt2>
        <a:srgbClr val="C0C0C0"/>
      </a:lt2>
      <a:accent1>
        <a:srgbClr val="FFFF99"/>
      </a:accent1>
      <a:accent2>
        <a:srgbClr val="FFCC66"/>
      </a:accent2>
      <a:accent3>
        <a:srgbClr val="FFFFFF"/>
      </a:accent3>
      <a:accent4>
        <a:srgbClr val="060606"/>
      </a:accent4>
      <a:accent5>
        <a:srgbClr val="FFFFCA"/>
      </a:accent5>
      <a:accent6>
        <a:srgbClr val="E7B95C"/>
      </a:accent6>
      <a:hlink>
        <a:srgbClr val="0066FF"/>
      </a:hlink>
      <a:folHlink>
        <a:srgbClr val="CC3300"/>
      </a:folHlink>
    </a:clrScheme>
    <a:fontScheme name="砖雕艺术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solidFill>
          <a:schemeClr val="bg1"/>
        </a:solidFill>
        <a:ln w="9525">
          <a:noFill/>
          <a:miter lim="800000"/>
          <a:headEnd/>
          <a:tailEnd/>
        </a:ln>
      </a:spPr>
      <a:bodyPr wrap="square">
        <a:spAutoFit/>
      </a:bodyPr>
      <a:lstStyle>
        <a:defPPr algn="l" eaLnBrk="1" hangingPunct="1">
          <a:lnSpc>
            <a:spcPct val="130000"/>
          </a:lnSpc>
          <a:defRPr sz="2400" b="1" u="sng" dirty="0" smtClean="0">
            <a:solidFill>
              <a:srgbClr val="FF3300"/>
            </a:solidFill>
            <a:latin typeface="Century Gothic" pitchFamily="34" charset="0"/>
            <a:ea typeface="標楷體" pitchFamily="65" charset="-120"/>
          </a:defRPr>
        </a:defPPr>
      </a:lstStyle>
    </a:txDef>
  </a:objectDefaults>
  <a:extraClrSchemeLst>
    <a:extraClrScheme>
      <a:clrScheme name="砖雕艺术 1">
        <a:dk1>
          <a:srgbClr val="080808"/>
        </a:dk1>
        <a:lt1>
          <a:srgbClr val="FFFFFF"/>
        </a:lt1>
        <a:dk2>
          <a:srgbClr val="0039AC"/>
        </a:dk2>
        <a:lt2>
          <a:srgbClr val="C0C0C0"/>
        </a:lt2>
        <a:accent1>
          <a:srgbClr val="FFFF99"/>
        </a:accent1>
        <a:accent2>
          <a:srgbClr val="FFCC66"/>
        </a:accent2>
        <a:accent3>
          <a:srgbClr val="FFFFFF"/>
        </a:accent3>
        <a:accent4>
          <a:srgbClr val="060606"/>
        </a:accent4>
        <a:accent5>
          <a:srgbClr val="FFFFCA"/>
        </a:accent5>
        <a:accent6>
          <a:srgbClr val="E7B95C"/>
        </a:accent6>
        <a:hlink>
          <a:srgbClr val="0066FF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2">
        <a:dk1>
          <a:srgbClr val="333399"/>
        </a:dk1>
        <a:lt1>
          <a:srgbClr val="ADD3AF"/>
        </a:lt1>
        <a:dk2>
          <a:srgbClr val="D65700"/>
        </a:dk2>
        <a:lt2>
          <a:srgbClr val="B2B2B2"/>
        </a:lt2>
        <a:accent1>
          <a:srgbClr val="B8E9EE"/>
        </a:accent1>
        <a:accent2>
          <a:srgbClr val="FFCC00"/>
        </a:accent2>
        <a:accent3>
          <a:srgbClr val="D3E6D4"/>
        </a:accent3>
        <a:accent4>
          <a:srgbClr val="2A2A82"/>
        </a:accent4>
        <a:accent5>
          <a:srgbClr val="D8F2F5"/>
        </a:accent5>
        <a:accent6>
          <a:srgbClr val="E7B900"/>
        </a:accent6>
        <a:hlink>
          <a:srgbClr val="008080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3">
        <a:dk1>
          <a:srgbClr val="003BB2"/>
        </a:dk1>
        <a:lt1>
          <a:srgbClr val="CCFFCC"/>
        </a:lt1>
        <a:dk2>
          <a:srgbClr val="003366"/>
        </a:dk2>
        <a:lt2>
          <a:srgbClr val="C0C0C0"/>
        </a:lt2>
        <a:accent1>
          <a:srgbClr val="FFFFFF"/>
        </a:accent1>
        <a:accent2>
          <a:srgbClr val="009900"/>
        </a:accent2>
        <a:accent3>
          <a:srgbClr val="E2FFE2"/>
        </a:accent3>
        <a:accent4>
          <a:srgbClr val="003197"/>
        </a:accent4>
        <a:accent5>
          <a:srgbClr val="FFFFFF"/>
        </a:accent5>
        <a:accent6>
          <a:srgbClr val="008A00"/>
        </a:accent6>
        <a:hlink>
          <a:srgbClr val="333399"/>
        </a:hlink>
        <a:folHlink>
          <a:srgbClr val="E45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4">
        <a:dk1>
          <a:srgbClr val="0000CC"/>
        </a:dk1>
        <a:lt1>
          <a:srgbClr val="CCECFF"/>
        </a:lt1>
        <a:dk2>
          <a:srgbClr val="006666"/>
        </a:dk2>
        <a:lt2>
          <a:srgbClr val="C0C0C0"/>
        </a:lt2>
        <a:accent1>
          <a:srgbClr val="FFFF99"/>
        </a:accent1>
        <a:accent2>
          <a:srgbClr val="FFCCFF"/>
        </a:accent2>
        <a:accent3>
          <a:srgbClr val="E2F4FF"/>
        </a:accent3>
        <a:accent4>
          <a:srgbClr val="0000AE"/>
        </a:accent4>
        <a:accent5>
          <a:srgbClr val="FFFFCA"/>
        </a:accent5>
        <a:accent6>
          <a:srgbClr val="E7B9E7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5">
        <a:dk1>
          <a:srgbClr val="000000"/>
        </a:dk1>
        <a:lt1>
          <a:srgbClr val="FFFFCC"/>
        </a:lt1>
        <a:dk2>
          <a:srgbClr val="5A5A86"/>
        </a:dk2>
        <a:lt2>
          <a:srgbClr val="C0C0C0"/>
        </a:lt2>
        <a:accent1>
          <a:srgbClr val="D5E9F7"/>
        </a:accent1>
        <a:accent2>
          <a:srgbClr val="FFCC00"/>
        </a:accent2>
        <a:accent3>
          <a:srgbClr val="FFFFE2"/>
        </a:accent3>
        <a:accent4>
          <a:srgbClr val="000000"/>
        </a:accent4>
        <a:accent5>
          <a:srgbClr val="E7F2FA"/>
        </a:accent5>
        <a:accent6>
          <a:srgbClr val="E7B900"/>
        </a:accent6>
        <a:hlink>
          <a:srgbClr val="CC3300"/>
        </a:hlink>
        <a:folHlink>
          <a:srgbClr val="007D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6">
        <a:dk1>
          <a:srgbClr val="006666"/>
        </a:dk1>
        <a:lt1>
          <a:srgbClr val="FFECD9"/>
        </a:lt1>
        <a:dk2>
          <a:srgbClr val="000099"/>
        </a:dk2>
        <a:lt2>
          <a:srgbClr val="B2B2B2"/>
        </a:lt2>
        <a:accent1>
          <a:srgbClr val="EAEAEA"/>
        </a:accent1>
        <a:accent2>
          <a:srgbClr val="FF6600"/>
        </a:accent2>
        <a:accent3>
          <a:srgbClr val="FFF4E9"/>
        </a:accent3>
        <a:accent4>
          <a:srgbClr val="005656"/>
        </a:accent4>
        <a:accent5>
          <a:srgbClr val="F3F3F3"/>
        </a:accent5>
        <a:accent6>
          <a:srgbClr val="E75C00"/>
        </a:accent6>
        <a:hlink>
          <a:srgbClr val="0066FF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7">
        <a:dk1>
          <a:srgbClr val="585884"/>
        </a:dk1>
        <a:lt1>
          <a:srgbClr val="DDDDDD"/>
        </a:lt1>
        <a:dk2>
          <a:srgbClr val="000000"/>
        </a:dk2>
        <a:lt2>
          <a:srgbClr val="969696"/>
        </a:lt2>
        <a:accent1>
          <a:srgbClr val="FFFFCC"/>
        </a:accent1>
        <a:accent2>
          <a:srgbClr val="99CC00"/>
        </a:accent2>
        <a:accent3>
          <a:srgbClr val="EBEBEB"/>
        </a:accent3>
        <a:accent4>
          <a:srgbClr val="4A4A70"/>
        </a:accent4>
        <a:accent5>
          <a:srgbClr val="FFFFE2"/>
        </a:accent5>
        <a:accent6>
          <a:srgbClr val="8AB900"/>
        </a:accent6>
        <a:hlink>
          <a:srgbClr val="FF3300"/>
        </a:hlink>
        <a:folHlink>
          <a:srgbClr val="6E3B8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砖雕艺术 8">
        <a:dk1>
          <a:srgbClr val="333399"/>
        </a:dk1>
        <a:lt1>
          <a:srgbClr val="FFD9D9"/>
        </a:lt1>
        <a:dk2>
          <a:srgbClr val="00716E"/>
        </a:dk2>
        <a:lt2>
          <a:srgbClr val="C0C0C0"/>
        </a:lt2>
        <a:accent1>
          <a:srgbClr val="AED2BA"/>
        </a:accent1>
        <a:accent2>
          <a:srgbClr val="FF9933"/>
        </a:accent2>
        <a:accent3>
          <a:srgbClr val="FFE9E9"/>
        </a:accent3>
        <a:accent4>
          <a:srgbClr val="2A2A82"/>
        </a:accent4>
        <a:accent5>
          <a:srgbClr val="D3E5D9"/>
        </a:accent5>
        <a:accent6>
          <a:srgbClr val="E78A2D"/>
        </a:accent6>
        <a:hlink>
          <a:srgbClr val="CC330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_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CDESIGNJ</Template>
  <TotalTime>3264</TotalTime>
  <Words>3577</Words>
  <Application>Microsoft Office PowerPoint</Application>
  <PresentationFormat>On-screen Show (4:3)</PresentationFormat>
  <Paragraphs>533</Paragraphs>
  <Slides>91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13</vt:i4>
      </vt:variant>
      <vt:variant>
        <vt:lpstr>Theme</vt:lpstr>
      </vt:variant>
      <vt:variant>
        <vt:i4>9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91</vt:i4>
      </vt:variant>
    </vt:vector>
  </HeadingPairs>
  <TitlesOfParts>
    <vt:vector size="114" baseType="lpstr">
      <vt:lpstr>Adobe Gothic Std B</vt:lpstr>
      <vt:lpstr>Arial Unicode MS</vt:lpstr>
      <vt:lpstr>MS PGothic</vt:lpstr>
      <vt:lpstr>MS PGothic</vt:lpstr>
      <vt:lpstr>新細明體</vt:lpstr>
      <vt:lpstr>標楷體</vt:lpstr>
      <vt:lpstr>Arial</vt:lpstr>
      <vt:lpstr>Arial Narrow</vt:lpstr>
      <vt:lpstr>Calibri</vt:lpstr>
      <vt:lpstr>Calibri Light</vt:lpstr>
      <vt:lpstr>Century Gothic</vt:lpstr>
      <vt:lpstr>Wingdings</vt:lpstr>
      <vt:lpstr>Wingdings 2</vt:lpstr>
      <vt:lpstr>砖雕艺术</vt:lpstr>
      <vt:lpstr>5_佈景主題3</vt:lpstr>
      <vt:lpstr>佈景主題3</vt:lpstr>
      <vt:lpstr>1_砖雕艺术</vt:lpstr>
      <vt:lpstr>2_佈景主題3</vt:lpstr>
      <vt:lpstr>2_砖雕艺术</vt:lpstr>
      <vt:lpstr>3_砖雕艺术</vt:lpstr>
      <vt:lpstr>4_砖雕艺术</vt:lpstr>
      <vt:lpstr>1_Office 佈景主題</vt:lpstr>
      <vt:lpstr>Document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Implementation in different cycles</vt:lpstr>
      <vt:lpstr>1st cycle of implementation (Average Students)</vt:lpstr>
      <vt:lpstr>Teaching Plan &amp; the use of Pattern of Variation</vt:lpstr>
      <vt:lpstr>Compare Text A with Text B.</vt:lpstr>
      <vt:lpstr>PowerPoint Presentation</vt:lpstr>
      <vt:lpstr>Teaching Plan &amp; the use of Pattern of Variation</vt:lpstr>
      <vt:lpstr>PowerPoint Presentation</vt:lpstr>
      <vt:lpstr>What are they in common?</vt:lpstr>
      <vt:lpstr>PowerPoint Presentation</vt:lpstr>
      <vt:lpstr>PowerPoint Presentation</vt:lpstr>
      <vt:lpstr>PowerPoint Presentation</vt:lpstr>
      <vt:lpstr>PowerPoint Presentation</vt:lpstr>
      <vt:lpstr>Teaching Plan &amp; the use of Pattern of Variation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Refinement</vt:lpstr>
      <vt:lpstr>PowerPoint Presentation</vt:lpstr>
      <vt:lpstr>PowerPoint Presentation</vt:lpstr>
      <vt:lpstr>PowerPoint Presentation</vt:lpstr>
      <vt:lpstr>PowerPoint Presentation</vt:lpstr>
      <vt:lpstr>Refinement</vt:lpstr>
      <vt:lpstr>Adaptation of Teaching Materials</vt:lpstr>
      <vt:lpstr>PowerPoint Presentation</vt:lpstr>
      <vt:lpstr>1st cycle of implementation (Able Students)</vt:lpstr>
      <vt:lpstr>Teaching Plan &amp; the use of Pattern of Variation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Hong Kong Institute of Education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課堂學習研究學習單元 (Learning Study Module)   課程編號：LSP 2005</dc:title>
  <dc:creator>HKIEd</dc:creator>
  <cp:lastModifiedBy>NG, Ka Ying [CELT]</cp:lastModifiedBy>
  <cp:revision>241</cp:revision>
  <dcterms:created xsi:type="dcterms:W3CDTF">2007-08-09T06:56:36Z</dcterms:created>
  <dcterms:modified xsi:type="dcterms:W3CDTF">2019-08-30T02:19:02Z</dcterms:modified>
</cp:coreProperties>
</file>