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1"/>
  </p:notesMasterIdLst>
  <p:sldIdLst>
    <p:sldId id="289" r:id="rId2"/>
    <p:sldId id="293" r:id="rId3"/>
    <p:sldId id="294" r:id="rId4"/>
    <p:sldId id="257" r:id="rId5"/>
    <p:sldId id="256" r:id="rId6"/>
    <p:sldId id="258" r:id="rId7"/>
    <p:sldId id="259" r:id="rId8"/>
    <p:sldId id="299" r:id="rId9"/>
    <p:sldId id="296" r:id="rId10"/>
    <p:sldId id="297" r:id="rId11"/>
    <p:sldId id="298" r:id="rId12"/>
    <p:sldId id="286" r:id="rId13"/>
    <p:sldId id="263" r:id="rId14"/>
    <p:sldId id="300" r:id="rId15"/>
    <p:sldId id="301" r:id="rId16"/>
    <p:sldId id="302" r:id="rId17"/>
    <p:sldId id="303" r:id="rId18"/>
    <p:sldId id="288" r:id="rId19"/>
    <p:sldId id="304" r:id="rId2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0D8D"/>
    <a:srgbClr val="320CBC"/>
    <a:srgbClr val="F7FA6A"/>
    <a:srgbClr val="503D24"/>
    <a:srgbClr val="C24310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87" autoAdjust="0"/>
    <p:restoredTop sz="93108" autoAdjust="0"/>
  </p:normalViewPr>
  <p:slideViewPr>
    <p:cSldViewPr>
      <p:cViewPr>
        <p:scale>
          <a:sx n="100" d="100"/>
          <a:sy n="100" d="100"/>
        </p:scale>
        <p:origin x="3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4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6B51B-D5E6-419A-BBCE-2CC973B4A04D}" type="datetimeFigureOut">
              <a:rPr lang="zh-HK" altLang="en-US" smtClean="0"/>
              <a:t>22/5/2019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701B3-9A12-495B-AD9F-7CAF6B5D919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5264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1371600"/>
            <a:ext cx="6477000" cy="1905000"/>
          </a:xfrm>
        </p:spPr>
        <p:txBody>
          <a:bodyPr anchor="b"/>
          <a:lstStyle>
            <a:lvl1pPr algn="ctr">
              <a:lnSpc>
                <a:spcPct val="100000"/>
              </a:lnSpc>
              <a:defRPr sz="4400"/>
            </a:lvl1pPr>
          </a:lstStyle>
          <a:p>
            <a:r>
              <a:rPr lang="zh-TW" altLang="en-US"/>
              <a:t>按一下以編輯母片標題樣式</a:t>
            </a:r>
            <a:endParaRPr lang="en-US" altLang="zh-TW"/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352800"/>
            <a:ext cx="6477000" cy="457200"/>
          </a:xfrm>
          <a:ln w="12700"/>
        </p:spPr>
        <p:txBody>
          <a:bodyPr lIns="91440" tIns="0" rIns="91440" bIns="0"/>
          <a:lstStyle>
            <a:lvl1pPr marL="0" indent="0" algn="ctr">
              <a:spcBef>
                <a:spcPct val="0"/>
              </a:spcBef>
              <a:buClrTx/>
              <a:buFontTx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  <a:endParaRPr lang="en-US" altLang="zh-TW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3102" name="Rectangle 3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103" name="Rectangle 3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324600" y="819150"/>
            <a:ext cx="1447800" cy="481965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981200" y="819150"/>
            <a:ext cx="4191000" cy="481965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981200" y="1752600"/>
            <a:ext cx="28194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28194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981200" y="81915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  <a:endParaRPr lang="en-US" altLang="zh-TW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752600"/>
            <a:ext cx="5791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altLang="zh-TW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84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+mn-lt"/>
                <a:ea typeface="新細明體" charset="-120"/>
              </a:defRPr>
            </a:lvl1pPr>
          </a:lstStyle>
          <a:p>
            <a:fld id="{379D6898-C8AE-4BAC-8CA7-36856AFE4DB3}" type="datetimeFigureOut">
              <a:rPr lang="zh-TW" altLang="en-US" smtClean="0"/>
              <a:pPr/>
              <a:t>2019/5/22</a:t>
            </a:fld>
            <a:endParaRPr lang="zh-TW" altLang="en-US"/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3886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+mn-lt"/>
                <a:ea typeface="新細明體" charset="-120"/>
              </a:defRPr>
            </a:lvl1pPr>
          </a:lstStyle>
          <a:p>
            <a:endParaRPr lang="zh-TW" altLang="en-US"/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  <a:ea typeface="新細明體" charset="-120"/>
              </a:defRPr>
            </a:lvl1pPr>
          </a:lstStyle>
          <a:p>
            <a:fld id="{1959E87A-9470-4848-BFB6-AD485AFD324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ransition spd="med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chemeClr val="bg1"/>
        </a:buClr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200">
          <a:solidFill>
            <a:schemeClr val="bg1"/>
          </a:solidFill>
          <a:latin typeface="+mn-lt"/>
        </a:defRPr>
      </a:lvl2pPr>
      <a:lvl3pPr marL="10858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000">
          <a:solidFill>
            <a:schemeClr val="bg1"/>
          </a:solidFill>
          <a:latin typeface="+mn-lt"/>
        </a:defRPr>
      </a:lvl3pPr>
      <a:lvl4pPr marL="14287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>
          <a:solidFill>
            <a:schemeClr val="bg1"/>
          </a:solidFill>
          <a:latin typeface="+mn-lt"/>
        </a:defRPr>
      </a:lvl4pPr>
      <a:lvl5pPr marL="17716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5pPr>
      <a:lvl6pPr marL="22288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6pPr>
      <a:lvl7pPr marL="26860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7pPr>
      <a:lvl8pPr marL="31432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8pPr>
      <a:lvl9pPr marL="36004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sz="quarter"/>
          </p:nvPr>
        </p:nvSpPr>
        <p:spPr>
          <a:xfrm>
            <a:off x="1403648" y="1556792"/>
            <a:ext cx="6477000" cy="227342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TW" sz="36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S4 English Writing 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A letter to the editor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sz="quarter" idx="1"/>
          </p:nvPr>
        </p:nvSpPr>
        <p:spPr>
          <a:xfrm>
            <a:off x="1403648" y="3789040"/>
            <a:ext cx="6477000" cy="457200"/>
          </a:xfrm>
        </p:spPr>
        <p:txBody>
          <a:bodyPr/>
          <a:lstStyle/>
          <a:p>
            <a:r>
              <a:rPr lang="en-US" altLang="zh-TW" dirty="0"/>
              <a:t>22</a:t>
            </a:r>
            <a:r>
              <a:rPr lang="en-US" altLang="zh-TW" baseline="30000" dirty="0"/>
              <a:t>nd</a:t>
            </a:r>
            <a:r>
              <a:rPr lang="en-US" altLang="zh-TW" dirty="0"/>
              <a:t> May 2019</a:t>
            </a:r>
            <a:endParaRPr lang="zh-TW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547664" y="1916832"/>
            <a:ext cx="648072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altLang="zh-HK" sz="2300" dirty="0">
                <a:solidFill>
                  <a:schemeClr val="bg2"/>
                </a:solidFill>
                <a:latin typeface="Calibri" pitchFamily="34" charset="0"/>
              </a:rPr>
              <a:t>It is about  Hong Kong teenagers’ unhealthy lifestyle .</a:t>
            </a:r>
            <a:endParaRPr lang="zh-HK" altLang="en-US" sz="23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1907704" y="692696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dirty="0">
                <a:solidFill>
                  <a:srgbClr val="002060"/>
                </a:solidFill>
              </a:rPr>
              <a:t>Part 2: Topic / Issue</a:t>
            </a:r>
            <a:endParaRPr lang="zh-TW" altLang="en-US" sz="3200" b="1" dirty="0">
              <a:solidFill>
                <a:srgbClr val="002060"/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547664" y="2492896"/>
            <a:ext cx="507656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300" dirty="0">
                <a:solidFill>
                  <a:schemeClr val="bg2"/>
                </a:solidFill>
                <a:latin typeface="Calibri" pitchFamily="34" charset="0"/>
              </a:rPr>
              <a:t> It is about  setting up CCTV in the taxis .</a:t>
            </a:r>
            <a:endParaRPr lang="zh-HK" altLang="en-US" sz="23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1619672" y="3068960"/>
            <a:ext cx="505856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300" dirty="0">
                <a:solidFill>
                  <a:schemeClr val="bg2"/>
                </a:solidFill>
                <a:latin typeface="Calibri" pitchFamily="34" charset="0"/>
              </a:rPr>
              <a:t>It is about  banning school uniforms  .</a:t>
            </a:r>
            <a:endParaRPr lang="zh-HK" altLang="en-US" sz="2300" dirty="0"/>
          </a:p>
        </p:txBody>
      </p:sp>
      <p:sp>
        <p:nvSpPr>
          <p:cNvPr id="6" name="圓角矩形 5"/>
          <p:cNvSpPr/>
          <p:nvPr/>
        </p:nvSpPr>
        <p:spPr>
          <a:xfrm>
            <a:off x="1619672" y="1988840"/>
            <a:ext cx="6408712" cy="360040"/>
          </a:xfrm>
          <a:prstGeom prst="roundRect">
            <a:avLst>
              <a:gd name="adj" fmla="val 19765"/>
            </a:avLst>
          </a:prstGeom>
          <a:solidFill>
            <a:srgbClr val="00B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9" name="直線單箭頭接點 8"/>
          <p:cNvCxnSpPr/>
          <p:nvPr/>
        </p:nvCxnSpPr>
        <p:spPr>
          <a:xfrm>
            <a:off x="4716016" y="3573016"/>
            <a:ext cx="0" cy="272063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/>
          <p:cNvSpPr txBox="1"/>
          <p:nvPr/>
        </p:nvSpPr>
        <p:spPr>
          <a:xfrm>
            <a:off x="3923928" y="3861048"/>
            <a:ext cx="1800200" cy="400110"/>
          </a:xfrm>
          <a:prstGeom prst="rect">
            <a:avLst/>
          </a:prstGeom>
          <a:solidFill>
            <a:srgbClr val="FF0000"/>
          </a:solidFill>
          <a:ln w="508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000" b="1" dirty="0"/>
              <a:t>Topic / Issue</a:t>
            </a:r>
            <a:endParaRPr lang="zh-TW" altLang="en-US" sz="2000" b="1" dirty="0"/>
          </a:p>
        </p:txBody>
      </p:sp>
      <p:sp>
        <p:nvSpPr>
          <p:cNvPr id="11" name="左中括弧 10"/>
          <p:cNvSpPr/>
          <p:nvPr/>
        </p:nvSpPr>
        <p:spPr>
          <a:xfrm>
            <a:off x="2987824" y="1916832"/>
            <a:ext cx="144016" cy="504056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左中括弧 11"/>
          <p:cNvSpPr/>
          <p:nvPr/>
        </p:nvSpPr>
        <p:spPr>
          <a:xfrm flipH="1">
            <a:off x="7740352" y="1916832"/>
            <a:ext cx="144016" cy="504056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左中括弧 12"/>
          <p:cNvSpPr/>
          <p:nvPr/>
        </p:nvSpPr>
        <p:spPr>
          <a:xfrm>
            <a:off x="2987824" y="2492896"/>
            <a:ext cx="144016" cy="504056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左中括弧 13"/>
          <p:cNvSpPr/>
          <p:nvPr/>
        </p:nvSpPr>
        <p:spPr>
          <a:xfrm flipH="1">
            <a:off x="6156176" y="2492896"/>
            <a:ext cx="144016" cy="504056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左中括弧 14"/>
          <p:cNvSpPr/>
          <p:nvPr/>
        </p:nvSpPr>
        <p:spPr>
          <a:xfrm>
            <a:off x="2987824" y="3068960"/>
            <a:ext cx="144016" cy="504056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左中括弧 15"/>
          <p:cNvSpPr/>
          <p:nvPr/>
        </p:nvSpPr>
        <p:spPr>
          <a:xfrm flipH="1">
            <a:off x="5868144" y="3068960"/>
            <a:ext cx="144016" cy="504056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8" name="Picture 3" descr="C:\Users\User\AppData\Local\Microsoft\Windows\Temporary Internet Files\Content.IE5\AF6T5T9R\600px-Writing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861048"/>
            <a:ext cx="1453285" cy="1579658"/>
          </a:xfrm>
          <a:prstGeom prst="rect">
            <a:avLst/>
          </a:prstGeom>
          <a:noFill/>
        </p:spPr>
      </p:pic>
      <p:sp>
        <p:nvSpPr>
          <p:cNvPr id="19" name="文字方塊 18"/>
          <p:cNvSpPr txBox="1"/>
          <p:nvPr/>
        </p:nvSpPr>
        <p:spPr>
          <a:xfrm>
            <a:off x="2267744" y="4581128"/>
            <a:ext cx="5328592" cy="461665"/>
          </a:xfrm>
          <a:prstGeom prst="rect">
            <a:avLst/>
          </a:prstGeom>
          <a:noFill/>
          <a:ln w="41275" cmpd="tri">
            <a:solidFill>
              <a:schemeClr val="bg2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Remarks</a:t>
            </a:r>
            <a:r>
              <a:rPr lang="en-US" altLang="zh-TW" sz="2400" b="1" dirty="0">
                <a:solidFill>
                  <a:schemeClr val="bg2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:    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(2)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 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It is about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(topic/ issue)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.</a:t>
            </a:r>
            <a:endParaRPr lang="zh-TW" altLang="en-US" sz="2400" b="1" dirty="0">
              <a:solidFill>
                <a:srgbClr val="7030A0"/>
              </a:solidFill>
              <a:latin typeface="Calibri" pitchFamily="34" charset="0"/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1619672" y="2564904"/>
            <a:ext cx="4824536" cy="360040"/>
          </a:xfrm>
          <a:prstGeom prst="roundRect">
            <a:avLst>
              <a:gd name="adj" fmla="val 19765"/>
            </a:avLst>
          </a:prstGeom>
          <a:solidFill>
            <a:srgbClr val="00B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圓角矩形 20"/>
          <p:cNvSpPr/>
          <p:nvPr/>
        </p:nvSpPr>
        <p:spPr>
          <a:xfrm>
            <a:off x="1619672" y="3140968"/>
            <a:ext cx="4536504" cy="360040"/>
          </a:xfrm>
          <a:prstGeom prst="roundRect">
            <a:avLst>
              <a:gd name="adj" fmla="val 19765"/>
            </a:avLst>
          </a:prstGeom>
          <a:solidFill>
            <a:srgbClr val="00B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文字方塊 24"/>
          <p:cNvSpPr txBox="1"/>
          <p:nvPr/>
        </p:nvSpPr>
        <p:spPr>
          <a:xfrm>
            <a:off x="1115616" y="184482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bg2"/>
                </a:solidFill>
                <a:sym typeface="Wingdings 2"/>
              </a:rPr>
              <a:t>1.</a:t>
            </a:r>
            <a:endParaRPr lang="zh-TW" altLang="en-US" sz="2800" b="1" dirty="0">
              <a:solidFill>
                <a:schemeClr val="bg2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1115616" y="242088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bg2"/>
                </a:solidFill>
                <a:sym typeface="Wingdings 2"/>
              </a:rPr>
              <a:t>2.</a:t>
            </a:r>
            <a:endParaRPr lang="zh-TW" altLang="en-US" sz="2800" b="1" dirty="0">
              <a:solidFill>
                <a:schemeClr val="bg2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1115616" y="2996952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bg2"/>
                </a:solidFill>
                <a:sym typeface="Wingdings 2"/>
              </a:rPr>
              <a:t>3.</a:t>
            </a:r>
            <a:endParaRPr lang="zh-TW" altLang="en-US" sz="2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2231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1331640" y="1700808"/>
            <a:ext cx="6552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solidFill>
                  <a:schemeClr val="bg2"/>
                </a:solidFill>
                <a:latin typeface="Calibri" pitchFamily="34" charset="0"/>
              </a:rPr>
              <a:t>I   agree    to the ideas in the article because   Hong Kong teenagers don’t seem to understand the importance of a healthy lifestyle   .</a:t>
            </a:r>
            <a:endParaRPr lang="zh-HK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1331640" y="2492896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solidFill>
                  <a:schemeClr val="bg2"/>
                </a:solidFill>
                <a:latin typeface="Calibri" pitchFamily="34" charset="0"/>
              </a:rPr>
              <a:t>I   disagree   to the ideas in the article because   I really don’t understand why looking at CCTV in taxis is a way to protect taxi drivers  .</a:t>
            </a:r>
            <a:endParaRPr lang="zh-TW" altLang="en-US" dirty="0">
              <a:solidFill>
                <a:schemeClr val="bg2"/>
              </a:solidFill>
              <a:latin typeface="Calibri" pitchFamily="34" charset="0"/>
            </a:endParaRPr>
          </a:p>
          <a:p>
            <a:endParaRPr lang="zh-HK" altLang="en-US" dirty="0"/>
          </a:p>
        </p:txBody>
      </p:sp>
      <p:sp>
        <p:nvSpPr>
          <p:cNvPr id="5" name="文字方塊 4"/>
          <p:cNvSpPr txBox="1"/>
          <p:nvPr/>
        </p:nvSpPr>
        <p:spPr>
          <a:xfrm>
            <a:off x="1259632" y="3284984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dirty="0">
                <a:solidFill>
                  <a:schemeClr val="bg2"/>
                </a:solidFill>
                <a:latin typeface="Calibri" pitchFamily="34" charset="0"/>
              </a:rPr>
              <a:t> I   disagree   to the ideas in the article because   school uniforms allow everyone in a school to be equal  .</a:t>
            </a:r>
            <a:endParaRPr lang="zh-TW" altLang="zh-HK" dirty="0">
              <a:solidFill>
                <a:schemeClr val="bg2"/>
              </a:solidFill>
              <a:latin typeface="Calibri" pitchFamily="34" charset="0"/>
            </a:endParaRPr>
          </a:p>
          <a:p>
            <a:endParaRPr lang="zh-HK" altLang="en-US" dirty="0"/>
          </a:p>
        </p:txBody>
      </p:sp>
      <p:sp>
        <p:nvSpPr>
          <p:cNvPr id="6" name="圓角矩形 5"/>
          <p:cNvSpPr/>
          <p:nvPr/>
        </p:nvSpPr>
        <p:spPr>
          <a:xfrm>
            <a:off x="1331640" y="2060848"/>
            <a:ext cx="6336704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圓角矩形 6"/>
          <p:cNvSpPr/>
          <p:nvPr/>
        </p:nvSpPr>
        <p:spPr>
          <a:xfrm>
            <a:off x="1331640" y="2852936"/>
            <a:ext cx="5688632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圓角矩形 7"/>
          <p:cNvSpPr/>
          <p:nvPr/>
        </p:nvSpPr>
        <p:spPr>
          <a:xfrm>
            <a:off x="1331640" y="3645024"/>
            <a:ext cx="3240360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圓角矩形 8"/>
          <p:cNvSpPr/>
          <p:nvPr/>
        </p:nvSpPr>
        <p:spPr>
          <a:xfrm>
            <a:off x="1331640" y="1772816"/>
            <a:ext cx="6336704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1331640" y="2564904"/>
            <a:ext cx="6840760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圓角矩形 10"/>
          <p:cNvSpPr/>
          <p:nvPr/>
        </p:nvSpPr>
        <p:spPr>
          <a:xfrm>
            <a:off x="1331640" y="3356992"/>
            <a:ext cx="6624736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1907704" y="764704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dirty="0">
                <a:solidFill>
                  <a:srgbClr val="002060"/>
                </a:solidFill>
              </a:rPr>
              <a:t>Part 3: Your stance</a:t>
            </a:r>
            <a:endParaRPr lang="zh-TW" altLang="en-US" sz="3200" b="1" dirty="0">
              <a:solidFill>
                <a:srgbClr val="002060"/>
              </a:solidFill>
            </a:endParaRPr>
          </a:p>
        </p:txBody>
      </p:sp>
      <p:sp>
        <p:nvSpPr>
          <p:cNvPr id="13" name="左中括弧 12"/>
          <p:cNvSpPr/>
          <p:nvPr/>
        </p:nvSpPr>
        <p:spPr>
          <a:xfrm>
            <a:off x="1547664" y="1700808"/>
            <a:ext cx="144016" cy="394196"/>
          </a:xfrm>
          <a:prstGeom prst="leftBracket">
            <a:avLst/>
          </a:prstGeom>
          <a:noFill/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左中括弧 13"/>
          <p:cNvSpPr/>
          <p:nvPr/>
        </p:nvSpPr>
        <p:spPr>
          <a:xfrm flipH="1">
            <a:off x="2123728" y="1700808"/>
            <a:ext cx="144016" cy="398426"/>
          </a:xfrm>
          <a:prstGeom prst="leftBracket">
            <a:avLst/>
          </a:prstGeom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25" name="直線單箭頭接點 24"/>
          <p:cNvCxnSpPr>
            <a:endCxn id="26" idx="0"/>
          </p:cNvCxnSpPr>
          <p:nvPr/>
        </p:nvCxnSpPr>
        <p:spPr>
          <a:xfrm>
            <a:off x="6660232" y="3645024"/>
            <a:ext cx="36004" cy="28803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/>
          <p:cNvSpPr txBox="1"/>
          <p:nvPr/>
        </p:nvSpPr>
        <p:spPr>
          <a:xfrm>
            <a:off x="6084168" y="3933056"/>
            <a:ext cx="1224136" cy="400110"/>
          </a:xfrm>
          <a:prstGeom prst="rect">
            <a:avLst/>
          </a:prstGeom>
          <a:solidFill>
            <a:srgbClr val="FFFF00"/>
          </a:solidFill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2000" b="1" dirty="0">
                <a:ln>
                  <a:solidFill>
                    <a:schemeClr val="bg2"/>
                  </a:solidFill>
                </a:ln>
              </a:rPr>
              <a:t>Reason</a:t>
            </a:r>
            <a:endParaRPr lang="zh-TW" altLang="en-US" sz="2000" b="1" dirty="0">
              <a:ln>
                <a:solidFill>
                  <a:schemeClr val="bg2"/>
                </a:solidFill>
              </a:ln>
            </a:endParaRPr>
          </a:p>
        </p:txBody>
      </p:sp>
      <p:sp>
        <p:nvSpPr>
          <p:cNvPr id="27" name="左中括弧 26"/>
          <p:cNvSpPr/>
          <p:nvPr/>
        </p:nvSpPr>
        <p:spPr>
          <a:xfrm>
            <a:off x="5580112" y="1700808"/>
            <a:ext cx="144016" cy="360040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左中括弧 27"/>
          <p:cNvSpPr/>
          <p:nvPr/>
        </p:nvSpPr>
        <p:spPr>
          <a:xfrm flipH="1">
            <a:off x="7164288" y="1988840"/>
            <a:ext cx="144016" cy="432048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33" name="Picture 3" descr="C:\Users\User\AppData\Local\Microsoft\Windows\Temporary Internet Files\Content.IE5\AF6T5T9R\600px-Writing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933056"/>
            <a:ext cx="1656184" cy="1800200"/>
          </a:xfrm>
          <a:prstGeom prst="rect">
            <a:avLst/>
          </a:prstGeom>
          <a:noFill/>
        </p:spPr>
      </p:pic>
      <p:sp>
        <p:nvSpPr>
          <p:cNvPr id="34" name="文字方塊 33"/>
          <p:cNvSpPr txBox="1"/>
          <p:nvPr/>
        </p:nvSpPr>
        <p:spPr>
          <a:xfrm>
            <a:off x="1835696" y="4509120"/>
            <a:ext cx="6336704" cy="830997"/>
          </a:xfrm>
          <a:prstGeom prst="rect">
            <a:avLst/>
          </a:prstGeom>
          <a:noFill/>
          <a:ln w="41275" cmpd="tri">
            <a:solidFill>
              <a:schemeClr val="bg2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Remarks</a:t>
            </a:r>
            <a:r>
              <a:rPr lang="en-US" altLang="zh-TW" sz="2400" b="1" dirty="0">
                <a:solidFill>
                  <a:schemeClr val="bg2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:    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(3)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 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I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(agree/ disagree)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to the ideas 		   in the article because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(reason)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.</a:t>
            </a:r>
            <a:endParaRPr lang="zh-TW" altLang="en-US" sz="2400" b="1" dirty="0">
              <a:solidFill>
                <a:srgbClr val="7030A0"/>
              </a:solidFill>
              <a:latin typeface="Calibri" pitchFamily="34" charset="0"/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1551443" y="191708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HK" altLang="en-US" dirty="0"/>
          </a:p>
        </p:txBody>
      </p:sp>
      <p:sp>
        <p:nvSpPr>
          <p:cNvPr id="32" name="左中括弧 31"/>
          <p:cNvSpPr/>
          <p:nvPr/>
        </p:nvSpPr>
        <p:spPr>
          <a:xfrm>
            <a:off x="1547664" y="2492896"/>
            <a:ext cx="144016" cy="394196"/>
          </a:xfrm>
          <a:prstGeom prst="leftBracket">
            <a:avLst/>
          </a:prstGeom>
          <a:noFill/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左中括弧 38"/>
          <p:cNvSpPr/>
          <p:nvPr/>
        </p:nvSpPr>
        <p:spPr>
          <a:xfrm flipH="1">
            <a:off x="2339752" y="2492896"/>
            <a:ext cx="144016" cy="398426"/>
          </a:xfrm>
          <a:prstGeom prst="leftBracket">
            <a:avLst/>
          </a:prstGeom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左中括弧 39"/>
          <p:cNvSpPr/>
          <p:nvPr/>
        </p:nvSpPr>
        <p:spPr>
          <a:xfrm flipH="1">
            <a:off x="2339752" y="3284984"/>
            <a:ext cx="144016" cy="398426"/>
          </a:xfrm>
          <a:prstGeom prst="leftBracket">
            <a:avLst/>
          </a:prstGeom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左中括弧 40"/>
          <p:cNvSpPr/>
          <p:nvPr/>
        </p:nvSpPr>
        <p:spPr>
          <a:xfrm>
            <a:off x="1547664" y="3284984"/>
            <a:ext cx="144016" cy="394196"/>
          </a:xfrm>
          <a:prstGeom prst="leftBracket">
            <a:avLst/>
          </a:prstGeom>
          <a:noFill/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左中括弧 41"/>
          <p:cNvSpPr/>
          <p:nvPr/>
        </p:nvSpPr>
        <p:spPr>
          <a:xfrm>
            <a:off x="5796136" y="2492896"/>
            <a:ext cx="144016" cy="360040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左中括弧 42"/>
          <p:cNvSpPr/>
          <p:nvPr/>
        </p:nvSpPr>
        <p:spPr>
          <a:xfrm>
            <a:off x="5796136" y="3284984"/>
            <a:ext cx="144016" cy="432048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左中括弧 43"/>
          <p:cNvSpPr/>
          <p:nvPr/>
        </p:nvSpPr>
        <p:spPr>
          <a:xfrm flipH="1">
            <a:off x="6732240" y="2780928"/>
            <a:ext cx="144016" cy="432048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左中括弧 44"/>
          <p:cNvSpPr/>
          <p:nvPr/>
        </p:nvSpPr>
        <p:spPr>
          <a:xfrm flipH="1">
            <a:off x="4283968" y="3573016"/>
            <a:ext cx="144016" cy="432048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48" name="直線單箭頭接點 47"/>
          <p:cNvCxnSpPr>
            <a:endCxn id="61" idx="3"/>
          </p:cNvCxnSpPr>
          <p:nvPr/>
        </p:nvCxnSpPr>
        <p:spPr>
          <a:xfrm flipH="1">
            <a:off x="1115616" y="1988840"/>
            <a:ext cx="360040" cy="405626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單箭頭接點 52"/>
          <p:cNvCxnSpPr/>
          <p:nvPr/>
        </p:nvCxnSpPr>
        <p:spPr>
          <a:xfrm flipH="1">
            <a:off x="1043608" y="2492896"/>
            <a:ext cx="504056" cy="0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單箭頭接點 53"/>
          <p:cNvCxnSpPr/>
          <p:nvPr/>
        </p:nvCxnSpPr>
        <p:spPr>
          <a:xfrm flipH="1" flipV="1">
            <a:off x="827584" y="2708920"/>
            <a:ext cx="720080" cy="576064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字方塊 60"/>
          <p:cNvSpPr txBox="1"/>
          <p:nvPr/>
        </p:nvSpPr>
        <p:spPr>
          <a:xfrm>
            <a:off x="107504" y="2132856"/>
            <a:ext cx="1008112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1400" b="1" dirty="0"/>
              <a:t>Agree/ Disagree</a:t>
            </a:r>
            <a:endParaRPr lang="zh-TW" altLang="en-US" sz="1400" b="1" dirty="0"/>
          </a:p>
        </p:txBody>
      </p:sp>
      <p:sp>
        <p:nvSpPr>
          <p:cNvPr id="65" name="文字方塊 64"/>
          <p:cNvSpPr txBox="1"/>
          <p:nvPr/>
        </p:nvSpPr>
        <p:spPr>
          <a:xfrm>
            <a:off x="971600" y="170080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chemeClr val="bg2"/>
                </a:solidFill>
                <a:sym typeface="Wingdings 2"/>
              </a:rPr>
              <a:t>1.</a:t>
            </a:r>
            <a:endParaRPr lang="zh-TW" altLang="en-US" b="1" dirty="0">
              <a:solidFill>
                <a:schemeClr val="bg2"/>
              </a:solidFill>
            </a:endParaRPr>
          </a:p>
        </p:txBody>
      </p:sp>
      <p:sp>
        <p:nvSpPr>
          <p:cNvPr id="66" name="文字方塊 65"/>
          <p:cNvSpPr txBox="1"/>
          <p:nvPr/>
        </p:nvSpPr>
        <p:spPr>
          <a:xfrm>
            <a:off x="971600" y="249289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chemeClr val="bg2"/>
                </a:solidFill>
                <a:sym typeface="Wingdings 2"/>
              </a:rPr>
              <a:t>2.</a:t>
            </a:r>
            <a:endParaRPr lang="zh-TW" altLang="en-US" b="1" dirty="0">
              <a:solidFill>
                <a:schemeClr val="bg2"/>
              </a:solidFill>
            </a:endParaRPr>
          </a:p>
        </p:txBody>
      </p:sp>
      <p:sp>
        <p:nvSpPr>
          <p:cNvPr id="70" name="文字方塊 69"/>
          <p:cNvSpPr txBox="1"/>
          <p:nvPr/>
        </p:nvSpPr>
        <p:spPr>
          <a:xfrm>
            <a:off x="971600" y="328498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chemeClr val="bg2"/>
                </a:solidFill>
                <a:sym typeface="Wingdings 2"/>
              </a:rPr>
              <a:t>3.</a:t>
            </a:r>
            <a:endParaRPr lang="zh-TW" altLang="en-US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8619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6" grpId="0" animBg="1"/>
      <p:bldP spid="27" grpId="0" animBg="1"/>
      <p:bldP spid="28" grpId="0" animBg="1"/>
      <p:bldP spid="34" grpId="0" animBg="1"/>
      <p:bldP spid="3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6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195736" y="764704"/>
            <a:ext cx="59766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002060"/>
                </a:solidFill>
              </a:rPr>
              <a:t>Features of the first paragraph of a letter to the editor:</a:t>
            </a:r>
          </a:p>
          <a:p>
            <a:endParaRPr lang="zh-TW" altLang="en-US" sz="2400" dirty="0">
              <a:solidFill>
                <a:schemeClr val="bg2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971600" y="1772816"/>
            <a:ext cx="7200800" cy="3600986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altLang="zh-TW" dirty="0">
              <a:solidFill>
                <a:schemeClr val="bg2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en-US" altLang="zh-TW" sz="2400" dirty="0">
                <a:solidFill>
                  <a:schemeClr val="bg2"/>
                </a:solidFill>
              </a:rPr>
              <a:t>I am writing in response to the article written by </a:t>
            </a:r>
            <a:r>
              <a:rPr lang="en-US" altLang="zh-TW" sz="2400" u="sng" dirty="0">
                <a:solidFill>
                  <a:schemeClr val="bg2"/>
                </a:solidFill>
              </a:rPr>
              <a:t>  </a:t>
            </a:r>
            <a:r>
              <a:rPr lang="en-US" altLang="zh-TW" sz="2400" b="1" u="sng" dirty="0">
                <a:solidFill>
                  <a:srgbClr val="FF0000"/>
                </a:solidFill>
              </a:rPr>
              <a:t>writer  </a:t>
            </a:r>
            <a:r>
              <a:rPr lang="en-US" altLang="zh-TW" sz="2400" dirty="0">
                <a:solidFill>
                  <a:schemeClr val="bg2"/>
                </a:solidFill>
              </a:rPr>
              <a:t>in </a:t>
            </a:r>
            <a:r>
              <a:rPr lang="en-US" altLang="zh-TW" sz="2400" b="1" u="sng" dirty="0">
                <a:solidFill>
                  <a:srgbClr val="FF0000"/>
                </a:solidFill>
              </a:rPr>
              <a:t>    source    </a:t>
            </a:r>
            <a:r>
              <a:rPr lang="en-US" altLang="zh-TW" sz="2400" dirty="0">
                <a:solidFill>
                  <a:srgbClr val="FF0000"/>
                </a:solidFill>
              </a:rPr>
              <a:t> </a:t>
            </a:r>
            <a:r>
              <a:rPr lang="en-US" altLang="zh-TW" sz="2400" dirty="0">
                <a:solidFill>
                  <a:schemeClr val="bg2"/>
                </a:solidFill>
              </a:rPr>
              <a:t>dated </a:t>
            </a:r>
            <a:r>
              <a:rPr lang="en-US" altLang="zh-TW" sz="2400" b="1" u="sng" dirty="0">
                <a:solidFill>
                  <a:srgbClr val="FF0000"/>
                </a:solidFill>
              </a:rPr>
              <a:t>    date    </a:t>
            </a:r>
            <a:r>
              <a:rPr lang="en-US" altLang="zh-TW" sz="2400" dirty="0">
                <a:solidFill>
                  <a:schemeClr val="bg2"/>
                </a:solidFill>
              </a:rPr>
              <a:t>. It is about </a:t>
            </a:r>
            <a:r>
              <a:rPr lang="en-US" altLang="zh-TW" sz="2400" b="1" u="sng" dirty="0">
                <a:solidFill>
                  <a:srgbClr val="FF0000"/>
                </a:solidFill>
              </a:rPr>
              <a:t>    issue/ topic    </a:t>
            </a:r>
            <a:r>
              <a:rPr lang="en-US" altLang="zh-TW" sz="2400" dirty="0">
                <a:solidFill>
                  <a:schemeClr val="bg2"/>
                </a:solidFill>
              </a:rPr>
              <a:t>. I </a:t>
            </a:r>
            <a:r>
              <a:rPr lang="en-US" altLang="zh-TW" sz="2400" b="1" u="sng" dirty="0">
                <a:solidFill>
                  <a:srgbClr val="FF0000"/>
                </a:solidFill>
              </a:rPr>
              <a:t>   agree/ disagree   </a:t>
            </a:r>
            <a:r>
              <a:rPr lang="en-US" altLang="zh-TW" sz="2400" dirty="0">
                <a:solidFill>
                  <a:srgbClr val="FF0000"/>
                </a:solidFill>
              </a:rPr>
              <a:t> </a:t>
            </a:r>
            <a:r>
              <a:rPr lang="en-US" altLang="zh-TW" sz="2400" dirty="0">
                <a:solidFill>
                  <a:schemeClr val="bg2"/>
                </a:solidFill>
              </a:rPr>
              <a:t>to the idea in the article because </a:t>
            </a:r>
            <a:r>
              <a:rPr lang="en-US" altLang="zh-TW" sz="2400" b="1" u="sng" dirty="0">
                <a:solidFill>
                  <a:srgbClr val="FF0000"/>
                </a:solidFill>
              </a:rPr>
              <a:t>      reason     </a:t>
            </a:r>
            <a:r>
              <a:rPr lang="en-US" altLang="zh-TW" sz="2400" dirty="0">
                <a:solidFill>
                  <a:schemeClr val="bg2"/>
                </a:solidFill>
              </a:rPr>
              <a:t>.</a:t>
            </a:r>
          </a:p>
          <a:p>
            <a:r>
              <a:rPr lang="en-US" altLang="zh-TW" dirty="0">
                <a:solidFill>
                  <a:schemeClr val="bg2"/>
                </a:solidFill>
              </a:rPr>
              <a:t>  </a:t>
            </a:r>
            <a:r>
              <a:rPr lang="en-US" altLang="zh-TW" u="sng" dirty="0">
                <a:solidFill>
                  <a:schemeClr val="bg2"/>
                </a:solidFill>
              </a:rPr>
              <a:t>         </a:t>
            </a:r>
            <a:r>
              <a:rPr lang="en-US" altLang="zh-TW" dirty="0">
                <a:solidFill>
                  <a:schemeClr val="bg2"/>
                </a:solidFill>
              </a:rPr>
              <a:t> </a:t>
            </a:r>
            <a:r>
              <a:rPr lang="en-US" altLang="zh-TW" u="sng" dirty="0">
                <a:solidFill>
                  <a:schemeClr val="bg2"/>
                </a:solidFill>
              </a:rPr>
              <a:t>         </a:t>
            </a:r>
            <a:endParaRPr lang="zh-TW" altLang="en-US" dirty="0">
              <a:solidFill>
                <a:schemeClr val="bg2"/>
              </a:solidFill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971600" y="2276872"/>
            <a:ext cx="7200800" cy="576064"/>
          </a:xfrm>
          <a:prstGeom prst="roundRect">
            <a:avLst/>
          </a:prstGeom>
          <a:solidFill>
            <a:srgbClr val="FFFF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bg2"/>
              </a:solidFill>
            </a:endParaRPr>
          </a:p>
        </p:txBody>
      </p:sp>
      <p:sp>
        <p:nvSpPr>
          <p:cNvPr id="5" name="圓角矩形 4"/>
          <p:cNvSpPr/>
          <p:nvPr/>
        </p:nvSpPr>
        <p:spPr>
          <a:xfrm>
            <a:off x="971600" y="2996952"/>
            <a:ext cx="6552728" cy="576064"/>
          </a:xfrm>
          <a:prstGeom prst="roundRect">
            <a:avLst/>
          </a:prstGeom>
          <a:solidFill>
            <a:srgbClr val="FFFF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>
              <a:solidFill>
                <a:schemeClr val="bg2"/>
              </a:solidFill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7546096" y="2996952"/>
            <a:ext cx="576064" cy="576064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圓角矩形 6"/>
          <p:cNvSpPr/>
          <p:nvPr/>
        </p:nvSpPr>
        <p:spPr>
          <a:xfrm>
            <a:off x="971600" y="3717032"/>
            <a:ext cx="3600400" cy="576064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圓角矩形 7"/>
          <p:cNvSpPr/>
          <p:nvPr/>
        </p:nvSpPr>
        <p:spPr>
          <a:xfrm>
            <a:off x="4572000" y="3717032"/>
            <a:ext cx="3600400" cy="576064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圓角矩形 8"/>
          <p:cNvSpPr/>
          <p:nvPr/>
        </p:nvSpPr>
        <p:spPr>
          <a:xfrm>
            <a:off x="971600" y="4437112"/>
            <a:ext cx="7200800" cy="576064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sz="quarter"/>
          </p:nvPr>
        </p:nvSpPr>
        <p:spPr>
          <a:xfrm>
            <a:off x="395536" y="692696"/>
            <a:ext cx="7772400" cy="1470025"/>
          </a:xfrm>
        </p:spPr>
        <p:txBody>
          <a:bodyPr/>
          <a:lstStyle/>
          <a:p>
            <a:r>
              <a:rPr lang="en-US" altLang="zh-TW" dirty="0"/>
              <a:t>Your practice: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sz="quarter" idx="1"/>
          </p:nvPr>
        </p:nvSpPr>
        <p:spPr>
          <a:xfrm>
            <a:off x="899592" y="2420888"/>
            <a:ext cx="6768752" cy="1752600"/>
          </a:xfrm>
        </p:spPr>
        <p:txBody>
          <a:bodyPr/>
          <a:lstStyle/>
          <a:p>
            <a:pPr lvl="1" algn="l">
              <a:buFont typeface="Arial" pitchFamily="34" charset="0"/>
              <a:buChar char="•"/>
            </a:pPr>
            <a:r>
              <a:rPr lang="en-US" altLang="zh-TW" dirty="0"/>
              <a:t>	Write the first paragraph</a:t>
            </a:r>
          </a:p>
          <a:p>
            <a:pPr lvl="1" algn="l">
              <a:buFont typeface="Arial" pitchFamily="34" charset="0"/>
              <a:buChar char="•"/>
            </a:pPr>
            <a:r>
              <a:rPr lang="en-US" altLang="zh-TW" dirty="0"/>
              <a:t>	Try to apply what you learnt </a:t>
            </a:r>
            <a:endParaRPr lang="zh-TW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96" y="-21861"/>
            <a:ext cx="9151723" cy="1471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27" y="1451459"/>
            <a:ext cx="9151723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8508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7" y="3123302"/>
            <a:ext cx="8946603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3203848" y="4077072"/>
            <a:ext cx="3600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South China morning Post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7" y="449564"/>
            <a:ext cx="9049164" cy="1800200"/>
          </a:xfrm>
          <a:prstGeom prst="rect">
            <a:avLst/>
          </a:prstGeom>
          <a:noFill/>
          <a:ln w="34925">
            <a:solidFill>
              <a:srgbClr val="FFC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3275856" y="4565678"/>
            <a:ext cx="3600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13</a:t>
            </a:r>
            <a:r>
              <a:rPr lang="en-US" altLang="zh-TW" b="1" baseline="30000" dirty="0">
                <a:solidFill>
                  <a:srgbClr val="FF0000"/>
                </a:solidFill>
              </a:rPr>
              <a:t>th</a:t>
            </a:r>
            <a:r>
              <a:rPr lang="en-US" altLang="zh-TW" b="1" dirty="0">
                <a:solidFill>
                  <a:srgbClr val="FF0000"/>
                </a:solidFill>
              </a:rPr>
              <a:t> May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256606" y="5049550"/>
            <a:ext cx="3600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No mobile phone at school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9" name="橢圓 8"/>
          <p:cNvSpPr/>
          <p:nvPr/>
        </p:nvSpPr>
        <p:spPr bwMode="auto">
          <a:xfrm>
            <a:off x="6686117" y="404664"/>
            <a:ext cx="2483768" cy="648072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橢圓 9"/>
          <p:cNvSpPr/>
          <p:nvPr/>
        </p:nvSpPr>
        <p:spPr bwMode="auto">
          <a:xfrm>
            <a:off x="674302" y="1052736"/>
            <a:ext cx="936104" cy="576064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橢圓 10"/>
          <p:cNvSpPr/>
          <p:nvPr/>
        </p:nvSpPr>
        <p:spPr bwMode="auto">
          <a:xfrm>
            <a:off x="8098526" y="1124744"/>
            <a:ext cx="936104" cy="504056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橢圓 11"/>
          <p:cNvSpPr/>
          <p:nvPr/>
        </p:nvSpPr>
        <p:spPr bwMode="auto">
          <a:xfrm>
            <a:off x="83933" y="1700808"/>
            <a:ext cx="1895779" cy="548956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30688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6" y="-17484"/>
            <a:ext cx="8946603" cy="373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97" y="3645024"/>
            <a:ext cx="8946603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字方塊 4"/>
          <p:cNvSpPr txBox="1"/>
          <p:nvPr/>
        </p:nvSpPr>
        <p:spPr>
          <a:xfrm>
            <a:off x="3328973" y="4591337"/>
            <a:ext cx="3600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South China morning Post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254420" y="5067011"/>
            <a:ext cx="3600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13</a:t>
            </a:r>
            <a:r>
              <a:rPr lang="en-US" altLang="zh-TW" b="1" baseline="30000" dirty="0">
                <a:solidFill>
                  <a:srgbClr val="FF0000"/>
                </a:solidFill>
              </a:rPr>
              <a:t>th</a:t>
            </a:r>
            <a:r>
              <a:rPr lang="en-US" altLang="zh-TW" b="1" dirty="0">
                <a:solidFill>
                  <a:srgbClr val="FF0000"/>
                </a:solidFill>
              </a:rPr>
              <a:t> May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238081" y="5517232"/>
            <a:ext cx="3600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No mobile phone at school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9" name="橢圓 8"/>
          <p:cNvSpPr/>
          <p:nvPr/>
        </p:nvSpPr>
        <p:spPr bwMode="auto">
          <a:xfrm>
            <a:off x="5508104" y="99919"/>
            <a:ext cx="1656184" cy="468052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橢圓 12"/>
          <p:cNvSpPr/>
          <p:nvPr/>
        </p:nvSpPr>
        <p:spPr bwMode="auto">
          <a:xfrm>
            <a:off x="1691680" y="80628"/>
            <a:ext cx="3384376" cy="468052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230901" y="4077072"/>
            <a:ext cx="3600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Mary Wong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7824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-808" y="10875"/>
            <a:ext cx="8965295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rgbClr val="002060"/>
                </a:solidFill>
              </a:rPr>
              <a:t>Features of the first paragraph of a letter to the editor:</a:t>
            </a:r>
            <a:endParaRPr lang="zh-TW" altLang="en-US" sz="2400" dirty="0">
              <a:solidFill>
                <a:schemeClr val="bg2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88916"/>
            <a:ext cx="6678473" cy="301079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 bwMode="auto">
          <a:xfrm>
            <a:off x="1322504" y="3413212"/>
            <a:ext cx="6984776" cy="3298822"/>
          </a:xfrm>
          <a:prstGeom prst="rect">
            <a:avLst/>
          </a:prstGeom>
          <a:solidFill>
            <a:schemeClr val="accent6">
              <a:lumMod val="40000"/>
              <a:lumOff val="60000"/>
              <a:alpha val="26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178" y="487928"/>
            <a:ext cx="6976368" cy="281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5340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1187624" y="1988840"/>
            <a:ext cx="6624736" cy="3508653"/>
          </a:xfrm>
          <a:prstGeom prst="rect">
            <a:avLst/>
          </a:prstGeom>
          <a:solidFill>
            <a:srgbClr val="F7FA6A"/>
          </a:solidFill>
          <a:ln w="50800" cmpd="thickThin"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>
              <a:lnSpc>
                <a:spcPct val="150000"/>
              </a:lnSpc>
            </a:pPr>
            <a:r>
              <a:rPr lang="en-US" altLang="zh-TW" sz="3600" b="1" dirty="0">
                <a:blipFill>
                  <a:blip r:embed="rId2"/>
                  <a:tile tx="0" ty="0" sx="100000" sy="100000" flip="none" algn="tl"/>
                </a:blipFill>
              </a:rPr>
              <a:t>A letter to the editor </a:t>
            </a:r>
            <a:r>
              <a:rPr lang="en-US" altLang="zh-TW" sz="2800" dirty="0">
                <a:solidFill>
                  <a:schemeClr val="bg2"/>
                </a:solidFill>
              </a:rPr>
              <a:t>is a formal letter written </a:t>
            </a:r>
            <a:r>
              <a:rPr lang="en-US" altLang="zh-TW" sz="2800" b="1" dirty="0">
                <a:solidFill>
                  <a:schemeClr val="bg2"/>
                </a:solidFill>
              </a:rPr>
              <a:t>to a ________________ about an ____________ </a:t>
            </a:r>
            <a:r>
              <a:rPr lang="en-US" altLang="zh-TW" sz="2800" dirty="0">
                <a:solidFill>
                  <a:schemeClr val="bg2"/>
                </a:solidFill>
              </a:rPr>
              <a:t>that concerns the public. You give  </a:t>
            </a:r>
            <a:r>
              <a:rPr lang="en-US" altLang="zh-TW" sz="2800" b="1" dirty="0">
                <a:solidFill>
                  <a:schemeClr val="bg2"/>
                </a:solidFill>
              </a:rPr>
              <a:t>______________ to the idea you agree or disagree to</a:t>
            </a:r>
            <a:r>
              <a:rPr lang="en-US" altLang="zh-TW" sz="2800" dirty="0">
                <a:solidFill>
                  <a:schemeClr val="bg2"/>
                </a:solidFill>
              </a:rPr>
              <a:t>.</a:t>
            </a:r>
            <a:endParaRPr lang="zh-TW" altLang="en-US" sz="2800" dirty="0">
              <a:solidFill>
                <a:schemeClr val="bg2"/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355976" y="2780928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b="1" dirty="0">
                <a:solidFill>
                  <a:srgbClr val="FF0000"/>
                </a:solidFill>
              </a:rPr>
              <a:t>newspaper</a:t>
            </a:r>
            <a:endParaRPr lang="zh-HK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059832" y="3429000"/>
            <a:ext cx="1785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b="1" dirty="0">
                <a:solidFill>
                  <a:srgbClr val="FF0000"/>
                </a:solidFill>
              </a:rPr>
              <a:t>idea</a:t>
            </a:r>
            <a:endParaRPr lang="zh-HK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932040" y="407707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b="1" dirty="0">
                <a:solidFill>
                  <a:srgbClr val="FF0000"/>
                </a:solidFill>
              </a:rPr>
              <a:t>response(s)</a:t>
            </a:r>
            <a:endParaRPr lang="zh-HK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2267744" y="76470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b="1" dirty="0">
                <a:solidFill>
                  <a:srgbClr val="002060"/>
                </a:solidFill>
              </a:rPr>
              <a:t>Summary</a:t>
            </a:r>
            <a:endParaRPr lang="zh-TW" altLang="en-US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sz="quarter"/>
          </p:nvPr>
        </p:nvSpPr>
        <p:spPr>
          <a:xfrm>
            <a:off x="864096" y="980728"/>
            <a:ext cx="5472608" cy="720080"/>
          </a:xfrm>
        </p:spPr>
        <p:txBody>
          <a:bodyPr/>
          <a:lstStyle/>
          <a:p>
            <a:pPr algn="l"/>
            <a:r>
              <a:rPr lang="en-US" altLang="zh-TW" dirty="0"/>
              <a:t>Objectives: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sz="quarter" idx="1"/>
          </p:nvPr>
        </p:nvSpPr>
        <p:spPr>
          <a:xfrm>
            <a:off x="1583668" y="1700808"/>
            <a:ext cx="5976664" cy="3456384"/>
          </a:xfrm>
        </p:spPr>
        <p:txBody>
          <a:bodyPr/>
          <a:lstStyle/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TW" sz="2000" dirty="0">
                <a:solidFill>
                  <a:srgbClr val="7030A0"/>
                </a:solidFill>
              </a:rPr>
              <a:t> 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	You can learn the </a:t>
            </a:r>
            <a:r>
              <a:rPr lang="en-US" altLang="zh-TW" sz="2000" b="1" u="sng" dirty="0">
                <a:solidFill>
                  <a:srgbClr val="BB0D8D"/>
                </a:solidFill>
              </a:rPr>
              <a:t>structure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of </a:t>
            </a:r>
            <a:r>
              <a:rPr lang="en-US" altLang="zh-TW" sz="2000" b="1" dirty="0">
                <a:solidFill>
                  <a:srgbClr val="C24310"/>
                </a:solidFill>
              </a:rPr>
              <a:t>a letter to 	the editor</a:t>
            </a:r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	You can learn the </a:t>
            </a:r>
            <a:r>
              <a:rPr lang="en-US" altLang="zh-TW" sz="2000" b="1" u="sng" dirty="0">
                <a:solidFill>
                  <a:srgbClr val="BB0D8D"/>
                </a:solidFill>
              </a:rPr>
              <a:t>features/parts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of the  	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</a:rPr>
              <a:t>first paragraph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of </a:t>
            </a:r>
            <a:r>
              <a:rPr lang="en-US" altLang="zh-TW" sz="2000" b="1" dirty="0">
                <a:solidFill>
                  <a:srgbClr val="C24310"/>
                </a:solidFill>
              </a:rPr>
              <a:t>a letter to the editor</a:t>
            </a:r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	You can </a:t>
            </a:r>
            <a:r>
              <a:rPr lang="en-US" altLang="zh-TW" sz="2000" b="1" u="sng" dirty="0">
                <a:solidFill>
                  <a:srgbClr val="BB0D8D"/>
                </a:solidFill>
              </a:rPr>
              <a:t>write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</a:rPr>
              <a:t>the first paragraph 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of </a:t>
            </a:r>
            <a:r>
              <a:rPr lang="en-US" altLang="zh-TW" sz="2000" b="1" dirty="0">
                <a:solidFill>
                  <a:srgbClr val="C24310"/>
                </a:solidFill>
              </a:rPr>
              <a:t>a 	letter to the editor</a:t>
            </a:r>
            <a:endParaRPr lang="zh-TW" altLang="en-US" sz="2000" b="1" dirty="0">
              <a:solidFill>
                <a:srgbClr val="C2431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16632"/>
            <a:ext cx="72008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chemeClr val="bg1"/>
                </a:solidFill>
              </a:rPr>
              <a:t>  </a:t>
            </a:r>
            <a:r>
              <a:rPr lang="en-US" altLang="zh-TW" sz="4000" b="1" dirty="0">
                <a:solidFill>
                  <a:schemeClr val="bg1"/>
                </a:solidFill>
              </a:rPr>
              <a:t>A letter to the editor</a:t>
            </a:r>
            <a:endParaRPr lang="zh-HK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718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8640"/>
            <a:ext cx="8048999" cy="6669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755576" y="1353250"/>
            <a:ext cx="4752528" cy="5328592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5508103" y="305911"/>
            <a:ext cx="3224463" cy="6336704"/>
          </a:xfrm>
          <a:prstGeom prst="rect">
            <a:avLst/>
          </a:prstGeom>
          <a:solidFill>
            <a:schemeClr val="tx1">
              <a:lumMod val="75000"/>
              <a:alpha val="5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AAC938F-A003-495C-97CC-3D2578998A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2" b="5869"/>
          <a:stretch/>
        </p:blipFill>
        <p:spPr>
          <a:xfrm>
            <a:off x="2283640" y="4267720"/>
            <a:ext cx="3152456" cy="237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681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554"/>
            <a:ext cx="7128792" cy="6826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橢圓 2"/>
          <p:cNvSpPr/>
          <p:nvPr/>
        </p:nvSpPr>
        <p:spPr bwMode="auto">
          <a:xfrm>
            <a:off x="107504" y="332656"/>
            <a:ext cx="4968552" cy="792088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直線接點 4"/>
          <p:cNvCxnSpPr/>
          <p:nvPr/>
        </p:nvCxnSpPr>
        <p:spPr bwMode="auto">
          <a:xfrm>
            <a:off x="2267744" y="3789040"/>
            <a:ext cx="4608512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直線接點 10"/>
          <p:cNvCxnSpPr/>
          <p:nvPr/>
        </p:nvCxnSpPr>
        <p:spPr bwMode="auto">
          <a:xfrm>
            <a:off x="184145" y="4216324"/>
            <a:ext cx="859463" cy="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5872"/>
            <a:ext cx="2016224" cy="6746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8BD5424F-4695-4C18-A82E-EC4565FA4E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2" b="5869"/>
          <a:stretch/>
        </p:blipFill>
        <p:spPr>
          <a:xfrm>
            <a:off x="2987824" y="3861048"/>
            <a:ext cx="3919223" cy="2847089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966095" y="3861048"/>
            <a:ext cx="4032448" cy="95410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chemeClr val="bg1"/>
                </a:solidFill>
              </a:rPr>
              <a:t>Respond to the ideas in the article</a:t>
            </a:r>
            <a:endParaRPr lang="zh-HK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8331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sz="quarter"/>
          </p:nvPr>
        </p:nvSpPr>
        <p:spPr>
          <a:xfrm>
            <a:off x="864096" y="980728"/>
            <a:ext cx="5472608" cy="720080"/>
          </a:xfrm>
        </p:spPr>
        <p:txBody>
          <a:bodyPr/>
          <a:lstStyle/>
          <a:p>
            <a:pPr algn="l"/>
            <a:r>
              <a:rPr lang="en-US" altLang="zh-TW" dirty="0"/>
              <a:t>Objectives: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sz="quarter" idx="1"/>
          </p:nvPr>
        </p:nvSpPr>
        <p:spPr>
          <a:xfrm>
            <a:off x="1583668" y="1700808"/>
            <a:ext cx="5976664" cy="3456384"/>
          </a:xfrm>
        </p:spPr>
        <p:txBody>
          <a:bodyPr/>
          <a:lstStyle/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TW" sz="2000" dirty="0">
                <a:solidFill>
                  <a:srgbClr val="7030A0"/>
                </a:solidFill>
              </a:rPr>
              <a:t> 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	You can learn the </a:t>
            </a:r>
            <a:r>
              <a:rPr lang="en-US" altLang="zh-TW" sz="2000" b="1" u="sng" dirty="0">
                <a:solidFill>
                  <a:srgbClr val="BB0D8D"/>
                </a:solidFill>
              </a:rPr>
              <a:t>structure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of </a:t>
            </a:r>
            <a:r>
              <a:rPr lang="en-US" altLang="zh-TW" sz="2000" b="1" dirty="0">
                <a:solidFill>
                  <a:srgbClr val="C24310"/>
                </a:solidFill>
              </a:rPr>
              <a:t>a letter to 	the editor</a:t>
            </a:r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	You can learn the </a:t>
            </a:r>
            <a:r>
              <a:rPr lang="en-US" altLang="zh-TW" sz="2000" b="1" u="sng" dirty="0">
                <a:solidFill>
                  <a:srgbClr val="BB0D8D"/>
                </a:solidFill>
              </a:rPr>
              <a:t>features/parts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of the  	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</a:rPr>
              <a:t>first paragraph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of </a:t>
            </a:r>
            <a:r>
              <a:rPr lang="en-US" altLang="zh-TW" sz="2000" b="1" dirty="0">
                <a:solidFill>
                  <a:srgbClr val="C24310"/>
                </a:solidFill>
              </a:rPr>
              <a:t>a letter to the editor</a:t>
            </a:r>
          </a:p>
          <a:p>
            <a:pPr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	You can </a:t>
            </a:r>
            <a:r>
              <a:rPr lang="en-US" altLang="zh-TW" sz="2000" b="1" u="sng" dirty="0">
                <a:solidFill>
                  <a:srgbClr val="BB0D8D"/>
                </a:solidFill>
              </a:rPr>
              <a:t>write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altLang="zh-TW" sz="2000" b="1" u="sng" dirty="0">
                <a:solidFill>
                  <a:schemeClr val="accent6">
                    <a:lumMod val="50000"/>
                  </a:schemeClr>
                </a:solidFill>
              </a:rPr>
              <a:t>the first paragraph </a:t>
            </a:r>
            <a:r>
              <a:rPr lang="en-US" altLang="zh-TW" sz="2000" dirty="0">
                <a:solidFill>
                  <a:schemeClr val="accent6">
                    <a:lumMod val="50000"/>
                  </a:schemeClr>
                </a:solidFill>
              </a:rPr>
              <a:t>of </a:t>
            </a:r>
            <a:r>
              <a:rPr lang="en-US" altLang="zh-TW" sz="2000" b="1" dirty="0">
                <a:solidFill>
                  <a:srgbClr val="C24310"/>
                </a:solidFill>
              </a:rPr>
              <a:t>a 	letter to the editor</a:t>
            </a:r>
            <a:endParaRPr lang="zh-TW" altLang="en-US" sz="2000" b="1" dirty="0">
              <a:solidFill>
                <a:srgbClr val="C2431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16632"/>
            <a:ext cx="720080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TW" altLang="en-US" sz="4000" b="1" dirty="0">
                <a:solidFill>
                  <a:schemeClr val="bg1"/>
                </a:solidFill>
              </a:rPr>
              <a:t>  </a:t>
            </a:r>
            <a:r>
              <a:rPr lang="en-US" altLang="zh-TW" sz="4000" b="1" dirty="0">
                <a:solidFill>
                  <a:schemeClr val="bg1"/>
                </a:solidFill>
              </a:rPr>
              <a:t>A letter to the editor</a:t>
            </a:r>
            <a:endParaRPr lang="zh-HK" alt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sz="quarter"/>
          </p:nvPr>
        </p:nvSpPr>
        <p:spPr>
          <a:xfrm>
            <a:off x="1187624" y="1556792"/>
            <a:ext cx="3744416" cy="720080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A letter to the</a:t>
            </a:r>
            <a:endParaRPr lang="zh-TW" altLang="en-US" dirty="0"/>
          </a:p>
        </p:txBody>
      </p:sp>
      <p:sp>
        <p:nvSpPr>
          <p:cNvPr id="3" name="文字方塊 2"/>
          <p:cNvSpPr txBox="1"/>
          <p:nvPr/>
        </p:nvSpPr>
        <p:spPr>
          <a:xfrm>
            <a:off x="611560" y="836712"/>
            <a:ext cx="309634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Text type/ Genre:</a:t>
            </a:r>
          </a:p>
          <a:p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4788024" y="1556792"/>
            <a:ext cx="1944216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TW" sz="4400" b="1" dirty="0">
                <a:solidFill>
                  <a:srgbClr val="BB0D8D"/>
                </a:solidFill>
              </a:rPr>
              <a:t>editor</a:t>
            </a:r>
            <a:endParaRPr lang="zh-TW" altLang="en-US" sz="4400" b="1" dirty="0">
              <a:solidFill>
                <a:srgbClr val="BB0D8D"/>
              </a:solidFill>
            </a:endParaRPr>
          </a:p>
        </p:txBody>
      </p:sp>
      <p:cxnSp>
        <p:nvCxnSpPr>
          <p:cNvPr id="6" name="直線接點 5"/>
          <p:cNvCxnSpPr/>
          <p:nvPr/>
        </p:nvCxnSpPr>
        <p:spPr>
          <a:xfrm>
            <a:off x="5580112" y="2420888"/>
            <a:ext cx="0" cy="93610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6"/>
          <p:cNvSpPr txBox="1"/>
          <p:nvPr/>
        </p:nvSpPr>
        <p:spPr>
          <a:xfrm>
            <a:off x="3851920" y="2736502"/>
            <a:ext cx="3816424" cy="138499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altLang="zh-TW" sz="2800" dirty="0"/>
              <a:t>The person who decides what to put in the newspaper</a:t>
            </a:r>
            <a:endParaRPr lang="zh-TW" altLang="en-US" sz="2800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C24A52B0-1EFC-4D4B-A90C-BBD8B48B2A21}"/>
              </a:ext>
            </a:extLst>
          </p:cNvPr>
          <p:cNvSpPr txBox="1">
            <a:spLocks/>
          </p:cNvSpPr>
          <p:nvPr/>
        </p:nvSpPr>
        <p:spPr bwMode="auto">
          <a:xfrm>
            <a:off x="3845024" y="4437111"/>
            <a:ext cx="424847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  <a:normAutofit fontScale="60000" lnSpcReduction="20000"/>
          </a:bodyPr>
          <a:lstStyle>
            <a:lvl1pPr algn="ctr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Century Gothic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Century Gothic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Century Gothic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Century Gothic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Century Gothic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Century Gothic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Century Gothic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Century Gothic" pitchFamily="34" charset="0"/>
              </a:defRPr>
            </a:lvl9pPr>
          </a:lstStyle>
          <a:p>
            <a:r>
              <a:rPr lang="en-US" altLang="zh-TW" kern="0" dirty="0"/>
              <a:t>Who will read this letter?</a:t>
            </a:r>
            <a:endParaRPr lang="zh-TW" altLang="en-US" kern="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4752528" cy="66563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l"/>
            <a:r>
              <a:rPr lang="en-US" altLang="zh-TW" sz="2300" dirty="0"/>
              <a:t>Look at Text A and Text B</a:t>
            </a:r>
            <a:r>
              <a:rPr lang="en-US" altLang="zh-TW" sz="2000" dirty="0"/>
              <a:t>.</a:t>
            </a:r>
            <a:endParaRPr lang="zh-TW" altLang="en-US" sz="2000" dirty="0"/>
          </a:p>
        </p:txBody>
      </p:sp>
      <p:sp>
        <p:nvSpPr>
          <p:cNvPr id="5" name="內容版面配置區 4"/>
          <p:cNvSpPr>
            <a:spLocks noGrp="1"/>
          </p:cNvSpPr>
          <p:nvPr>
            <p:ph sz="half" idx="1"/>
          </p:nvPr>
        </p:nvSpPr>
        <p:spPr>
          <a:xfrm>
            <a:off x="1547664" y="836712"/>
            <a:ext cx="936104" cy="36004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en-US" altLang="zh-TW" sz="2000" b="1" dirty="0">
                <a:solidFill>
                  <a:schemeClr val="tx1"/>
                </a:solidFill>
              </a:rPr>
              <a:t>Text A</a:t>
            </a:r>
          </a:p>
          <a:p>
            <a:pPr>
              <a:buNone/>
            </a:pP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9" name="直線接點 8"/>
          <p:cNvCxnSpPr/>
          <p:nvPr/>
        </p:nvCxnSpPr>
        <p:spPr bwMode="auto">
          <a:xfrm>
            <a:off x="4315750" y="1212475"/>
            <a:ext cx="0" cy="468052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內容版面配置區 4"/>
          <p:cNvSpPr>
            <a:spLocks noGrp="1"/>
          </p:cNvSpPr>
          <p:nvPr>
            <p:ph sz="half" idx="1"/>
          </p:nvPr>
        </p:nvSpPr>
        <p:spPr>
          <a:xfrm>
            <a:off x="5916671" y="767491"/>
            <a:ext cx="936104" cy="360040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en-US" altLang="zh-TW" sz="2000" b="1" dirty="0">
                <a:solidFill>
                  <a:schemeClr val="tx1"/>
                </a:solidFill>
              </a:rPr>
              <a:t>Text B</a:t>
            </a:r>
          </a:p>
          <a:p>
            <a:pPr>
              <a:buNone/>
            </a:pPr>
            <a:endParaRPr lang="zh-TW" altLang="en-US" dirty="0">
              <a:solidFill>
                <a:schemeClr val="tx1"/>
              </a:solidFill>
            </a:endParaRPr>
          </a:p>
        </p:txBody>
      </p:sp>
      <p:pic>
        <p:nvPicPr>
          <p:cNvPr id="12" name="圖片 11" descr="sample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3389" y="1124744"/>
            <a:ext cx="3769462" cy="4946108"/>
          </a:xfrm>
          <a:prstGeom prst="rect">
            <a:avLst/>
          </a:prstGeom>
        </p:spPr>
      </p:pic>
      <p:pic>
        <p:nvPicPr>
          <p:cNvPr id="13" name="圖片 12" descr="sample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9304" y="1212475"/>
            <a:ext cx="4062656" cy="4981658"/>
          </a:xfrm>
          <a:prstGeom prst="rect">
            <a:avLst/>
          </a:prstGeom>
        </p:spPr>
      </p:pic>
      <p:sp>
        <p:nvSpPr>
          <p:cNvPr id="10" name="橢圓 9"/>
          <p:cNvSpPr/>
          <p:nvPr/>
        </p:nvSpPr>
        <p:spPr bwMode="auto">
          <a:xfrm>
            <a:off x="35744" y="1124744"/>
            <a:ext cx="1043608" cy="360040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橢圓 13"/>
          <p:cNvSpPr/>
          <p:nvPr/>
        </p:nvSpPr>
        <p:spPr bwMode="auto">
          <a:xfrm>
            <a:off x="50528" y="5373216"/>
            <a:ext cx="1043608" cy="360040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橢圓 14"/>
          <p:cNvSpPr/>
          <p:nvPr/>
        </p:nvSpPr>
        <p:spPr bwMode="auto">
          <a:xfrm>
            <a:off x="63187" y="5814042"/>
            <a:ext cx="1043608" cy="360040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橢圓 15"/>
          <p:cNvSpPr/>
          <p:nvPr/>
        </p:nvSpPr>
        <p:spPr bwMode="auto">
          <a:xfrm>
            <a:off x="101180" y="1988840"/>
            <a:ext cx="4046932" cy="576064"/>
          </a:xfrm>
          <a:prstGeom prst="ellipse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HK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3"/>
          <p:cNvSpPr txBox="1">
            <a:spLocks/>
          </p:cNvSpPr>
          <p:nvPr/>
        </p:nvSpPr>
        <p:spPr>
          <a:xfrm>
            <a:off x="2627784" y="404664"/>
            <a:ext cx="5616624" cy="5760640"/>
          </a:xfrm>
          <a:prstGeom prst="rect">
            <a:avLst/>
          </a:prstGeom>
          <a:ln w="25400" cmpd="dbl"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32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TW" sz="3200" dirty="0">
                <a:solidFill>
                  <a:schemeClr val="bg2"/>
                </a:solidFill>
              </a:rPr>
              <a:t>	</a:t>
            </a:r>
            <a:r>
              <a:rPr kumimoji="0" lang="en-US" altLang="zh-TW" sz="80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Dear</a:t>
            </a:r>
            <a:r>
              <a:rPr kumimoji="0" lang="en-US" altLang="zh-TW" sz="5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TW" altLang="zh-TW" sz="5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zh-TW" altLang="zh-TW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lang="en-US" altLang="zh-TW" sz="5600" dirty="0">
                <a:solidFill>
                  <a:schemeClr val="bg2"/>
                </a:solidFill>
              </a:rPr>
              <a:t> </a:t>
            </a:r>
            <a:r>
              <a:rPr lang="en-US" altLang="zh-TW" sz="5600" b="1" u="sng" dirty="0">
                <a:solidFill>
                  <a:schemeClr val="bg2"/>
                </a:solidFill>
              </a:rPr>
              <a:t>Hong Kong teenagers’ unhealthy lifestyle</a:t>
            </a:r>
            <a:endParaRPr kumimoji="0" lang="en-US" altLang="zh-TW" sz="5600" b="1" i="0" u="sng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endParaRPr lang="en-US" altLang="zh-TW" sz="5600" dirty="0">
              <a:solidFill>
                <a:schemeClr val="bg2"/>
              </a:solidFill>
            </a:endParaRPr>
          </a:p>
          <a:p>
            <a:pPr marL="342900" lvl="0" indent="-342900" algn="just">
              <a:spcBef>
                <a:spcPct val="20000"/>
              </a:spcBef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I am writing </a:t>
            </a:r>
            <a:r>
              <a:rPr kumimoji="0" lang="en-US" altLang="zh-TW" sz="5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response to </a:t>
            </a: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</a:t>
            </a:r>
            <a:r>
              <a:rPr lang="en-US" altLang="zh-TW" sz="5600" dirty="0">
                <a:solidFill>
                  <a:schemeClr val="bg2"/>
                </a:solidFill>
              </a:rPr>
              <a:t>article </a:t>
            </a: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by Peter Chan </a:t>
            </a:r>
            <a:r>
              <a:rPr lang="en-US" altLang="zh-TW" sz="5600" dirty="0">
                <a:solidFill>
                  <a:schemeClr val="bg2"/>
                </a:solidFill>
              </a:rPr>
              <a:t>in </a:t>
            </a:r>
            <a:r>
              <a:rPr lang="en-US" altLang="zh-TW" sz="5600" i="1" dirty="0">
                <a:solidFill>
                  <a:schemeClr val="bg2"/>
                </a:solidFill>
              </a:rPr>
              <a:t>the Young Post </a:t>
            </a: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dated 20</a:t>
            </a:r>
            <a:r>
              <a:rPr kumimoji="0" lang="en-US" altLang="zh-TW" sz="5600" b="0" i="0" u="none" strike="noStrike" kern="1200" cap="none" spc="0" normalizeH="0" baseline="3000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</a:t>
            </a: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March.</a:t>
            </a:r>
            <a:r>
              <a:rPr kumimoji="0" lang="en-US" altLang="zh-TW" sz="5600" b="0" i="0" u="none" strike="noStrike" kern="1200" cap="none" spc="0" normalizeH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It is </a:t>
            </a: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about Hong Kong teenagers’ unhealthy lifestyle. I agree to the ideas in the article because Hong Kong teenagers don’t seem to understand the importance of a healthy lifestyle.</a:t>
            </a:r>
            <a:endParaRPr kumimoji="0" lang="zh-TW" altLang="zh-TW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zh-TW" altLang="zh-TW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A balanced diet is important. Eating the right amounts of the right foods can help us live a longer, healthier life. Our diet should contain healthy food like vegetables, fruits, and fish.</a:t>
            </a:r>
            <a:endParaRPr kumimoji="0" lang="zh-TW" altLang="zh-TW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zh-TW" altLang="zh-TW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Exercise also plays a very important role. We need to balance the calories we get from food with the calories we use for physical activities. Regular exercise can keep your heart healthy.</a:t>
            </a:r>
            <a:endParaRPr kumimoji="0" lang="zh-TW" altLang="zh-TW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zh-TW" altLang="zh-TW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In conclusion, we all need to have a healthy lifestyle in order to keep our body healthy. It is never too late to start it right.</a:t>
            </a:r>
            <a:endParaRPr kumimoji="0" lang="zh-TW" altLang="zh-TW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endParaRPr kumimoji="0" lang="zh-TW" altLang="zh-TW" sz="5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56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 </a:t>
            </a:r>
            <a:endParaRPr kumimoji="0" lang="en-US" altLang="zh-TW" sz="5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TW" altLang="zh-TW" sz="56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TW" altLang="en-US" sz="56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4" name="直線接點 3"/>
          <p:cNvCxnSpPr>
            <a:stCxn id="14" idx="1"/>
          </p:cNvCxnSpPr>
          <p:nvPr/>
        </p:nvCxnSpPr>
        <p:spPr>
          <a:xfrm flipH="1">
            <a:off x="2195736" y="908720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/>
          <p:cNvSpPr txBox="1"/>
          <p:nvPr/>
        </p:nvSpPr>
        <p:spPr>
          <a:xfrm>
            <a:off x="827584" y="404664"/>
            <a:ext cx="1368152" cy="646331"/>
          </a:xfrm>
          <a:prstGeom prst="rect">
            <a:avLst/>
          </a:prstGeom>
          <a:solidFill>
            <a:srgbClr val="FFFF00"/>
          </a:solidFill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Salutation/ Greeting</a:t>
            </a:r>
            <a:endParaRPr lang="zh-TW" altLang="en-US" dirty="0">
              <a:solidFill>
                <a:srgbClr val="FF0000"/>
              </a:solidFill>
              <a:latin typeface="Adobe Gothic Std B" pitchFamily="34" charset="-128"/>
            </a:endParaRPr>
          </a:p>
        </p:txBody>
      </p:sp>
      <p:cxnSp>
        <p:nvCxnSpPr>
          <p:cNvPr id="6" name="直線接點 5"/>
          <p:cNvCxnSpPr>
            <a:endCxn id="7" idx="3"/>
          </p:cNvCxnSpPr>
          <p:nvPr/>
        </p:nvCxnSpPr>
        <p:spPr>
          <a:xfrm flipH="1">
            <a:off x="2267744" y="2060848"/>
            <a:ext cx="648072" cy="351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6"/>
          <p:cNvSpPr txBox="1"/>
          <p:nvPr/>
        </p:nvSpPr>
        <p:spPr>
          <a:xfrm>
            <a:off x="539552" y="1772816"/>
            <a:ext cx="1728192" cy="646331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bg2"/>
                </a:solidFill>
                <a:latin typeface="Adobe Gothic Std B" pitchFamily="34" charset="-128"/>
                <a:ea typeface="Adobe Gothic Std B" pitchFamily="34" charset="-128"/>
              </a:rPr>
              <a:t>Introduction/ Opening</a:t>
            </a:r>
            <a:endParaRPr lang="zh-TW" altLang="en-US" dirty="0">
              <a:solidFill>
                <a:schemeClr val="bg2"/>
              </a:solidFill>
              <a:latin typeface="Adobe Gothic Std B" pitchFamily="34" charset="-128"/>
            </a:endParaRPr>
          </a:p>
        </p:txBody>
      </p:sp>
      <p:cxnSp>
        <p:nvCxnSpPr>
          <p:cNvPr id="8" name="直線接點 7"/>
          <p:cNvCxnSpPr>
            <a:stCxn id="17" idx="1"/>
          </p:cNvCxnSpPr>
          <p:nvPr/>
        </p:nvCxnSpPr>
        <p:spPr>
          <a:xfrm flipH="1">
            <a:off x="2123728" y="3573016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>
            <a:stCxn id="18" idx="1"/>
          </p:cNvCxnSpPr>
          <p:nvPr/>
        </p:nvCxnSpPr>
        <p:spPr>
          <a:xfrm flipH="1" flipV="1">
            <a:off x="2195736" y="4797152"/>
            <a:ext cx="720080" cy="36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>
            <a:stCxn id="19" idx="1"/>
          </p:cNvCxnSpPr>
          <p:nvPr/>
        </p:nvCxnSpPr>
        <p:spPr>
          <a:xfrm flipH="1">
            <a:off x="2267744" y="5733256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左大括弧 13"/>
          <p:cNvSpPr/>
          <p:nvPr/>
        </p:nvSpPr>
        <p:spPr>
          <a:xfrm>
            <a:off x="2915816" y="764704"/>
            <a:ext cx="72008" cy="2880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左大括弧 15"/>
          <p:cNvSpPr/>
          <p:nvPr/>
        </p:nvSpPr>
        <p:spPr>
          <a:xfrm>
            <a:off x="2915816" y="1700808"/>
            <a:ext cx="72008" cy="7200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左大括弧 16"/>
          <p:cNvSpPr/>
          <p:nvPr/>
        </p:nvSpPr>
        <p:spPr>
          <a:xfrm>
            <a:off x="2915816" y="2780928"/>
            <a:ext cx="72008" cy="15841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左大括弧 17"/>
          <p:cNvSpPr/>
          <p:nvPr/>
        </p:nvSpPr>
        <p:spPr>
          <a:xfrm>
            <a:off x="2915816" y="4581128"/>
            <a:ext cx="72008" cy="5040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左大括弧 18"/>
          <p:cNvSpPr/>
          <p:nvPr/>
        </p:nvSpPr>
        <p:spPr>
          <a:xfrm>
            <a:off x="2915816" y="5373216"/>
            <a:ext cx="72008" cy="7200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內容版面配置區 4"/>
          <p:cNvSpPr txBox="1">
            <a:spLocks/>
          </p:cNvSpPr>
          <p:nvPr/>
        </p:nvSpPr>
        <p:spPr>
          <a:xfrm>
            <a:off x="3707904" y="116632"/>
            <a:ext cx="3744416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en-US" altLang="zh-TW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 A – a</a:t>
            </a:r>
            <a:r>
              <a:rPr kumimoji="0" lang="en-US" altLang="zh-TW" sz="2000" b="1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letter to the editor</a:t>
            </a:r>
            <a:endParaRPr kumimoji="0" lang="en-US" altLang="zh-TW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endParaRPr kumimoji="0" lang="zh-TW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3284984"/>
            <a:ext cx="1008112" cy="369332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bg2"/>
                </a:solidFill>
                <a:latin typeface="Adobe Gothic Std B" pitchFamily="34" charset="-128"/>
                <a:ea typeface="Adobe Gothic Std B" pitchFamily="34" charset="-128"/>
              </a:rPr>
              <a:t>Body</a:t>
            </a:r>
            <a:endParaRPr lang="zh-TW" altLang="en-US" dirty="0">
              <a:solidFill>
                <a:schemeClr val="bg2"/>
              </a:solidFill>
              <a:latin typeface="Adobe Gothic Std B" pitchFamily="34" charset="-128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611560" y="4365104"/>
            <a:ext cx="1584176" cy="646331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bg2"/>
                </a:solidFill>
                <a:latin typeface="Adobe Gothic Std B" pitchFamily="34" charset="-128"/>
                <a:ea typeface="Adobe Gothic Std B" pitchFamily="34" charset="-128"/>
              </a:rPr>
              <a:t>Conclusion/ Closing</a:t>
            </a:r>
            <a:endParaRPr lang="zh-TW" altLang="en-US" dirty="0">
              <a:solidFill>
                <a:schemeClr val="bg2"/>
              </a:solidFill>
              <a:latin typeface="Adobe Gothic Std B" pitchFamily="34" charset="-128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1259632" y="5517232"/>
            <a:ext cx="1008112" cy="369332"/>
          </a:xfrm>
          <a:prstGeom prst="rect">
            <a:avLst/>
          </a:prstGeom>
          <a:solidFill>
            <a:srgbClr val="FFFF00"/>
          </a:solidFill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Close</a:t>
            </a:r>
            <a:endParaRPr lang="zh-TW" altLang="en-US" dirty="0">
              <a:solidFill>
                <a:srgbClr val="FF0000"/>
              </a:solidFill>
              <a:latin typeface="Adobe Gothic Std B" pitchFamily="34" charset="-128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1187624" y="1196752"/>
            <a:ext cx="1008112" cy="369332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>
                <a:solidFill>
                  <a:schemeClr val="bg2"/>
                </a:solidFill>
                <a:latin typeface="Adobe Gothic Std B" pitchFamily="34" charset="-128"/>
                <a:ea typeface="Adobe Gothic Std B" pitchFamily="34" charset="-128"/>
              </a:rPr>
              <a:t>Title</a:t>
            </a:r>
            <a:endParaRPr lang="zh-TW" altLang="en-US" dirty="0">
              <a:solidFill>
                <a:schemeClr val="bg2"/>
              </a:solidFill>
              <a:latin typeface="Adobe Gothic Std B" pitchFamily="34" charset="-128"/>
            </a:endParaRPr>
          </a:p>
        </p:txBody>
      </p:sp>
      <p:sp>
        <p:nvSpPr>
          <p:cNvPr id="39" name="左大括弧 38"/>
          <p:cNvSpPr/>
          <p:nvPr/>
        </p:nvSpPr>
        <p:spPr>
          <a:xfrm>
            <a:off x="2915816" y="1196752"/>
            <a:ext cx="72008" cy="2880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40" name="直線接點 39"/>
          <p:cNvCxnSpPr>
            <a:stCxn id="39" idx="1"/>
            <a:endCxn id="38" idx="3"/>
          </p:cNvCxnSpPr>
          <p:nvPr/>
        </p:nvCxnSpPr>
        <p:spPr>
          <a:xfrm flipH="1">
            <a:off x="2195736" y="1340768"/>
            <a:ext cx="720080" cy="40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3635896" y="545287"/>
            <a:ext cx="93610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TW" sz="2800" b="1" dirty="0">
                <a:solidFill>
                  <a:srgbClr val="FF0000"/>
                </a:solidFill>
              </a:rPr>
              <a:t>E</a:t>
            </a:r>
            <a:r>
              <a:rPr lang="en-US" altLang="zh-TW" b="1" dirty="0">
                <a:solidFill>
                  <a:schemeClr val="tx2">
                    <a:lumMod val="25000"/>
                  </a:schemeClr>
                </a:solidFill>
              </a:rPr>
              <a:t>ditor</a:t>
            </a:r>
            <a:endParaRPr lang="zh-TW" altLang="zh-TW" b="1" dirty="0">
              <a:solidFill>
                <a:schemeClr val="tx2">
                  <a:lumMod val="25000"/>
                </a:schemeClr>
              </a:solidFill>
            </a:endParaRPr>
          </a:p>
          <a:p>
            <a:endParaRPr lang="zh-HK" alt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2992760" y="5267816"/>
            <a:ext cx="1908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TW" b="1" dirty="0">
                <a:solidFill>
                  <a:schemeClr val="tx2">
                    <a:lumMod val="25000"/>
                  </a:schemeClr>
                </a:solidFill>
              </a:rPr>
              <a:t>Your</a:t>
            </a:r>
            <a:r>
              <a:rPr lang="en-US" altLang="zh-TW" b="1" u="sng" dirty="0">
                <a:solidFill>
                  <a:srgbClr val="FF0000"/>
                </a:solidFill>
              </a:rPr>
              <a:t>s</a:t>
            </a:r>
            <a:r>
              <a:rPr lang="en-US" altLang="zh-TW" b="1" dirty="0">
                <a:solidFill>
                  <a:schemeClr val="tx2">
                    <a:lumMod val="25000"/>
                  </a:schemeClr>
                </a:solidFill>
              </a:rPr>
              <a:t>  faithfully</a:t>
            </a:r>
            <a:r>
              <a:rPr lang="en-US" altLang="zh-TW" b="1" dirty="0" smtClean="0">
                <a:solidFill>
                  <a:schemeClr val="tx2">
                    <a:lumMod val="25000"/>
                  </a:schemeClr>
                </a:solidFill>
              </a:rPr>
              <a:t>,</a:t>
            </a:r>
          </a:p>
          <a:p>
            <a:r>
              <a:rPr lang="en-US" altLang="zh-TW" b="1" dirty="0" smtClean="0">
                <a:solidFill>
                  <a:schemeClr val="tx2">
                    <a:lumMod val="25000"/>
                  </a:schemeClr>
                </a:solidFill>
              </a:rPr>
              <a:t>Amanda </a:t>
            </a:r>
            <a:r>
              <a:rPr lang="en-US" altLang="zh-TW" b="1" dirty="0">
                <a:solidFill>
                  <a:schemeClr val="tx2">
                    <a:lumMod val="25000"/>
                  </a:schemeClr>
                </a:solidFill>
              </a:rPr>
              <a:t>Ma</a:t>
            </a:r>
            <a:endParaRPr lang="zh-TW" altLang="zh-TW" b="1" dirty="0">
              <a:solidFill>
                <a:schemeClr val="tx2">
                  <a:lumMod val="25000"/>
                </a:schemeClr>
              </a:solidFill>
            </a:endParaRPr>
          </a:p>
          <a:p>
            <a:pPr lvl="0"/>
            <a:endParaRPr lang="zh-TW" altLang="zh-TW" b="1" dirty="0">
              <a:solidFill>
                <a:schemeClr val="tx2">
                  <a:lumMod val="25000"/>
                </a:schemeClr>
              </a:solidFill>
            </a:endParaRPr>
          </a:p>
          <a:p>
            <a:endParaRPr lang="zh-HK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3" grpId="0" animBg="1"/>
      <p:bldP spid="24" grpId="0" animBg="1"/>
      <p:bldP spid="27" grpId="0" animBg="1"/>
      <p:bldP spid="38" grpId="0" animBg="1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07791" y="267916"/>
            <a:ext cx="7139136" cy="562074"/>
          </a:xfrm>
        </p:spPr>
        <p:txBody>
          <a:bodyPr>
            <a:noAutofit/>
          </a:bodyPr>
          <a:lstStyle/>
          <a:p>
            <a:r>
              <a:rPr lang="en-US" altLang="zh-TW" sz="2800" b="1" dirty="0"/>
              <a:t>How many parts are there?</a:t>
            </a:r>
            <a:br>
              <a:rPr lang="en-US" altLang="zh-TW" sz="2800" b="1" dirty="0"/>
            </a:br>
            <a:r>
              <a:rPr lang="en-US" altLang="zh-TW" sz="2800" b="1" dirty="0"/>
              <a:t>What are they in common?</a:t>
            </a:r>
            <a:endParaRPr lang="zh-TW" altLang="en-US" sz="2800" b="1" dirty="0"/>
          </a:p>
        </p:txBody>
      </p:sp>
      <p:sp>
        <p:nvSpPr>
          <p:cNvPr id="3" name="文字方塊 2"/>
          <p:cNvSpPr txBox="1"/>
          <p:nvPr/>
        </p:nvSpPr>
        <p:spPr>
          <a:xfrm>
            <a:off x="263575" y="1484784"/>
            <a:ext cx="2952328" cy="4093428"/>
          </a:xfrm>
          <a:prstGeom prst="rect">
            <a:avLst/>
          </a:prstGeom>
          <a:solidFill>
            <a:schemeClr val="tx1"/>
          </a:solidFill>
          <a:ln w="41275" cmpd="sng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I am writing in response to the article written by Peter Chan in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</a:rPr>
              <a:t>the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</a:rPr>
              <a:t>Young Post 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dated 20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March. It is about Hong Kong teenagers’ unhealthy lifestyle. I agree to the ideas in the article because Hong Kong teenagers don’t seem to understand the importance of a healthy lifestyle.</a:t>
            </a:r>
            <a:endParaRPr lang="en-US" altLang="zh-TW" sz="2000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362523" y="1508462"/>
            <a:ext cx="2880320" cy="3477875"/>
          </a:xfrm>
          <a:prstGeom prst="rect">
            <a:avLst/>
          </a:prstGeom>
          <a:solidFill>
            <a:schemeClr val="tx1"/>
          </a:solidFill>
          <a:ln w="41275" cmpd="sng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I am writing in response to the article written by Sam Wong in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</a:rPr>
              <a:t>the Apple Daily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dated 17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April. It is about setting up CCTV in the taxis. I disagree to the ideas in the article because I really don’t understand why looking at CCTV in taxis is a way to protect taxi drivers.</a:t>
            </a:r>
            <a:endParaRPr lang="zh-TW" altLang="en-US" sz="2000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6314851" y="1522739"/>
            <a:ext cx="2660277" cy="3170099"/>
          </a:xfrm>
          <a:prstGeom prst="rect">
            <a:avLst/>
          </a:prstGeom>
          <a:solidFill>
            <a:schemeClr val="tx1"/>
          </a:solidFill>
          <a:ln w="41275" cmpd="sng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I am writing in response to the article written by Kelly Wong in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</a:rPr>
              <a:t>the Young Post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dated 29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April. It is about banning school uniforms. I disagree to the ideas because school uniforms allow everyone in a school to be equal.</a:t>
            </a:r>
            <a:endParaRPr lang="zh-TW" altLang="zh-HK" sz="2000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335583" y="1844824"/>
            <a:ext cx="2232248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圓角矩形 6"/>
          <p:cNvSpPr/>
          <p:nvPr/>
        </p:nvSpPr>
        <p:spPr>
          <a:xfrm>
            <a:off x="335583" y="1556792"/>
            <a:ext cx="2808312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圓角矩形 7"/>
          <p:cNvSpPr/>
          <p:nvPr/>
        </p:nvSpPr>
        <p:spPr>
          <a:xfrm>
            <a:off x="335583" y="2780928"/>
            <a:ext cx="1872208" cy="288032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圓角矩形 8"/>
          <p:cNvSpPr/>
          <p:nvPr/>
        </p:nvSpPr>
        <p:spPr>
          <a:xfrm>
            <a:off x="335583" y="4293096"/>
            <a:ext cx="2592288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圓角矩形 22"/>
          <p:cNvSpPr/>
          <p:nvPr/>
        </p:nvSpPr>
        <p:spPr>
          <a:xfrm>
            <a:off x="2711847" y="2420888"/>
            <a:ext cx="432048" cy="360040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圓角矩形 23"/>
          <p:cNvSpPr/>
          <p:nvPr/>
        </p:nvSpPr>
        <p:spPr>
          <a:xfrm>
            <a:off x="335583" y="3717032"/>
            <a:ext cx="1944216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圓角矩形 24"/>
          <p:cNvSpPr/>
          <p:nvPr/>
        </p:nvSpPr>
        <p:spPr>
          <a:xfrm>
            <a:off x="335583" y="4005064"/>
            <a:ext cx="2088232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圓角矩形 25"/>
          <p:cNvSpPr/>
          <p:nvPr/>
        </p:nvSpPr>
        <p:spPr>
          <a:xfrm>
            <a:off x="335583" y="2132856"/>
            <a:ext cx="2448272" cy="360040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圓角矩形 26"/>
          <p:cNvSpPr/>
          <p:nvPr/>
        </p:nvSpPr>
        <p:spPr>
          <a:xfrm>
            <a:off x="335583" y="2492896"/>
            <a:ext cx="2376264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圓角矩形 27"/>
          <p:cNvSpPr/>
          <p:nvPr/>
        </p:nvSpPr>
        <p:spPr>
          <a:xfrm>
            <a:off x="3434531" y="1580470"/>
            <a:ext cx="2520280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29" name="圓角矩形 28"/>
          <p:cNvSpPr/>
          <p:nvPr/>
        </p:nvSpPr>
        <p:spPr>
          <a:xfrm>
            <a:off x="3434531" y="1868502"/>
            <a:ext cx="2520280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圓角矩形 29"/>
          <p:cNvSpPr/>
          <p:nvPr/>
        </p:nvSpPr>
        <p:spPr>
          <a:xfrm>
            <a:off x="3434531" y="2156534"/>
            <a:ext cx="2520280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圓角矩形 30"/>
          <p:cNvSpPr/>
          <p:nvPr/>
        </p:nvSpPr>
        <p:spPr>
          <a:xfrm>
            <a:off x="3434531" y="2444566"/>
            <a:ext cx="2304256" cy="360040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圓角矩形 31"/>
          <p:cNvSpPr/>
          <p:nvPr/>
        </p:nvSpPr>
        <p:spPr>
          <a:xfrm>
            <a:off x="6386859" y="1594747"/>
            <a:ext cx="2520280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圓角矩形 32"/>
          <p:cNvSpPr/>
          <p:nvPr/>
        </p:nvSpPr>
        <p:spPr>
          <a:xfrm>
            <a:off x="6386859" y="1882779"/>
            <a:ext cx="2520280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圓角矩形 33"/>
          <p:cNvSpPr/>
          <p:nvPr/>
        </p:nvSpPr>
        <p:spPr>
          <a:xfrm>
            <a:off x="6386859" y="2170811"/>
            <a:ext cx="2448272" cy="360040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dirty="0"/>
          </a:p>
        </p:txBody>
      </p:sp>
      <p:sp>
        <p:nvSpPr>
          <p:cNvPr id="36" name="圓角矩形 35"/>
          <p:cNvSpPr/>
          <p:nvPr/>
        </p:nvSpPr>
        <p:spPr>
          <a:xfrm>
            <a:off x="6386859" y="2530851"/>
            <a:ext cx="2160240" cy="288032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圓角矩形 37"/>
          <p:cNvSpPr/>
          <p:nvPr/>
        </p:nvSpPr>
        <p:spPr>
          <a:xfrm>
            <a:off x="5738787" y="2444566"/>
            <a:ext cx="432048" cy="360040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9" name="圓角矩形 38"/>
          <p:cNvSpPr/>
          <p:nvPr/>
        </p:nvSpPr>
        <p:spPr>
          <a:xfrm>
            <a:off x="3434531" y="2804606"/>
            <a:ext cx="2592288" cy="288032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0" name="圓角矩形 39"/>
          <p:cNvSpPr/>
          <p:nvPr/>
        </p:nvSpPr>
        <p:spPr>
          <a:xfrm>
            <a:off x="6386859" y="2818883"/>
            <a:ext cx="2448272" cy="288032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1" name="圓角矩形 40"/>
          <p:cNvSpPr/>
          <p:nvPr/>
        </p:nvSpPr>
        <p:spPr>
          <a:xfrm>
            <a:off x="7394971" y="3106915"/>
            <a:ext cx="1368152" cy="360040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圓角矩形 41"/>
          <p:cNvSpPr/>
          <p:nvPr/>
        </p:nvSpPr>
        <p:spPr>
          <a:xfrm>
            <a:off x="6386859" y="3466955"/>
            <a:ext cx="1944216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圓角矩形 43"/>
          <p:cNvSpPr/>
          <p:nvPr/>
        </p:nvSpPr>
        <p:spPr>
          <a:xfrm>
            <a:off x="4442643" y="3092638"/>
            <a:ext cx="1728192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5" name="圓角矩形 44"/>
          <p:cNvSpPr/>
          <p:nvPr/>
        </p:nvSpPr>
        <p:spPr>
          <a:xfrm>
            <a:off x="3434531" y="3380670"/>
            <a:ext cx="1944216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6" name="圓角矩形 45"/>
          <p:cNvSpPr/>
          <p:nvPr/>
        </p:nvSpPr>
        <p:spPr>
          <a:xfrm>
            <a:off x="3434531" y="3668702"/>
            <a:ext cx="2304256" cy="360040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內容版面配置區 4"/>
          <p:cNvSpPr txBox="1">
            <a:spLocks/>
          </p:cNvSpPr>
          <p:nvPr/>
        </p:nvSpPr>
        <p:spPr>
          <a:xfrm>
            <a:off x="1024211" y="1072766"/>
            <a:ext cx="1296144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en-US" altLang="zh-TW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Extract 1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endParaRPr kumimoji="0" lang="zh-TW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內容版面配置區 4"/>
          <p:cNvSpPr txBox="1">
            <a:spLocks/>
          </p:cNvSpPr>
          <p:nvPr/>
        </p:nvSpPr>
        <p:spPr>
          <a:xfrm>
            <a:off x="4115742" y="1055693"/>
            <a:ext cx="1296144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en-US" altLang="zh-TW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Extract 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endParaRPr kumimoji="0" lang="zh-TW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內容版面配置區 4"/>
          <p:cNvSpPr txBox="1">
            <a:spLocks/>
          </p:cNvSpPr>
          <p:nvPr/>
        </p:nvSpPr>
        <p:spPr>
          <a:xfrm>
            <a:off x="7034931" y="1052940"/>
            <a:ext cx="1296144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r>
              <a:rPr kumimoji="0" lang="en-US" altLang="zh-TW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Extract 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bg1"/>
              </a:buClr>
              <a:buSzTx/>
              <a:buFontTx/>
              <a:buNone/>
              <a:tabLst/>
              <a:defRPr/>
            </a:pPr>
            <a:endParaRPr kumimoji="0" lang="zh-TW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圓角矩形 48"/>
          <p:cNvSpPr/>
          <p:nvPr/>
        </p:nvSpPr>
        <p:spPr>
          <a:xfrm>
            <a:off x="8547099" y="2530851"/>
            <a:ext cx="288032" cy="288032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圓角矩形 49"/>
          <p:cNvSpPr/>
          <p:nvPr/>
        </p:nvSpPr>
        <p:spPr>
          <a:xfrm>
            <a:off x="1199679" y="3356992"/>
            <a:ext cx="1512168" cy="360040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圓角矩形 50"/>
          <p:cNvSpPr/>
          <p:nvPr/>
        </p:nvSpPr>
        <p:spPr>
          <a:xfrm>
            <a:off x="3434531" y="4028742"/>
            <a:ext cx="2520280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圓角矩形 42"/>
          <p:cNvSpPr/>
          <p:nvPr/>
        </p:nvSpPr>
        <p:spPr>
          <a:xfrm>
            <a:off x="335583" y="3068960"/>
            <a:ext cx="2304256" cy="288032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3" name="圓角矩形 52"/>
          <p:cNvSpPr/>
          <p:nvPr/>
        </p:nvSpPr>
        <p:spPr>
          <a:xfrm>
            <a:off x="335583" y="3356992"/>
            <a:ext cx="864096" cy="360040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4" name="圓角矩形 53"/>
          <p:cNvSpPr/>
          <p:nvPr/>
        </p:nvSpPr>
        <p:spPr>
          <a:xfrm>
            <a:off x="335583" y="4581128"/>
            <a:ext cx="1728192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5" name="圓角矩形 54"/>
          <p:cNvSpPr/>
          <p:nvPr/>
        </p:nvSpPr>
        <p:spPr>
          <a:xfrm>
            <a:off x="335583" y="4869160"/>
            <a:ext cx="2592288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6" name="圓角矩形 55"/>
          <p:cNvSpPr/>
          <p:nvPr/>
        </p:nvSpPr>
        <p:spPr>
          <a:xfrm>
            <a:off x="335583" y="5157192"/>
            <a:ext cx="1008112" cy="360040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7" name="圓角矩形 56"/>
          <p:cNvSpPr/>
          <p:nvPr/>
        </p:nvSpPr>
        <p:spPr>
          <a:xfrm>
            <a:off x="3434531" y="3098777"/>
            <a:ext cx="1008112" cy="288032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圓角矩形 57"/>
          <p:cNvSpPr/>
          <p:nvPr/>
        </p:nvSpPr>
        <p:spPr>
          <a:xfrm>
            <a:off x="3434531" y="4316774"/>
            <a:ext cx="2520280" cy="360040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圓角矩形 58"/>
          <p:cNvSpPr/>
          <p:nvPr/>
        </p:nvSpPr>
        <p:spPr>
          <a:xfrm>
            <a:off x="3434531" y="4676814"/>
            <a:ext cx="2304256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0" name="圓角矩形 59"/>
          <p:cNvSpPr/>
          <p:nvPr/>
        </p:nvSpPr>
        <p:spPr>
          <a:xfrm>
            <a:off x="6386859" y="3754987"/>
            <a:ext cx="2304256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1" name="圓角矩形 60"/>
          <p:cNvSpPr/>
          <p:nvPr/>
        </p:nvSpPr>
        <p:spPr>
          <a:xfrm>
            <a:off x="6386859" y="4043019"/>
            <a:ext cx="2376264" cy="360040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2" name="圓角矩形 61"/>
          <p:cNvSpPr/>
          <p:nvPr/>
        </p:nvSpPr>
        <p:spPr>
          <a:xfrm>
            <a:off x="6386859" y="4403059"/>
            <a:ext cx="2304256" cy="28803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3" name="圓角矩形 62"/>
          <p:cNvSpPr/>
          <p:nvPr/>
        </p:nvSpPr>
        <p:spPr>
          <a:xfrm>
            <a:off x="6386859" y="3106915"/>
            <a:ext cx="1008112" cy="360040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7" name="文字方塊 66">
            <a:extLst>
              <a:ext uri="{FF2B5EF4-FFF2-40B4-BE49-F238E27FC236}">
                <a16:creationId xmlns:a16="http://schemas.microsoft.com/office/drawing/2014/main" id="{4C690836-6FBE-41C7-BA5F-29C2F615B5CF}"/>
              </a:ext>
            </a:extLst>
          </p:cNvPr>
          <p:cNvSpPr txBox="1"/>
          <p:nvPr/>
        </p:nvSpPr>
        <p:spPr>
          <a:xfrm>
            <a:off x="3195636" y="5051131"/>
            <a:ext cx="5760640" cy="461665"/>
          </a:xfrm>
          <a:prstGeom prst="rect">
            <a:avLst/>
          </a:prstGeom>
          <a:noFill/>
          <a:ln w="38100">
            <a:solidFill>
              <a:schemeClr val="bg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ln>
                  <a:solidFill>
                    <a:schemeClr val="bg2"/>
                  </a:solidFill>
                </a:ln>
                <a:solidFill>
                  <a:srgbClr val="FFFF00"/>
                </a:solidFill>
              </a:rPr>
              <a:t>Part 1:   Purpose of writing  (Yellow)</a:t>
            </a:r>
          </a:p>
        </p:txBody>
      </p:sp>
      <p:sp>
        <p:nvSpPr>
          <p:cNvPr id="68" name="文字方塊 67">
            <a:extLst>
              <a:ext uri="{FF2B5EF4-FFF2-40B4-BE49-F238E27FC236}">
                <a16:creationId xmlns:a16="http://schemas.microsoft.com/office/drawing/2014/main" id="{B60784A1-7729-4E72-AAAD-DEDE06D11BB8}"/>
              </a:ext>
            </a:extLst>
          </p:cNvPr>
          <p:cNvSpPr txBox="1"/>
          <p:nvPr/>
        </p:nvSpPr>
        <p:spPr>
          <a:xfrm>
            <a:off x="3195636" y="5555187"/>
            <a:ext cx="5760640" cy="461665"/>
          </a:xfrm>
          <a:prstGeom prst="rect">
            <a:avLst/>
          </a:prstGeom>
          <a:noFill/>
          <a:ln w="38100">
            <a:solidFill>
              <a:schemeClr val="bg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ln>
                  <a:solidFill>
                    <a:schemeClr val="bg2"/>
                  </a:solidFill>
                </a:ln>
                <a:solidFill>
                  <a:srgbClr val="00B050"/>
                </a:solidFill>
              </a:rPr>
              <a:t>Part 2:   Topic /Issue  (Green)</a:t>
            </a:r>
          </a:p>
        </p:txBody>
      </p:sp>
      <p:sp>
        <p:nvSpPr>
          <p:cNvPr id="69" name="文字方塊 68">
            <a:extLst>
              <a:ext uri="{FF2B5EF4-FFF2-40B4-BE49-F238E27FC236}">
                <a16:creationId xmlns:a16="http://schemas.microsoft.com/office/drawing/2014/main" id="{E1FE9982-E3CD-4803-8554-654CE9C2C2F1}"/>
              </a:ext>
            </a:extLst>
          </p:cNvPr>
          <p:cNvSpPr txBox="1"/>
          <p:nvPr/>
        </p:nvSpPr>
        <p:spPr>
          <a:xfrm>
            <a:off x="3195636" y="6059243"/>
            <a:ext cx="5760640" cy="830997"/>
          </a:xfrm>
          <a:prstGeom prst="rect">
            <a:avLst/>
          </a:prstGeom>
          <a:noFill/>
          <a:ln w="38100">
            <a:solidFill>
              <a:schemeClr val="bg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ln>
                  <a:solidFill>
                    <a:schemeClr val="bg2"/>
                  </a:solidFill>
                </a:ln>
                <a:solidFill>
                  <a:srgbClr val="BB0D8D"/>
                </a:solidFill>
              </a:rPr>
              <a:t>Part 3:   Agree/ Disagree </a:t>
            </a:r>
          </a:p>
          <a:p>
            <a:r>
              <a:rPr lang="en-US" altLang="zh-TW" sz="2400" b="1" dirty="0">
                <a:ln>
                  <a:solidFill>
                    <a:schemeClr val="bg2"/>
                  </a:solidFill>
                </a:ln>
                <a:solidFill>
                  <a:srgbClr val="BB0D8D"/>
                </a:solidFill>
              </a:rPr>
              <a:t>              - Your stance: (Pink)</a:t>
            </a:r>
          </a:p>
        </p:txBody>
      </p:sp>
    </p:spTree>
    <p:extLst>
      <p:ext uri="{BB962C8B-B14F-4D97-AF65-F5344CB8AC3E}">
        <p14:creationId xmlns:p14="http://schemas.microsoft.com/office/powerpoint/2010/main" val="24364569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9" grpId="0" animBg="1"/>
      <p:bldP spid="50" grpId="0" animBg="1"/>
      <p:bldP spid="51" grpId="0" animBg="1"/>
      <p:bldP spid="43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7" grpId="0" animBg="1"/>
      <p:bldP spid="68" grpId="0" animBg="1"/>
      <p:bldP spid="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032783" y="1534994"/>
            <a:ext cx="5289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I am writing in response to the article written by Peter Chan  in 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</a:rPr>
              <a:t>the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</a:rPr>
              <a:t>Young Post  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dated  20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March . </a:t>
            </a:r>
            <a:endParaRPr lang="zh-HK" altLang="en-US" sz="2000" dirty="0"/>
          </a:p>
        </p:txBody>
      </p:sp>
      <p:sp>
        <p:nvSpPr>
          <p:cNvPr id="4" name="文字方塊 3"/>
          <p:cNvSpPr txBox="1"/>
          <p:nvPr/>
        </p:nvSpPr>
        <p:spPr>
          <a:xfrm>
            <a:off x="1972081" y="2499330"/>
            <a:ext cx="52035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I am writing in response to the article written by        Sam Wong  in 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</a:rPr>
              <a:t>the Apple Daily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 dated  17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April .</a:t>
            </a:r>
            <a:endParaRPr lang="zh-HK" altLang="en-US" sz="20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2010831" y="3573016"/>
            <a:ext cx="5310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I am writing in response to the article written by Kelly Wong  in 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</a:rPr>
              <a:t>the Young Post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 dated  29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</a:rPr>
              <a:t> April .</a:t>
            </a:r>
            <a:endParaRPr lang="zh-HK" altLang="en-US" sz="2000" dirty="0"/>
          </a:p>
        </p:txBody>
      </p:sp>
      <p:sp>
        <p:nvSpPr>
          <p:cNvPr id="6" name="圓角矩形 5"/>
          <p:cNvSpPr/>
          <p:nvPr/>
        </p:nvSpPr>
        <p:spPr>
          <a:xfrm>
            <a:off x="2010831" y="1556792"/>
            <a:ext cx="5297473" cy="332145"/>
          </a:xfrm>
          <a:prstGeom prst="roundRect">
            <a:avLst/>
          </a:prstGeom>
          <a:solidFill>
            <a:srgbClr val="FFFF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圓角矩形 8"/>
          <p:cNvSpPr/>
          <p:nvPr/>
        </p:nvSpPr>
        <p:spPr>
          <a:xfrm>
            <a:off x="2051720" y="2564904"/>
            <a:ext cx="5112568" cy="281697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1979712" y="692696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200" b="1" dirty="0">
                <a:solidFill>
                  <a:srgbClr val="002060"/>
                </a:solidFill>
              </a:rPr>
              <a:t>Part 1: Purpose of writing</a:t>
            </a:r>
            <a:endParaRPr lang="zh-TW" altLang="en-US" sz="3200" b="1" dirty="0">
              <a:solidFill>
                <a:srgbClr val="002060"/>
              </a:solidFill>
            </a:endParaRPr>
          </a:p>
        </p:txBody>
      </p:sp>
      <p:sp>
        <p:nvSpPr>
          <p:cNvPr id="16" name="左中括弧 15"/>
          <p:cNvSpPr/>
          <p:nvPr/>
        </p:nvSpPr>
        <p:spPr>
          <a:xfrm>
            <a:off x="2051720" y="1844824"/>
            <a:ext cx="144016" cy="432048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左中括弧 17"/>
          <p:cNvSpPr/>
          <p:nvPr/>
        </p:nvSpPr>
        <p:spPr>
          <a:xfrm flipH="1">
            <a:off x="3135010" y="1870628"/>
            <a:ext cx="140845" cy="406243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圓角矩形 22"/>
          <p:cNvSpPr/>
          <p:nvPr/>
        </p:nvSpPr>
        <p:spPr>
          <a:xfrm>
            <a:off x="1979712" y="1916832"/>
            <a:ext cx="5328592" cy="288032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圓角矩形 23"/>
          <p:cNvSpPr/>
          <p:nvPr/>
        </p:nvSpPr>
        <p:spPr>
          <a:xfrm>
            <a:off x="2051720" y="2852936"/>
            <a:ext cx="5040560" cy="332075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6" name="圓角矩形 25"/>
          <p:cNvSpPr/>
          <p:nvPr/>
        </p:nvSpPr>
        <p:spPr>
          <a:xfrm>
            <a:off x="2051720" y="3933056"/>
            <a:ext cx="5171329" cy="330979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9" name="左中括弧 28"/>
          <p:cNvSpPr/>
          <p:nvPr/>
        </p:nvSpPr>
        <p:spPr>
          <a:xfrm>
            <a:off x="2051720" y="2780928"/>
            <a:ext cx="144016" cy="432048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左中括弧 29"/>
          <p:cNvSpPr/>
          <p:nvPr/>
        </p:nvSpPr>
        <p:spPr>
          <a:xfrm flipH="1">
            <a:off x="3059832" y="2780928"/>
            <a:ext cx="144016" cy="432048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左中括弧 33"/>
          <p:cNvSpPr/>
          <p:nvPr/>
        </p:nvSpPr>
        <p:spPr>
          <a:xfrm>
            <a:off x="2047508" y="3902922"/>
            <a:ext cx="148228" cy="462182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左中括弧 34"/>
          <p:cNvSpPr/>
          <p:nvPr/>
        </p:nvSpPr>
        <p:spPr>
          <a:xfrm flipH="1">
            <a:off x="3203847" y="3902922"/>
            <a:ext cx="144015" cy="462181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37" name="直線單箭頭接點 36"/>
          <p:cNvCxnSpPr>
            <a:stCxn id="16" idx="1"/>
          </p:cNvCxnSpPr>
          <p:nvPr/>
        </p:nvCxnSpPr>
        <p:spPr>
          <a:xfrm flipH="1">
            <a:off x="1043608" y="2060848"/>
            <a:ext cx="1008112" cy="720080"/>
          </a:xfrm>
          <a:prstGeom prst="straightConnector1">
            <a:avLst/>
          </a:prstGeom>
          <a:ln w="50800">
            <a:solidFill>
              <a:srgbClr val="BB0D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字方塊 37"/>
          <p:cNvSpPr txBox="1"/>
          <p:nvPr/>
        </p:nvSpPr>
        <p:spPr>
          <a:xfrm>
            <a:off x="179512" y="2708920"/>
            <a:ext cx="936104" cy="830997"/>
          </a:xfrm>
          <a:prstGeom prst="rect">
            <a:avLst/>
          </a:prstGeom>
          <a:solidFill>
            <a:srgbClr val="BB0D8D"/>
          </a:solidFill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/>
              <a:t>Writer of the article</a:t>
            </a:r>
            <a:endParaRPr lang="zh-TW" altLang="en-US" sz="1600" b="1" dirty="0"/>
          </a:p>
        </p:txBody>
      </p:sp>
      <p:cxnSp>
        <p:nvCxnSpPr>
          <p:cNvPr id="41" name="直線單箭頭接點 40"/>
          <p:cNvCxnSpPr/>
          <p:nvPr/>
        </p:nvCxnSpPr>
        <p:spPr>
          <a:xfrm flipH="1">
            <a:off x="1115616" y="3068960"/>
            <a:ext cx="927221" cy="78810"/>
          </a:xfrm>
          <a:prstGeom prst="straightConnector1">
            <a:avLst/>
          </a:prstGeom>
          <a:ln w="50800">
            <a:solidFill>
              <a:srgbClr val="BB0D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/>
          <p:nvPr/>
        </p:nvCxnSpPr>
        <p:spPr>
          <a:xfrm flipH="1" flipV="1">
            <a:off x="899592" y="3573016"/>
            <a:ext cx="1080120" cy="488087"/>
          </a:xfrm>
          <a:prstGeom prst="straightConnector1">
            <a:avLst/>
          </a:prstGeom>
          <a:ln w="50800">
            <a:solidFill>
              <a:srgbClr val="BB0D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字方塊 45"/>
          <p:cNvSpPr txBox="1"/>
          <p:nvPr/>
        </p:nvSpPr>
        <p:spPr>
          <a:xfrm>
            <a:off x="2629621" y="4460566"/>
            <a:ext cx="3454547" cy="338554"/>
          </a:xfrm>
          <a:prstGeom prst="rect">
            <a:avLst/>
          </a:prstGeom>
          <a:solidFill>
            <a:srgbClr val="320CBC"/>
          </a:solidFill>
          <a:ln w="5080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600" b="1" dirty="0"/>
              <a:t>Source: Name of the newspaper</a:t>
            </a:r>
            <a:endParaRPr lang="zh-TW" altLang="en-US" sz="1600" b="1" dirty="0"/>
          </a:p>
        </p:txBody>
      </p:sp>
      <p:sp>
        <p:nvSpPr>
          <p:cNvPr id="47" name="左中括弧 46"/>
          <p:cNvSpPr/>
          <p:nvPr/>
        </p:nvSpPr>
        <p:spPr>
          <a:xfrm>
            <a:off x="3635896" y="1844824"/>
            <a:ext cx="72008" cy="432048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左中括弧 47"/>
          <p:cNvSpPr/>
          <p:nvPr/>
        </p:nvSpPr>
        <p:spPr>
          <a:xfrm flipH="1">
            <a:off x="5220072" y="1844824"/>
            <a:ext cx="72008" cy="432048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左中括弧 48"/>
          <p:cNvSpPr/>
          <p:nvPr/>
        </p:nvSpPr>
        <p:spPr>
          <a:xfrm>
            <a:off x="3491880" y="2780928"/>
            <a:ext cx="126819" cy="443726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0" name="左中括弧 49"/>
          <p:cNvSpPr/>
          <p:nvPr/>
        </p:nvSpPr>
        <p:spPr>
          <a:xfrm flipH="1">
            <a:off x="5076056" y="2780928"/>
            <a:ext cx="144016" cy="432048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1" name="左中括弧 50"/>
          <p:cNvSpPr/>
          <p:nvPr/>
        </p:nvSpPr>
        <p:spPr>
          <a:xfrm>
            <a:off x="3563888" y="3933056"/>
            <a:ext cx="144016" cy="438145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2" name="左中括弧 51"/>
          <p:cNvSpPr/>
          <p:nvPr/>
        </p:nvSpPr>
        <p:spPr>
          <a:xfrm flipH="1">
            <a:off x="5148064" y="3933056"/>
            <a:ext cx="144016" cy="432048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53" name="直線單箭頭接點 52"/>
          <p:cNvCxnSpPr/>
          <p:nvPr/>
        </p:nvCxnSpPr>
        <p:spPr>
          <a:xfrm>
            <a:off x="4355976" y="4221088"/>
            <a:ext cx="0" cy="292754"/>
          </a:xfrm>
          <a:prstGeom prst="straightConnector1">
            <a:avLst/>
          </a:prstGeom>
          <a:ln w="50800">
            <a:solidFill>
              <a:srgbClr val="320C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左中括弧 56"/>
          <p:cNvSpPr/>
          <p:nvPr/>
        </p:nvSpPr>
        <p:spPr>
          <a:xfrm>
            <a:off x="5940152" y="1844824"/>
            <a:ext cx="144016" cy="432048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左中括弧 57"/>
          <p:cNvSpPr/>
          <p:nvPr/>
        </p:nvSpPr>
        <p:spPr>
          <a:xfrm flipH="1">
            <a:off x="7020272" y="1844824"/>
            <a:ext cx="144016" cy="432048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左中括弧 58"/>
          <p:cNvSpPr/>
          <p:nvPr/>
        </p:nvSpPr>
        <p:spPr>
          <a:xfrm>
            <a:off x="5940152" y="2780928"/>
            <a:ext cx="72008" cy="432048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0" name="左中括弧 59"/>
          <p:cNvSpPr/>
          <p:nvPr/>
        </p:nvSpPr>
        <p:spPr>
          <a:xfrm flipH="1">
            <a:off x="6804248" y="2780928"/>
            <a:ext cx="144016" cy="432048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1" name="左中括弧 60"/>
          <p:cNvSpPr/>
          <p:nvPr/>
        </p:nvSpPr>
        <p:spPr>
          <a:xfrm>
            <a:off x="5940152" y="3933056"/>
            <a:ext cx="144016" cy="432048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2" name="左中括弧 61"/>
          <p:cNvSpPr/>
          <p:nvPr/>
        </p:nvSpPr>
        <p:spPr>
          <a:xfrm flipH="1">
            <a:off x="6876256" y="3933056"/>
            <a:ext cx="144016" cy="432048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64" name="直線單箭頭接點 63"/>
          <p:cNvCxnSpPr/>
          <p:nvPr/>
        </p:nvCxnSpPr>
        <p:spPr>
          <a:xfrm>
            <a:off x="7164288" y="2132856"/>
            <a:ext cx="504056" cy="288032"/>
          </a:xfrm>
          <a:prstGeom prst="straightConnector1">
            <a:avLst/>
          </a:prstGeom>
          <a:ln w="508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字方塊 64"/>
          <p:cNvSpPr txBox="1"/>
          <p:nvPr/>
        </p:nvSpPr>
        <p:spPr>
          <a:xfrm>
            <a:off x="7596336" y="2420888"/>
            <a:ext cx="1296144" cy="58477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altLang="zh-TW" sz="1600" b="1" dirty="0"/>
              <a:t>Date of the newspaper</a:t>
            </a:r>
            <a:endParaRPr lang="zh-TW" altLang="en-US" sz="1600" b="1" dirty="0"/>
          </a:p>
        </p:txBody>
      </p:sp>
      <p:cxnSp>
        <p:nvCxnSpPr>
          <p:cNvPr id="73" name="直線單箭頭接點 72"/>
          <p:cNvCxnSpPr/>
          <p:nvPr/>
        </p:nvCxnSpPr>
        <p:spPr>
          <a:xfrm flipV="1">
            <a:off x="6948264" y="2852936"/>
            <a:ext cx="648072" cy="144016"/>
          </a:xfrm>
          <a:prstGeom prst="straightConnector1">
            <a:avLst/>
          </a:prstGeom>
          <a:ln w="508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單箭頭接點 79"/>
          <p:cNvCxnSpPr/>
          <p:nvPr/>
        </p:nvCxnSpPr>
        <p:spPr>
          <a:xfrm flipV="1">
            <a:off x="7020272" y="2996952"/>
            <a:ext cx="792088" cy="1224136"/>
          </a:xfrm>
          <a:prstGeom prst="straightConnector1">
            <a:avLst/>
          </a:prstGeom>
          <a:ln w="508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字方塊 82"/>
          <p:cNvSpPr txBox="1"/>
          <p:nvPr/>
        </p:nvSpPr>
        <p:spPr>
          <a:xfrm>
            <a:off x="1835696" y="4941168"/>
            <a:ext cx="6336704" cy="1200329"/>
          </a:xfrm>
          <a:prstGeom prst="rect">
            <a:avLst/>
          </a:prstGeom>
          <a:noFill/>
          <a:ln w="41275" cmpd="tri">
            <a:solidFill>
              <a:schemeClr val="bg2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Remarks</a:t>
            </a:r>
            <a:r>
              <a:rPr lang="en-US" altLang="zh-TW" sz="2400" b="1" dirty="0">
                <a:solidFill>
                  <a:schemeClr val="bg2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:    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(1)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I am writing in response to the 		 article written by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(writer)</a:t>
            </a:r>
            <a:r>
              <a:rPr lang="en-US" altLang="zh-TW" sz="2400" b="1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in 	 		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(source)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dated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(date)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.</a:t>
            </a:r>
            <a:endParaRPr lang="zh-TW" altLang="en-US" sz="2400" b="1" dirty="0">
              <a:solidFill>
                <a:srgbClr val="7030A0"/>
              </a:solidFill>
              <a:latin typeface="Calibri" pitchFamily="34" charset="0"/>
              <a:ea typeface="Arial Unicode MS" pitchFamily="34" charset="-120"/>
              <a:cs typeface="Arial Unicode MS" pitchFamily="34" charset="-120"/>
            </a:endParaRPr>
          </a:p>
        </p:txBody>
      </p:sp>
      <p:pic>
        <p:nvPicPr>
          <p:cNvPr id="84" name="Picture 3" descr="C:\Users\User\AppData\Local\Microsoft\Windows\Temporary Internet Files\Content.IE5\AF6T5T9R\600px-Writing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08" y="4505289"/>
            <a:ext cx="1656184" cy="1800200"/>
          </a:xfrm>
          <a:prstGeom prst="rect">
            <a:avLst/>
          </a:prstGeom>
          <a:noFill/>
        </p:spPr>
      </p:pic>
      <p:sp>
        <p:nvSpPr>
          <p:cNvPr id="72" name="文字方塊 71"/>
          <p:cNvSpPr txBox="1"/>
          <p:nvPr/>
        </p:nvSpPr>
        <p:spPr>
          <a:xfrm>
            <a:off x="1547664" y="242088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bg2"/>
                </a:solidFill>
                <a:sym typeface="Wingdings 2"/>
              </a:rPr>
              <a:t>2.</a:t>
            </a:r>
            <a:endParaRPr lang="zh-TW" altLang="en-US" sz="2800" b="1" dirty="0">
              <a:solidFill>
                <a:schemeClr val="bg2"/>
              </a:solidFill>
            </a:endParaRPr>
          </a:p>
        </p:txBody>
      </p:sp>
      <p:sp>
        <p:nvSpPr>
          <p:cNvPr id="74" name="文字方塊 73"/>
          <p:cNvSpPr txBox="1"/>
          <p:nvPr/>
        </p:nvSpPr>
        <p:spPr>
          <a:xfrm>
            <a:off x="1547664" y="1484784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bg2"/>
                </a:solidFill>
                <a:sym typeface="Wingdings 2"/>
              </a:rPr>
              <a:t>1.</a:t>
            </a:r>
            <a:endParaRPr lang="zh-TW" altLang="en-US" sz="2800" b="1" dirty="0">
              <a:solidFill>
                <a:schemeClr val="bg2"/>
              </a:solidFill>
            </a:endParaRPr>
          </a:p>
        </p:txBody>
      </p:sp>
      <p:sp>
        <p:nvSpPr>
          <p:cNvPr id="75" name="文字方塊 74"/>
          <p:cNvSpPr txBox="1"/>
          <p:nvPr/>
        </p:nvSpPr>
        <p:spPr>
          <a:xfrm>
            <a:off x="1547664" y="350100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bg2"/>
                </a:solidFill>
                <a:sym typeface="Wingdings 2"/>
              </a:rPr>
              <a:t>3.</a:t>
            </a:r>
            <a:endParaRPr lang="zh-TW" altLang="en-US" sz="2800" b="1" dirty="0">
              <a:solidFill>
                <a:schemeClr val="bg2"/>
              </a:solidFill>
            </a:endParaRPr>
          </a:p>
        </p:txBody>
      </p:sp>
      <p:sp>
        <p:nvSpPr>
          <p:cNvPr id="93" name="圓角矩形 92"/>
          <p:cNvSpPr/>
          <p:nvPr/>
        </p:nvSpPr>
        <p:spPr>
          <a:xfrm>
            <a:off x="2051720" y="3573016"/>
            <a:ext cx="5171329" cy="330979"/>
          </a:xfrm>
          <a:prstGeom prst="roundRect">
            <a:avLst/>
          </a:prstGeom>
          <a:solidFill>
            <a:srgbClr val="FFFF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974122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9" grpId="0" animBg="1"/>
      <p:bldP spid="30" grpId="0" animBg="1"/>
      <p:bldP spid="34" grpId="0" animBg="1"/>
      <p:bldP spid="35" grpId="0" animBg="1"/>
      <p:bldP spid="38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5" grpId="0" animBg="1"/>
      <p:bldP spid="83" grpId="0" animBg="1"/>
    </p:bldLst>
  </p:timing>
</p:sld>
</file>

<file path=ppt/theme/theme1.xml><?xml version="1.0" encoding="utf-8"?>
<a:theme xmlns:a="http://schemas.openxmlformats.org/drawingml/2006/main" name="佈景主題3">
  <a:themeElements>
    <a:clrScheme name="鳳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FFCC00"/>
        </a:dk1>
        <a:lt1>
          <a:srgbClr val="F8F8F8"/>
        </a:lt1>
        <a:dk2>
          <a:srgbClr val="000000"/>
        </a:dk2>
        <a:lt2>
          <a:srgbClr val="6666FF"/>
        </a:lt2>
        <a:accent1>
          <a:srgbClr val="669900"/>
        </a:accent1>
        <a:accent2>
          <a:srgbClr val="006600"/>
        </a:accent2>
        <a:accent3>
          <a:srgbClr val="AAAAAA"/>
        </a:accent3>
        <a:accent4>
          <a:srgbClr val="D4D4D4"/>
        </a:accent4>
        <a:accent5>
          <a:srgbClr val="B8CAAA"/>
        </a:accent5>
        <a:accent6>
          <a:srgbClr val="005C00"/>
        </a:accent6>
        <a:hlink>
          <a:srgbClr val="0099FF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68686"/>
        </a:dk1>
        <a:lt1>
          <a:srgbClr val="FFFFFF"/>
        </a:lt1>
        <a:dk2>
          <a:srgbClr val="009999"/>
        </a:dk2>
        <a:lt2>
          <a:srgbClr val="6600FF"/>
        </a:lt2>
        <a:accent1>
          <a:srgbClr val="9999FF"/>
        </a:accent1>
        <a:accent2>
          <a:srgbClr val="CBCBCB"/>
        </a:accent2>
        <a:accent3>
          <a:srgbClr val="FFFFFF"/>
        </a:accent3>
        <a:accent4>
          <a:srgbClr val="727272"/>
        </a:accent4>
        <a:accent5>
          <a:srgbClr val="CACAFF"/>
        </a:accent5>
        <a:accent6>
          <a:srgbClr val="B8B8B8"/>
        </a:accent6>
        <a:hlink>
          <a:srgbClr val="6600FF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1C1C1C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CBCBCB"/>
        </a:accent2>
        <a:accent3>
          <a:srgbClr val="FFFFFF"/>
        </a:accent3>
        <a:accent4>
          <a:srgbClr val="161616"/>
        </a:accent4>
        <a:accent5>
          <a:srgbClr val="EBEBEB"/>
        </a:accent5>
        <a:accent6>
          <a:srgbClr val="B8B8B8"/>
        </a:accent6>
        <a:hlink>
          <a:srgbClr val="4D4D4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FFCC00"/>
        </a:dk1>
        <a:lt1>
          <a:srgbClr val="FFFFCC"/>
        </a:lt1>
        <a:dk2>
          <a:srgbClr val="000099"/>
        </a:dk2>
        <a:lt2>
          <a:srgbClr val="00CC00"/>
        </a:lt2>
        <a:accent1>
          <a:srgbClr val="3333FF"/>
        </a:accent1>
        <a:accent2>
          <a:srgbClr val="3333CC"/>
        </a:accent2>
        <a:accent3>
          <a:srgbClr val="AAAACA"/>
        </a:accent3>
        <a:accent4>
          <a:srgbClr val="DADAAE"/>
        </a:accent4>
        <a:accent5>
          <a:srgbClr val="ADADFF"/>
        </a:accent5>
        <a:accent6>
          <a:srgbClr val="2D2DB9"/>
        </a:accent6>
        <a:hlink>
          <a:srgbClr val="0099FF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FFFF00"/>
        </a:dk1>
        <a:lt1>
          <a:srgbClr val="FFFFFF"/>
        </a:lt1>
        <a:dk2>
          <a:srgbClr val="FF0033"/>
        </a:dk2>
        <a:lt2>
          <a:srgbClr val="000000"/>
        </a:lt2>
        <a:accent1>
          <a:srgbClr val="330099"/>
        </a:accent1>
        <a:accent2>
          <a:srgbClr val="CC0000"/>
        </a:accent2>
        <a:accent3>
          <a:srgbClr val="FFAAAD"/>
        </a:accent3>
        <a:accent4>
          <a:srgbClr val="DADADA"/>
        </a:accent4>
        <a:accent5>
          <a:srgbClr val="ADAACA"/>
        </a:accent5>
        <a:accent6>
          <a:srgbClr val="B90000"/>
        </a:accent6>
        <a:hlink>
          <a:srgbClr val="0099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1456</TotalTime>
  <Words>674</Words>
  <Application>Microsoft Office PowerPoint</Application>
  <PresentationFormat>如螢幕大小 (4:3)</PresentationFormat>
  <Paragraphs>107</Paragraphs>
  <Slides>19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7" baseType="lpstr">
      <vt:lpstr>Adobe Gothic Std B</vt:lpstr>
      <vt:lpstr>Arial Unicode MS</vt:lpstr>
      <vt:lpstr>新細明體</vt:lpstr>
      <vt:lpstr>Arial</vt:lpstr>
      <vt:lpstr>Calibri</vt:lpstr>
      <vt:lpstr>Century Gothic</vt:lpstr>
      <vt:lpstr>Wingdings 2</vt:lpstr>
      <vt:lpstr>佈景主題3</vt:lpstr>
      <vt:lpstr>S4 English Writing  A letter to the editor</vt:lpstr>
      <vt:lpstr>PowerPoint 簡報</vt:lpstr>
      <vt:lpstr>PowerPoint 簡報</vt:lpstr>
      <vt:lpstr>Objectives:</vt:lpstr>
      <vt:lpstr>A letter to the</vt:lpstr>
      <vt:lpstr>Look at Text A and Text B.</vt:lpstr>
      <vt:lpstr>PowerPoint 簡報</vt:lpstr>
      <vt:lpstr>How many parts are there? What are they in common?</vt:lpstr>
      <vt:lpstr>PowerPoint 簡報</vt:lpstr>
      <vt:lpstr>PowerPoint 簡報</vt:lpstr>
      <vt:lpstr>PowerPoint 簡報</vt:lpstr>
      <vt:lpstr>PowerPoint 簡報</vt:lpstr>
      <vt:lpstr>Your practice:</vt:lpstr>
      <vt:lpstr>PowerPoint 簡報</vt:lpstr>
      <vt:lpstr>PowerPoint 簡報</vt:lpstr>
      <vt:lpstr>PowerPoint 簡報</vt:lpstr>
      <vt:lpstr>PowerPoint 簡報</vt:lpstr>
      <vt:lpstr>PowerPoint 簡報</vt:lpstr>
      <vt:lpstr>Objectives: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letter to the editor</dc:title>
  <dc:creator>User</dc:creator>
  <cp:lastModifiedBy>bmf</cp:lastModifiedBy>
  <cp:revision>178</cp:revision>
  <dcterms:created xsi:type="dcterms:W3CDTF">2019-05-13T06:57:28Z</dcterms:created>
  <dcterms:modified xsi:type="dcterms:W3CDTF">2019-05-22T05:47:01Z</dcterms:modified>
</cp:coreProperties>
</file>