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7"/>
  </p:notesMasterIdLst>
  <p:sldIdLst>
    <p:sldId id="268" r:id="rId2"/>
    <p:sldId id="258" r:id="rId3"/>
    <p:sldId id="273" r:id="rId4"/>
    <p:sldId id="278" r:id="rId5"/>
    <p:sldId id="343" r:id="rId6"/>
    <p:sldId id="315" r:id="rId7"/>
    <p:sldId id="318" r:id="rId8"/>
    <p:sldId id="317" r:id="rId9"/>
    <p:sldId id="320" r:id="rId10"/>
    <p:sldId id="319" r:id="rId11"/>
    <p:sldId id="325" r:id="rId12"/>
    <p:sldId id="327" r:id="rId13"/>
    <p:sldId id="341" r:id="rId14"/>
    <p:sldId id="328" r:id="rId15"/>
    <p:sldId id="335" r:id="rId16"/>
    <p:sldId id="332" r:id="rId17"/>
    <p:sldId id="338" r:id="rId18"/>
    <p:sldId id="272" r:id="rId19"/>
    <p:sldId id="257" r:id="rId20"/>
    <p:sldId id="259" r:id="rId21"/>
    <p:sldId id="269" r:id="rId22"/>
    <p:sldId id="270" r:id="rId23"/>
    <p:sldId id="271" r:id="rId24"/>
    <p:sldId id="265" r:id="rId25"/>
    <p:sldId id="261" r:id="rId26"/>
  </p:sldIdLst>
  <p:sldSz cx="9144000" cy="5143500" type="screen16x9"/>
  <p:notesSz cx="6858000" cy="9144000"/>
  <p:embeddedFontLst>
    <p:embeddedFont>
      <p:font typeface="Lato" panose="02020500000000000000" charset="0"/>
      <p:regular r:id="rId28"/>
      <p:bold r:id="rId29"/>
      <p:italic r:id="rId30"/>
      <p:boldItalic r:id="rId31"/>
    </p:embeddedFont>
    <p:embeddedFont>
      <p:font typeface="Raleway" panose="02020500000000000000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65" autoAdjust="0"/>
    <p:restoredTop sz="92818" autoAdjust="0"/>
  </p:normalViewPr>
  <p:slideViewPr>
    <p:cSldViewPr snapToGrid="0">
      <p:cViewPr varScale="1">
        <p:scale>
          <a:sx n="102" d="100"/>
          <a:sy n="102" d="100"/>
        </p:scale>
        <p:origin x="120" y="3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1053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92575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09304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7210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62857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0259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b5386939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b5386939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1116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4372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2534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3327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1283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6610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5776b8bce0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5776b8bce0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9816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41D28-8DE6-48C4-981C-DD6FB6B96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F51FF-EAEC-4A35-83EA-3EC40D4207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H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FC2F9D-A44F-4017-892C-3CF86EDE3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6714-CD4B-4A36-A770-D844E84D15AA}" type="datetimeFigureOut">
              <a:rPr lang="en-HK" smtClean="0"/>
              <a:t>27/2/2020</a:t>
            </a:fld>
            <a:endParaRPr lang="en-H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7E3FE6-EA09-4B9F-B6AA-9C64EE42E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FEE4D-F7CB-43F9-92F2-3BBEE602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36EE2-44AF-4E48-B7A9-B3D0EC7A0A9E}" type="slidenum">
              <a:rPr lang="en-HK" smtClean="0"/>
              <a:t>‹#›</a:t>
            </a:fld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94578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aleway"/>
              <a:buNone/>
              <a:defRPr sz="2800" b="1"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C01F2-5178-41FE-B568-5C8578CA03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273" y="1508200"/>
            <a:ext cx="7688100" cy="1664700"/>
          </a:xfrm>
        </p:spPr>
        <p:txBody>
          <a:bodyPr/>
          <a:lstStyle/>
          <a:p>
            <a:r>
              <a:rPr lang="en-US" altLang="zh-TW" dirty="0"/>
              <a:t>Final Presentation</a:t>
            </a:r>
            <a:br>
              <a:rPr lang="en-US" altLang="zh-TW" b="0" dirty="0"/>
            </a:br>
            <a:r>
              <a:rPr lang="en-US" altLang="zh-TW" sz="2400" dirty="0"/>
              <a:t>Effective Lesson Observation and Evaluation </a:t>
            </a:r>
            <a:endParaRPr lang="zh-TW" alt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3370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C3D81-15A8-4E5E-AF94-BAD99A827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8F828-481E-4061-8BB2-709F185F7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4C20BE-466D-47E9-87FF-109AA9263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" y="669852"/>
            <a:ext cx="9130520" cy="380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79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2127100" y="2518358"/>
            <a:ext cx="7688100" cy="1664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US" altLang="zh-TW" sz="3000" i="1" dirty="0"/>
              <a:t>When </a:t>
            </a:r>
            <a:r>
              <a:rPr lang="en-HK" altLang="zh-TW" sz="3000" i="1" dirty="0"/>
              <a:t>volume</a:t>
            </a:r>
            <a:r>
              <a:rPr lang="en-HK" sz="3000" i="1" dirty="0"/>
              <a:t> is greater???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4E80D7-623A-4309-B82D-24954A87A3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421139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4168E-EBF8-47FC-9FFE-980D89A9D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35DEA-C048-48AB-B2D6-3DAC9429D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D459C8-4CD7-4294-9148-0ADB0368A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05" y="60875"/>
            <a:ext cx="3514059" cy="21019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E7229C-89CC-44C2-B5AE-A4D2F13368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80" y="2668120"/>
            <a:ext cx="8986641" cy="145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43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148C0-1363-4AAC-9DA5-4355249AA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5" name="Content Placeholder 4" descr="A red tray&#10;&#10;Description automatically generated">
            <a:extLst>
              <a:ext uri="{FF2B5EF4-FFF2-40B4-BE49-F238E27FC236}">
                <a16:creationId xmlns:a16="http://schemas.microsoft.com/office/drawing/2014/main" id="{7BA940CD-787D-45DE-A1C2-3956D2730A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985" y="-1854939"/>
            <a:ext cx="6640031" cy="8853378"/>
          </a:xfrm>
        </p:spPr>
      </p:pic>
    </p:spTree>
    <p:extLst>
      <p:ext uri="{BB962C8B-B14F-4D97-AF65-F5344CB8AC3E}">
        <p14:creationId xmlns:p14="http://schemas.microsoft.com/office/powerpoint/2010/main" val="2817394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1746710" y="2340550"/>
            <a:ext cx="7688100" cy="1664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US" altLang="zh-TW" sz="3000" i="1" dirty="0"/>
              <a:t>When </a:t>
            </a:r>
            <a:r>
              <a:rPr lang="en-HK" altLang="zh-TW" sz="3000" i="1" dirty="0"/>
              <a:t>volume</a:t>
            </a:r>
            <a:r>
              <a:rPr lang="en-HK" sz="3000" i="1" dirty="0"/>
              <a:t> is greater???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4E80D7-623A-4309-B82D-24954A87A3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2284877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0C2536-64A1-4164-AA8E-E7671DB40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" y="622005"/>
            <a:ext cx="9130466" cy="389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426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4168E-EBF8-47FC-9FFE-980D89A9D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35DEA-C048-48AB-B2D6-3DAC9429D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1E429F-DFB5-4F12-B646-D2DDC7C21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4" y="2001580"/>
            <a:ext cx="9108093" cy="30860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D459C8-4CD7-4294-9148-0ADB0368A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405" y="60875"/>
            <a:ext cx="3514059" cy="210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19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620168" y="2571750"/>
            <a:ext cx="8577167" cy="1664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US" altLang="zh-TW" sz="3000" i="1" dirty="0"/>
              <a:t>When </a:t>
            </a:r>
            <a:r>
              <a:rPr lang="en-HK" altLang="zh-TW" sz="3000" i="1" dirty="0"/>
              <a:t>both volume and mass are different</a:t>
            </a:r>
            <a:r>
              <a:rPr lang="en-HK" sz="3000" i="1" dirty="0"/>
              <a:t>???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4E80D7-623A-4309-B82D-24954A87A3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751543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9D8CB-CBF6-4C78-8444-9E0DA2840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6000" dirty="0"/>
              <a:t>Round</a:t>
            </a:r>
            <a:r>
              <a:rPr lang="zh-TW" altLang="en-US" sz="6000" dirty="0"/>
              <a:t> </a:t>
            </a:r>
            <a:r>
              <a:rPr lang="en-US" altLang="zh-TW" sz="6000" dirty="0"/>
              <a:t>2</a:t>
            </a:r>
            <a:br>
              <a:rPr lang="en-US" altLang="zh-TW" sz="6000" dirty="0"/>
            </a:br>
            <a:r>
              <a:rPr lang="en-US" altLang="zh-TW" sz="11500" dirty="0"/>
              <a:t>Teaching</a:t>
            </a:r>
            <a:endParaRPr lang="zh-TW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2173793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05200"/>
            <a:ext cx="642753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/>
                </a:solidFill>
              </a:rPr>
              <a:t>Adjustment (1) – </a:t>
            </a:r>
            <a:r>
              <a:rPr lang="en-GB" sz="2400" i="1" dirty="0">
                <a:solidFill>
                  <a:schemeClr val="tx1"/>
                </a:solidFill>
              </a:rPr>
              <a:t>Segmentation of experiments</a:t>
            </a:r>
            <a:endParaRPr sz="2000" i="1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ED98F9-7F59-4269-8BEF-C03E4C1EFC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25" t="35525" r="44000" b="12602"/>
          <a:stretch/>
        </p:blipFill>
        <p:spPr>
          <a:xfrm>
            <a:off x="727650" y="1394460"/>
            <a:ext cx="3845120" cy="369189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3CC9F3-AB29-41A3-A7D0-350FF659B28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25" t="16873" r="39375" b="11314"/>
          <a:stretch/>
        </p:blipFill>
        <p:spPr>
          <a:xfrm>
            <a:off x="4819590" y="1394459"/>
            <a:ext cx="3657600" cy="36918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Google Shape;92;p14">
            <a:extLst>
              <a:ext uri="{FF2B5EF4-FFF2-40B4-BE49-F238E27FC236}">
                <a16:creationId xmlns:a16="http://schemas.microsoft.com/office/drawing/2014/main" id="{7A146880-F5B6-47FE-9FDF-68DC1A7F496B}"/>
              </a:ext>
            </a:extLst>
          </p:cNvPr>
          <p:cNvSpPr txBox="1">
            <a:spLocks/>
          </p:cNvSpPr>
          <p:nvPr/>
        </p:nvSpPr>
        <p:spPr>
          <a:xfrm>
            <a:off x="3530140" y="1394459"/>
            <a:ext cx="1041860" cy="4114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600" i="1" dirty="0">
                <a:solidFill>
                  <a:schemeClr val="bg1"/>
                </a:solidFill>
              </a:rPr>
              <a:t>Version 1</a:t>
            </a:r>
          </a:p>
        </p:txBody>
      </p:sp>
      <p:sp>
        <p:nvSpPr>
          <p:cNvPr id="9" name="Google Shape;92;p14">
            <a:extLst>
              <a:ext uri="{FF2B5EF4-FFF2-40B4-BE49-F238E27FC236}">
                <a16:creationId xmlns:a16="http://schemas.microsoft.com/office/drawing/2014/main" id="{62F94417-6C96-45E6-B673-E1E22390B758}"/>
              </a:ext>
            </a:extLst>
          </p:cNvPr>
          <p:cNvSpPr txBox="1">
            <a:spLocks/>
          </p:cNvSpPr>
          <p:nvPr/>
        </p:nvSpPr>
        <p:spPr>
          <a:xfrm>
            <a:off x="7363060" y="1394458"/>
            <a:ext cx="1114130" cy="41148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600" i="1" dirty="0">
                <a:solidFill>
                  <a:schemeClr val="bg1"/>
                </a:solidFill>
              </a:rPr>
              <a:t>Version 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89A893-3853-4437-A528-6A4D91E1FAF0}"/>
              </a:ext>
            </a:extLst>
          </p:cNvPr>
          <p:cNvSpPr/>
          <p:nvPr/>
        </p:nvSpPr>
        <p:spPr>
          <a:xfrm>
            <a:off x="727650" y="3806190"/>
            <a:ext cx="3844350" cy="12573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32172A-4B92-4DAD-94C2-F5E83B624EC6}"/>
              </a:ext>
            </a:extLst>
          </p:cNvPr>
          <p:cNvSpPr/>
          <p:nvPr/>
        </p:nvSpPr>
        <p:spPr>
          <a:xfrm>
            <a:off x="4819590" y="3223260"/>
            <a:ext cx="3657600" cy="58293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3C7154-627A-4B3C-BFBD-3F6453D44AE3}"/>
              </a:ext>
            </a:extLst>
          </p:cNvPr>
          <p:cNvSpPr/>
          <p:nvPr/>
        </p:nvSpPr>
        <p:spPr>
          <a:xfrm>
            <a:off x="4819590" y="4472940"/>
            <a:ext cx="3657600" cy="58293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Google Shape;87;p13">
            <a:extLst>
              <a:ext uri="{FF2B5EF4-FFF2-40B4-BE49-F238E27FC236}">
                <a16:creationId xmlns:a16="http://schemas.microsoft.com/office/drawing/2014/main" id="{F80EB151-4E55-4BB8-BD6A-2FE7C215394A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E3A60D-95AB-43B1-8AA8-05366819F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50" y="1474470"/>
            <a:ext cx="7688700" cy="2865505"/>
          </a:xfrm>
        </p:spPr>
        <p:txBody>
          <a:bodyPr/>
          <a:lstStyle/>
          <a:p>
            <a:pPr marL="146050" indent="0">
              <a:buNone/>
            </a:pPr>
            <a:r>
              <a:rPr lang="en-US" altLang="zh-TW" sz="2200" b="1" i="1" dirty="0"/>
              <a:t>F1 Integrated Science: Density (Sinking and Floating)</a:t>
            </a:r>
          </a:p>
          <a:p>
            <a:pPr marL="146050" indent="0">
              <a:buNone/>
            </a:pPr>
            <a:endParaRPr lang="en-US" altLang="zh-TW" sz="2000" dirty="0"/>
          </a:p>
          <a:p>
            <a:r>
              <a:rPr lang="en-US" altLang="zh-TW" sz="2000" dirty="0"/>
              <a:t>CF1: Mass of the object determines whether it sinks or floats</a:t>
            </a:r>
          </a:p>
          <a:p>
            <a:r>
              <a:rPr lang="en-US" altLang="zh-TW" sz="2000" dirty="0"/>
              <a:t>CF2: Volume of the object determines whether it sinks or floats.</a:t>
            </a:r>
          </a:p>
          <a:p>
            <a:r>
              <a:rPr lang="en-US" altLang="zh-TW" sz="2000" dirty="0"/>
              <a:t>CF3: Density is mass per unit volume.</a:t>
            </a:r>
          </a:p>
          <a:p>
            <a:r>
              <a:rPr lang="en-US" altLang="zh-TW" sz="2000" dirty="0"/>
              <a:t>CF4: Density (Mass / Volume) of the object determines whether </a:t>
            </a:r>
          </a:p>
          <a:p>
            <a:pPr marL="146050" indent="0">
              <a:buNone/>
            </a:pPr>
            <a:r>
              <a:rPr lang="en-US" altLang="zh-TW" sz="2000" dirty="0"/>
              <a:t>                  it sinks or floats.</a:t>
            </a:r>
            <a:br>
              <a:rPr lang="en-US" altLang="zh-TW" sz="2000" dirty="0"/>
            </a:br>
            <a:endParaRPr lang="zh-TW" altLang="en-US" sz="2000" dirty="0"/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AA8EE14E-1C09-46AE-966B-281DC6BAE542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  <p:sp>
        <p:nvSpPr>
          <p:cNvPr id="10" name="Google Shape;92;p14">
            <a:extLst>
              <a:ext uri="{FF2B5EF4-FFF2-40B4-BE49-F238E27FC236}">
                <a16:creationId xmlns:a16="http://schemas.microsoft.com/office/drawing/2014/main" id="{473062AD-2F0D-4FA1-976E-4FD604EBBF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tx1"/>
                </a:solidFill>
              </a:rPr>
              <a:t>Critical Features</a:t>
            </a:r>
            <a:endParaRPr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3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05200"/>
            <a:ext cx="642753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/>
                </a:solidFill>
              </a:rPr>
              <a:t>Adjustment (2) – </a:t>
            </a:r>
            <a:r>
              <a:rPr lang="en-GB" sz="2400" i="1" dirty="0">
                <a:solidFill>
                  <a:schemeClr val="tx1"/>
                </a:solidFill>
              </a:rPr>
              <a:t>Calculation of density</a:t>
            </a:r>
            <a:endParaRPr sz="2000" i="1" dirty="0">
              <a:solidFill>
                <a:schemeClr val="tx1"/>
              </a:solidFill>
            </a:endParaRPr>
          </a:p>
        </p:txBody>
      </p:sp>
      <p:sp>
        <p:nvSpPr>
          <p:cNvPr id="10" name="Google Shape;92;p14">
            <a:extLst>
              <a:ext uri="{FF2B5EF4-FFF2-40B4-BE49-F238E27FC236}">
                <a16:creationId xmlns:a16="http://schemas.microsoft.com/office/drawing/2014/main" id="{EEF77C9D-3C89-441E-9AF1-F22566E759B6}"/>
              </a:ext>
            </a:extLst>
          </p:cNvPr>
          <p:cNvSpPr txBox="1">
            <a:spLocks/>
          </p:cNvSpPr>
          <p:nvPr/>
        </p:nvSpPr>
        <p:spPr>
          <a:xfrm>
            <a:off x="2091688" y="1232520"/>
            <a:ext cx="5063491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pPr algn="ctr"/>
            <a:r>
              <a:rPr lang="en-US" sz="1400" i="1" dirty="0">
                <a:solidFill>
                  <a:schemeClr val="bg2"/>
                </a:solidFill>
              </a:rPr>
              <a:t>CP 3: Calculation of density – Mass/Volume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42BB922-DC35-4B6E-ABDD-FF0575B37E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25" t="41345" r="39375" b="45776"/>
          <a:stretch/>
        </p:blipFill>
        <p:spPr>
          <a:xfrm>
            <a:off x="2175390" y="1692089"/>
            <a:ext cx="4859082" cy="8796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Google Shape;92;p14">
            <a:extLst>
              <a:ext uri="{FF2B5EF4-FFF2-40B4-BE49-F238E27FC236}">
                <a16:creationId xmlns:a16="http://schemas.microsoft.com/office/drawing/2014/main" id="{E8B71D06-B0E4-43C3-B9B6-B5144ABD38FA}"/>
              </a:ext>
            </a:extLst>
          </p:cNvPr>
          <p:cNvSpPr txBox="1">
            <a:spLocks/>
          </p:cNvSpPr>
          <p:nvPr/>
        </p:nvSpPr>
        <p:spPr>
          <a:xfrm>
            <a:off x="5013900" y="2003820"/>
            <a:ext cx="129159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1300" dirty="0">
                <a:solidFill>
                  <a:schemeClr val="bg2"/>
                </a:solidFill>
              </a:rPr>
              <a:t>Sink</a:t>
            </a:r>
          </a:p>
        </p:txBody>
      </p:sp>
      <p:sp>
        <p:nvSpPr>
          <p:cNvPr id="15" name="Google Shape;92;p14">
            <a:extLst>
              <a:ext uri="{FF2B5EF4-FFF2-40B4-BE49-F238E27FC236}">
                <a16:creationId xmlns:a16="http://schemas.microsoft.com/office/drawing/2014/main" id="{F3A8C8DF-B6B2-45B7-A553-4B9D6B41DDF5}"/>
              </a:ext>
            </a:extLst>
          </p:cNvPr>
          <p:cNvSpPr txBox="1">
            <a:spLocks/>
          </p:cNvSpPr>
          <p:nvPr/>
        </p:nvSpPr>
        <p:spPr>
          <a:xfrm>
            <a:off x="5006280" y="2179080"/>
            <a:ext cx="129159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1300" dirty="0">
                <a:solidFill>
                  <a:schemeClr val="bg2"/>
                </a:solidFill>
              </a:rPr>
              <a:t>Float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64EE1C64-4CCE-4ECC-8807-1C9570C38568}"/>
              </a:ext>
            </a:extLst>
          </p:cNvPr>
          <p:cNvSpPr/>
          <p:nvPr/>
        </p:nvSpPr>
        <p:spPr>
          <a:xfrm>
            <a:off x="4582160" y="2520570"/>
            <a:ext cx="266699" cy="35222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715D4A-86A0-4AD9-975D-65358B4F9C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44" t="19763" r="25351" b="57096"/>
          <a:stretch/>
        </p:blipFill>
        <p:spPr>
          <a:xfrm>
            <a:off x="2848549" y="2985031"/>
            <a:ext cx="3733920" cy="708121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8" name="Arrow: Down 17">
            <a:extLst>
              <a:ext uri="{FF2B5EF4-FFF2-40B4-BE49-F238E27FC236}">
                <a16:creationId xmlns:a16="http://schemas.microsoft.com/office/drawing/2014/main" id="{D17D106D-B11F-44C4-9161-1A38843ADC7C}"/>
              </a:ext>
            </a:extLst>
          </p:cNvPr>
          <p:cNvSpPr/>
          <p:nvPr/>
        </p:nvSpPr>
        <p:spPr>
          <a:xfrm>
            <a:off x="4577139" y="3646171"/>
            <a:ext cx="266699" cy="352229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E867D7F-E846-4C60-8D62-B783B05D3B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625" t="41345" r="39375" b="45776"/>
          <a:stretch/>
        </p:blipFill>
        <p:spPr>
          <a:xfrm>
            <a:off x="2296098" y="4089153"/>
            <a:ext cx="4859082" cy="87966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0" name="Google Shape;92;p14">
            <a:extLst>
              <a:ext uri="{FF2B5EF4-FFF2-40B4-BE49-F238E27FC236}">
                <a16:creationId xmlns:a16="http://schemas.microsoft.com/office/drawing/2014/main" id="{BC5420A2-7C77-421C-992E-B84E2710D364}"/>
              </a:ext>
            </a:extLst>
          </p:cNvPr>
          <p:cNvSpPr txBox="1">
            <a:spLocks/>
          </p:cNvSpPr>
          <p:nvPr/>
        </p:nvSpPr>
        <p:spPr>
          <a:xfrm>
            <a:off x="5134608" y="4400884"/>
            <a:ext cx="129159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1300" dirty="0">
                <a:solidFill>
                  <a:schemeClr val="bg2"/>
                </a:solidFill>
              </a:rPr>
              <a:t>Sink</a:t>
            </a:r>
          </a:p>
        </p:txBody>
      </p:sp>
      <p:sp>
        <p:nvSpPr>
          <p:cNvPr id="21" name="Google Shape;92;p14">
            <a:extLst>
              <a:ext uri="{FF2B5EF4-FFF2-40B4-BE49-F238E27FC236}">
                <a16:creationId xmlns:a16="http://schemas.microsoft.com/office/drawing/2014/main" id="{F0A223BA-F586-4AF3-B98B-B64BDFF0B919}"/>
              </a:ext>
            </a:extLst>
          </p:cNvPr>
          <p:cNvSpPr txBox="1">
            <a:spLocks/>
          </p:cNvSpPr>
          <p:nvPr/>
        </p:nvSpPr>
        <p:spPr>
          <a:xfrm>
            <a:off x="5126988" y="4576144"/>
            <a:ext cx="129159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US" sz="1300" dirty="0">
                <a:solidFill>
                  <a:schemeClr val="bg2"/>
                </a:solidFill>
              </a:rPr>
              <a:t>Float</a:t>
            </a:r>
          </a:p>
        </p:txBody>
      </p:sp>
      <p:sp>
        <p:nvSpPr>
          <p:cNvPr id="22" name="Google Shape;92;p14">
            <a:extLst>
              <a:ext uri="{FF2B5EF4-FFF2-40B4-BE49-F238E27FC236}">
                <a16:creationId xmlns:a16="http://schemas.microsoft.com/office/drawing/2014/main" id="{89E0B516-5412-46FC-A6EC-44D6A1D8A9F5}"/>
              </a:ext>
            </a:extLst>
          </p:cNvPr>
          <p:cNvSpPr txBox="1">
            <a:spLocks/>
          </p:cNvSpPr>
          <p:nvPr/>
        </p:nvSpPr>
        <p:spPr>
          <a:xfrm>
            <a:off x="6099750" y="4322783"/>
            <a:ext cx="811530" cy="5352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300" dirty="0">
                <a:solidFill>
                  <a:schemeClr val="bg1"/>
                </a:solidFill>
              </a:rPr>
              <a:t>Density</a:t>
            </a:r>
            <a:endParaRPr lang="en-US" sz="1300" dirty="0">
              <a:solidFill>
                <a:schemeClr val="bg1"/>
              </a:solidFill>
            </a:endParaRPr>
          </a:p>
        </p:txBody>
      </p:sp>
      <p:sp>
        <p:nvSpPr>
          <p:cNvPr id="23" name="Google Shape;87;p13">
            <a:extLst>
              <a:ext uri="{FF2B5EF4-FFF2-40B4-BE49-F238E27FC236}">
                <a16:creationId xmlns:a16="http://schemas.microsoft.com/office/drawing/2014/main" id="{13F66D88-7D90-4CFD-B8CA-11B345DCBC74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059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8" grpId="0" animBg="1"/>
      <p:bldP spid="20" grpId="0"/>
      <p:bldP spid="21" grpId="0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05200"/>
            <a:ext cx="642753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/>
                </a:solidFill>
              </a:rPr>
              <a:t>Adjustment (3) – </a:t>
            </a:r>
            <a:r>
              <a:rPr lang="en-GB" sz="2400" i="1" dirty="0">
                <a:solidFill>
                  <a:schemeClr val="tx1"/>
                </a:solidFill>
              </a:rPr>
              <a:t>The use of visualization</a:t>
            </a:r>
            <a:endParaRPr sz="2000" i="1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4E9B473-A683-45F7-9391-725C9E72AF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50" t="23987" r="23875" b="24210"/>
          <a:stretch/>
        </p:blipFill>
        <p:spPr>
          <a:xfrm>
            <a:off x="727650" y="2074546"/>
            <a:ext cx="3915607" cy="217741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3" name="Google Shape;92;p14">
            <a:extLst>
              <a:ext uri="{FF2B5EF4-FFF2-40B4-BE49-F238E27FC236}">
                <a16:creationId xmlns:a16="http://schemas.microsoft.com/office/drawing/2014/main" id="{2083B59E-AA53-47ED-8D01-6D6DE0E9407E}"/>
              </a:ext>
            </a:extLst>
          </p:cNvPr>
          <p:cNvSpPr txBox="1">
            <a:spLocks/>
          </p:cNvSpPr>
          <p:nvPr/>
        </p:nvSpPr>
        <p:spPr>
          <a:xfrm>
            <a:off x="727650" y="1487910"/>
            <a:ext cx="472059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2000" i="1" dirty="0">
                <a:solidFill>
                  <a:schemeClr val="bg2"/>
                </a:solidFill>
              </a:rPr>
              <a:t>3.1 Result Comparison</a:t>
            </a:r>
            <a:endParaRPr lang="en-US" sz="2000" i="1" dirty="0">
              <a:solidFill>
                <a:schemeClr val="bg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2CE52E-E22D-4FA0-8E51-EF55D5E9EC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874" t="23543" r="23626" b="23987"/>
          <a:stretch/>
        </p:blipFill>
        <p:spPr>
          <a:xfrm>
            <a:off x="4902277" y="2074546"/>
            <a:ext cx="3875057" cy="217741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5" name="Google Shape;92;p14">
            <a:extLst>
              <a:ext uri="{FF2B5EF4-FFF2-40B4-BE49-F238E27FC236}">
                <a16:creationId xmlns:a16="http://schemas.microsoft.com/office/drawing/2014/main" id="{62008D9F-7B03-46FF-98F7-B653B490F464}"/>
              </a:ext>
            </a:extLst>
          </p:cNvPr>
          <p:cNvSpPr txBox="1">
            <a:spLocks/>
          </p:cNvSpPr>
          <p:nvPr/>
        </p:nvSpPr>
        <p:spPr>
          <a:xfrm>
            <a:off x="640020" y="4229100"/>
            <a:ext cx="163455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400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Sample slide 1</a:t>
            </a:r>
            <a:endParaRPr lang="en-US" sz="1400" i="1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Google Shape;92;p14">
            <a:extLst>
              <a:ext uri="{FF2B5EF4-FFF2-40B4-BE49-F238E27FC236}">
                <a16:creationId xmlns:a16="http://schemas.microsoft.com/office/drawing/2014/main" id="{8C890496-C214-477C-B53D-58FF845614F9}"/>
              </a:ext>
            </a:extLst>
          </p:cNvPr>
          <p:cNvSpPr txBox="1">
            <a:spLocks/>
          </p:cNvSpPr>
          <p:nvPr/>
        </p:nvSpPr>
        <p:spPr>
          <a:xfrm>
            <a:off x="4815780" y="4229100"/>
            <a:ext cx="163455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400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Sample slide 2</a:t>
            </a:r>
            <a:endParaRPr lang="en-US" sz="1400" i="1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Google Shape;87;p13">
            <a:extLst>
              <a:ext uri="{FF2B5EF4-FFF2-40B4-BE49-F238E27FC236}">
                <a16:creationId xmlns:a16="http://schemas.microsoft.com/office/drawing/2014/main" id="{4597F343-F677-42C1-9E6C-C3023EDC1709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38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1B75AD-CBD6-4FB7-9F1C-E4B1AD484B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876" t="21986" r="23999" b="25989"/>
          <a:stretch/>
        </p:blipFill>
        <p:spPr>
          <a:xfrm>
            <a:off x="727649" y="2074546"/>
            <a:ext cx="3880263" cy="217741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05200"/>
            <a:ext cx="642753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/>
                </a:solidFill>
              </a:rPr>
              <a:t>Adjustment (3) – </a:t>
            </a:r>
            <a:r>
              <a:rPr lang="en-GB" sz="2400" i="1" dirty="0">
                <a:solidFill>
                  <a:schemeClr val="tx1"/>
                </a:solidFill>
              </a:rPr>
              <a:t>The use of visualization</a:t>
            </a:r>
            <a:endParaRPr sz="2000" i="1" dirty="0">
              <a:solidFill>
                <a:schemeClr val="tx1"/>
              </a:solidFill>
            </a:endParaRPr>
          </a:p>
        </p:txBody>
      </p:sp>
      <p:sp>
        <p:nvSpPr>
          <p:cNvPr id="23" name="Google Shape;92;p14">
            <a:extLst>
              <a:ext uri="{FF2B5EF4-FFF2-40B4-BE49-F238E27FC236}">
                <a16:creationId xmlns:a16="http://schemas.microsoft.com/office/drawing/2014/main" id="{2083B59E-AA53-47ED-8D01-6D6DE0E9407E}"/>
              </a:ext>
            </a:extLst>
          </p:cNvPr>
          <p:cNvSpPr txBox="1">
            <a:spLocks/>
          </p:cNvSpPr>
          <p:nvPr/>
        </p:nvSpPr>
        <p:spPr>
          <a:xfrm>
            <a:off x="727650" y="1487910"/>
            <a:ext cx="545598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2000" i="1" dirty="0">
                <a:solidFill>
                  <a:schemeClr val="bg2"/>
                </a:solidFill>
              </a:rPr>
              <a:t>3.2 Presentation of the concept of density</a:t>
            </a:r>
            <a:endParaRPr lang="en-US" sz="2000" i="1" dirty="0">
              <a:solidFill>
                <a:schemeClr val="bg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A3846A-6112-4B36-8A16-B2D0AA0979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875" t="22875" r="23750" b="24877"/>
          <a:stretch/>
        </p:blipFill>
        <p:spPr>
          <a:xfrm>
            <a:off x="4789170" y="2074546"/>
            <a:ext cx="3882281" cy="217741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8" name="Google Shape;92;p14">
            <a:extLst>
              <a:ext uri="{FF2B5EF4-FFF2-40B4-BE49-F238E27FC236}">
                <a16:creationId xmlns:a16="http://schemas.microsoft.com/office/drawing/2014/main" id="{55472864-A304-4D9A-A5E9-1375D34B7B7C}"/>
              </a:ext>
            </a:extLst>
          </p:cNvPr>
          <p:cNvSpPr txBox="1">
            <a:spLocks/>
          </p:cNvSpPr>
          <p:nvPr/>
        </p:nvSpPr>
        <p:spPr>
          <a:xfrm>
            <a:off x="640020" y="4229100"/>
            <a:ext cx="163455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400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Sample slide 1.1</a:t>
            </a:r>
            <a:endParaRPr lang="en-US" sz="1400" i="1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Google Shape;92;p14">
            <a:extLst>
              <a:ext uri="{FF2B5EF4-FFF2-40B4-BE49-F238E27FC236}">
                <a16:creationId xmlns:a16="http://schemas.microsoft.com/office/drawing/2014/main" id="{6B7A2A51-4FA7-4D10-8FA0-E51FB1DFDD3F}"/>
              </a:ext>
            </a:extLst>
          </p:cNvPr>
          <p:cNvSpPr txBox="1">
            <a:spLocks/>
          </p:cNvSpPr>
          <p:nvPr/>
        </p:nvSpPr>
        <p:spPr>
          <a:xfrm>
            <a:off x="4815780" y="4229100"/>
            <a:ext cx="163455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400" i="1" dirty="0">
                <a:solidFill>
                  <a:schemeClr val="bg2">
                    <a:lumMod val="75000"/>
                    <a:lumOff val="25000"/>
                  </a:schemeClr>
                </a:solidFill>
              </a:rPr>
              <a:t>Sample slide 1.2</a:t>
            </a:r>
            <a:endParaRPr lang="en-US" sz="1400" i="1" dirty="0">
              <a:solidFill>
                <a:schemeClr val="bg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Google Shape;87;p13">
            <a:extLst>
              <a:ext uri="{FF2B5EF4-FFF2-40B4-BE49-F238E27FC236}">
                <a16:creationId xmlns:a16="http://schemas.microsoft.com/office/drawing/2014/main" id="{405D3CE4-771E-48F2-A390-B849E9CF3DAA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5531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05200"/>
            <a:ext cx="71019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tx1"/>
                </a:solidFill>
              </a:rPr>
              <a:t>Adjustment (4) – </a:t>
            </a:r>
            <a:r>
              <a:rPr lang="en-US" altLang="zh-TW" sz="2400" i="1" dirty="0">
                <a:solidFill>
                  <a:schemeClr val="tx1"/>
                </a:solidFill>
              </a:rPr>
              <a:t>Predicting</a:t>
            </a:r>
            <a:r>
              <a:rPr lang="zh-TW" altLang="en-US" sz="2400" i="1" dirty="0">
                <a:solidFill>
                  <a:schemeClr val="tx1"/>
                </a:solidFill>
              </a:rPr>
              <a:t> </a:t>
            </a:r>
            <a:r>
              <a:rPr lang="en-US" altLang="zh-TW" sz="2400" i="1" dirty="0">
                <a:solidFill>
                  <a:schemeClr val="tx1"/>
                </a:solidFill>
              </a:rPr>
              <a:t>experimental</a:t>
            </a:r>
            <a:r>
              <a:rPr lang="zh-TW" altLang="en-US" sz="2400" i="1" dirty="0">
                <a:solidFill>
                  <a:schemeClr val="tx1"/>
                </a:solidFill>
              </a:rPr>
              <a:t> </a:t>
            </a:r>
            <a:r>
              <a:rPr lang="en-US" altLang="zh-TW" sz="2400" i="1" dirty="0">
                <a:solidFill>
                  <a:schemeClr val="tx1"/>
                </a:solidFill>
              </a:rPr>
              <a:t>results</a:t>
            </a:r>
            <a:endParaRPr sz="2000" i="1" dirty="0">
              <a:solidFill>
                <a:schemeClr val="tx1"/>
              </a:solidFill>
            </a:endParaRPr>
          </a:p>
        </p:txBody>
      </p:sp>
      <p:sp>
        <p:nvSpPr>
          <p:cNvPr id="10" name="Google Shape;87;p13">
            <a:extLst>
              <a:ext uri="{FF2B5EF4-FFF2-40B4-BE49-F238E27FC236}">
                <a16:creationId xmlns:a16="http://schemas.microsoft.com/office/drawing/2014/main" id="{405D3CE4-771E-48F2-A390-B849E9CF3DAA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30E7B4-CE90-496B-B071-58CDA018A1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57" t="30350" r="7778" b="29271"/>
          <a:stretch/>
        </p:blipFill>
        <p:spPr>
          <a:xfrm>
            <a:off x="1329543" y="2120129"/>
            <a:ext cx="5603237" cy="1935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Google Shape;92;p14">
            <a:extLst>
              <a:ext uri="{FF2B5EF4-FFF2-40B4-BE49-F238E27FC236}">
                <a16:creationId xmlns:a16="http://schemas.microsoft.com/office/drawing/2014/main" id="{4566B893-F135-4399-B060-61557E021480}"/>
              </a:ext>
            </a:extLst>
          </p:cNvPr>
          <p:cNvSpPr txBox="1">
            <a:spLocks/>
          </p:cNvSpPr>
          <p:nvPr/>
        </p:nvSpPr>
        <p:spPr>
          <a:xfrm>
            <a:off x="2750760" y="1361310"/>
            <a:ext cx="2457450" cy="72105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800" dirty="0">
                <a:solidFill>
                  <a:schemeClr val="bg2"/>
                </a:solidFill>
              </a:rPr>
              <a:t>(Before experiment) Prediction of result</a:t>
            </a:r>
            <a:r>
              <a:rPr lang="en-US" sz="1800" dirty="0">
                <a:solidFill>
                  <a:schemeClr val="bg2"/>
                </a:solidFill>
              </a:rPr>
              <a:t>s</a:t>
            </a:r>
            <a:endParaRPr lang="en-GB" sz="1800" dirty="0">
              <a:solidFill>
                <a:schemeClr val="bg2"/>
              </a:solidFill>
            </a:endParaRPr>
          </a:p>
        </p:txBody>
      </p:sp>
      <p:sp>
        <p:nvSpPr>
          <p:cNvPr id="12" name="Google Shape;92;p14">
            <a:extLst>
              <a:ext uri="{FF2B5EF4-FFF2-40B4-BE49-F238E27FC236}">
                <a16:creationId xmlns:a16="http://schemas.microsoft.com/office/drawing/2014/main" id="{3426E11A-1C17-495E-A388-FD3F50680EE5}"/>
              </a:ext>
            </a:extLst>
          </p:cNvPr>
          <p:cNvSpPr txBox="1">
            <a:spLocks/>
          </p:cNvSpPr>
          <p:nvPr/>
        </p:nvSpPr>
        <p:spPr>
          <a:xfrm>
            <a:off x="5288220" y="4099258"/>
            <a:ext cx="2289870" cy="73563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aleway"/>
              <a:buNone/>
              <a:defRPr sz="2600" b="1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r>
              <a:rPr lang="en-GB" sz="1800" dirty="0">
                <a:solidFill>
                  <a:schemeClr val="bg2"/>
                </a:solidFill>
              </a:rPr>
              <a:t>(After experiment) Record of result</a:t>
            </a:r>
            <a:r>
              <a:rPr lang="en-US" sz="1800" dirty="0">
                <a:solidFill>
                  <a:schemeClr val="bg2"/>
                </a:solidFill>
              </a:rPr>
              <a:t>s</a:t>
            </a:r>
            <a:endParaRPr lang="en-GB" sz="1800" dirty="0">
              <a:solidFill>
                <a:schemeClr val="bg2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A39771-B809-4DD9-9A5F-CD6187FA76DD}"/>
              </a:ext>
            </a:extLst>
          </p:cNvPr>
          <p:cNvSpPr/>
          <p:nvPr/>
        </p:nvSpPr>
        <p:spPr>
          <a:xfrm>
            <a:off x="4331970" y="2082361"/>
            <a:ext cx="853380" cy="196644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255BEBA-E0DA-45EF-ACE9-024963B45C91}"/>
              </a:ext>
            </a:extLst>
          </p:cNvPr>
          <p:cNvSpPr/>
          <p:nvPr/>
        </p:nvSpPr>
        <p:spPr>
          <a:xfrm>
            <a:off x="5307330" y="2142989"/>
            <a:ext cx="853380" cy="196644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96519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6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AA8EE14E-1C09-46AE-966B-281DC6BAE542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  <p:sp>
        <p:nvSpPr>
          <p:cNvPr id="10" name="Google Shape;92;p14">
            <a:extLst>
              <a:ext uri="{FF2B5EF4-FFF2-40B4-BE49-F238E27FC236}">
                <a16:creationId xmlns:a16="http://schemas.microsoft.com/office/drawing/2014/main" id="{473062AD-2F0D-4FA1-976E-4FD604EBBF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tx1"/>
                </a:solidFill>
              </a:rPr>
              <a:t>Recommendation for improvements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C11B0C6-19F8-4907-B254-365BF58EF0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50" y="1474470"/>
            <a:ext cx="7688700" cy="2865505"/>
          </a:xfrm>
        </p:spPr>
        <p:txBody>
          <a:bodyPr/>
          <a:lstStyle/>
          <a:p>
            <a:r>
              <a:rPr lang="en-GB" altLang="zh-TW" sz="2000" dirty="0">
                <a:solidFill>
                  <a:schemeClr val="bg2"/>
                </a:solidFill>
              </a:rPr>
              <a:t>The change of </a:t>
            </a:r>
            <a:r>
              <a:rPr lang="en-GB" altLang="zh-TW" sz="2000" b="1" dirty="0">
                <a:solidFill>
                  <a:schemeClr val="bg2"/>
                </a:solidFill>
              </a:rPr>
              <a:t>ONE</a:t>
            </a:r>
            <a:r>
              <a:rPr lang="en-GB" altLang="zh-TW" sz="2000" dirty="0">
                <a:solidFill>
                  <a:schemeClr val="bg2"/>
                </a:solidFill>
              </a:rPr>
              <a:t> variable vs </a:t>
            </a:r>
            <a:r>
              <a:rPr lang="en-GB" altLang="zh-TW" sz="2000" b="1" dirty="0">
                <a:solidFill>
                  <a:schemeClr val="bg2"/>
                </a:solidFill>
              </a:rPr>
              <a:t>TWO</a:t>
            </a:r>
            <a:r>
              <a:rPr lang="en-GB" altLang="zh-TW" sz="2000" dirty="0">
                <a:solidFill>
                  <a:schemeClr val="bg2"/>
                </a:solidFill>
              </a:rPr>
              <a:t> variables</a:t>
            </a:r>
          </a:p>
          <a:p>
            <a:r>
              <a:rPr lang="en-GB" altLang="zh-TW" sz="2000" dirty="0">
                <a:solidFill>
                  <a:schemeClr val="bg2"/>
                </a:solidFill>
              </a:rPr>
              <a:t>Introducing the applications of density in daily examples,</a:t>
            </a:r>
          </a:p>
          <a:p>
            <a:pPr marL="146050" indent="0">
              <a:buNone/>
            </a:pPr>
            <a:r>
              <a:rPr lang="en-GB" altLang="zh-TW" sz="2000" dirty="0">
                <a:solidFill>
                  <a:schemeClr val="bg2"/>
                </a:solidFill>
              </a:rPr>
              <a:t>       </a:t>
            </a:r>
            <a:r>
              <a:rPr lang="en-GB" altLang="zh-TW" sz="2000">
                <a:solidFill>
                  <a:schemeClr val="bg2"/>
                </a:solidFill>
              </a:rPr>
              <a:t>a block of steel vs steel </a:t>
            </a:r>
            <a:r>
              <a:rPr lang="en-GB" altLang="zh-TW" sz="2000" dirty="0">
                <a:solidFill>
                  <a:schemeClr val="bg2"/>
                </a:solidFill>
              </a:rPr>
              <a:t>ship</a:t>
            </a:r>
            <a:endParaRPr lang="en-US" altLang="zh-TW" sz="20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4827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AA8EE14E-1C09-46AE-966B-281DC6BAE542}"/>
              </a:ext>
            </a:extLst>
          </p:cNvPr>
          <p:cNvSpPr txBox="1">
            <a:spLocks/>
          </p:cNvSpPr>
          <p:nvPr/>
        </p:nvSpPr>
        <p:spPr>
          <a:xfrm>
            <a:off x="0" y="57150"/>
            <a:ext cx="9144000" cy="52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11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marR="0" lvl="6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marR="0" lvl="7" indent="-2984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marR="0" lvl="8" indent="-2984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100"/>
              <a:buFont typeface="Lato"/>
              <a:buChar char="■"/>
              <a:defRPr sz="1100" b="0" i="0" u="none" strike="noStrike" cap="none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indent="0" algn="ctr">
              <a:lnSpc>
                <a:spcPct val="100000"/>
              </a:lnSpc>
              <a:buFont typeface="Lato"/>
              <a:buNone/>
            </a:pPr>
            <a:r>
              <a:rPr lang="en-GB" altLang="zh-TW" sz="1500" b="1" dirty="0">
                <a:solidFill>
                  <a:srgbClr val="FFFFFF"/>
                </a:solidFill>
              </a:rPr>
              <a:t>Integrated Science – Density (Sinking and Floating)</a:t>
            </a:r>
            <a:endParaRPr lang="zh-TW" altLang="en-US" sz="1500" b="1" dirty="0">
              <a:solidFill>
                <a:srgbClr val="FFFFFF"/>
              </a:solidFill>
            </a:endParaRPr>
          </a:p>
        </p:txBody>
      </p:sp>
      <p:sp>
        <p:nvSpPr>
          <p:cNvPr id="10" name="Google Shape;92;p14">
            <a:extLst>
              <a:ext uri="{FF2B5EF4-FFF2-40B4-BE49-F238E27FC236}">
                <a16:creationId xmlns:a16="http://schemas.microsoft.com/office/drawing/2014/main" id="{473062AD-2F0D-4FA1-976E-4FD604EBBF2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solidFill>
                  <a:schemeClr val="tx1"/>
                </a:solidFill>
              </a:rPr>
              <a:t>Reflections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6C11B0C6-19F8-4907-B254-365BF58EF0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50" y="1474470"/>
            <a:ext cx="7688700" cy="2865505"/>
          </a:xfrm>
        </p:spPr>
        <p:txBody>
          <a:bodyPr/>
          <a:lstStyle/>
          <a:p>
            <a:r>
              <a:rPr lang="en-GB" altLang="zh-TW" sz="2000" dirty="0"/>
              <a:t>The need of identifying </a:t>
            </a:r>
            <a:r>
              <a:rPr lang="en-US" altLang="zh-TW" sz="2000" b="1" dirty="0">
                <a:solidFill>
                  <a:srgbClr val="92D050"/>
                </a:solidFill>
              </a:rPr>
              <a:t>students’ difficulties in learning</a:t>
            </a:r>
            <a:r>
              <a:rPr lang="en-US" altLang="zh-TW" sz="2000" dirty="0"/>
              <a:t>, </a:t>
            </a:r>
          </a:p>
          <a:p>
            <a:pPr marL="146050" indent="0">
              <a:buNone/>
            </a:pPr>
            <a:r>
              <a:rPr lang="en-US" altLang="zh-TW" sz="2000" dirty="0"/>
              <a:t>      e.g. misconceptions…</a:t>
            </a:r>
            <a:endParaRPr lang="zh-TW" altLang="en-US" sz="2000" dirty="0"/>
          </a:p>
          <a:p>
            <a:pPr marL="146050" indent="0">
              <a:buNone/>
            </a:pPr>
            <a:endParaRPr lang="en-US" altLang="zh-TW" sz="2000" dirty="0"/>
          </a:p>
          <a:p>
            <a:r>
              <a:rPr lang="en-US" altLang="zh-TW" sz="2000" dirty="0"/>
              <a:t>The importance of </a:t>
            </a:r>
            <a:r>
              <a:rPr lang="en-US" altLang="zh-TW" sz="2000" b="1" dirty="0">
                <a:solidFill>
                  <a:srgbClr val="92D050"/>
                </a:solidFill>
              </a:rPr>
              <a:t>professional dialogue</a:t>
            </a:r>
          </a:p>
          <a:p>
            <a:endParaRPr lang="en-GB" altLang="zh-TW" sz="2000" b="1" dirty="0">
              <a:solidFill>
                <a:srgbClr val="92D050"/>
              </a:solidFill>
            </a:endParaRPr>
          </a:p>
          <a:p>
            <a:r>
              <a:rPr lang="en-US" altLang="zh-TW" sz="2000" dirty="0"/>
              <a:t>The power of </a:t>
            </a:r>
            <a:r>
              <a:rPr lang="en-US" altLang="zh-TW" sz="2000" b="1" dirty="0">
                <a:solidFill>
                  <a:srgbClr val="92D050"/>
                </a:solidFill>
              </a:rPr>
              <a:t>teacher collaboration</a:t>
            </a:r>
          </a:p>
        </p:txBody>
      </p:sp>
    </p:spTree>
    <p:extLst>
      <p:ext uri="{BB962C8B-B14F-4D97-AF65-F5344CB8AC3E}">
        <p14:creationId xmlns:p14="http://schemas.microsoft.com/office/powerpoint/2010/main" val="3485126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9D8CB-CBF6-4C78-8444-9E0DA2840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6000" dirty="0"/>
              <a:t>Round</a:t>
            </a:r>
            <a:r>
              <a:rPr lang="zh-TW" altLang="en-US" sz="6000" dirty="0"/>
              <a:t> </a:t>
            </a:r>
            <a:r>
              <a:rPr lang="en-US" altLang="zh-TW" sz="6000" dirty="0"/>
              <a:t>1</a:t>
            </a:r>
            <a:br>
              <a:rPr lang="en-US" altLang="zh-TW" sz="6000" dirty="0"/>
            </a:br>
            <a:r>
              <a:rPr lang="en-US" altLang="zh-TW" sz="11500" dirty="0"/>
              <a:t>Teaching</a:t>
            </a:r>
            <a:endParaRPr lang="zh-TW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51118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28A953-1919-4E74-87D5-2EB77F9A6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04" y="342900"/>
            <a:ext cx="9146807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946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A938BC3-297D-4B41-B45F-DB8CB44CA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2231"/>
            <a:ext cx="9144000" cy="423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36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>
            <a:spLocks noGrp="1"/>
          </p:cNvSpPr>
          <p:nvPr>
            <p:ph type="title"/>
          </p:nvPr>
        </p:nvSpPr>
        <p:spPr>
          <a:xfrm>
            <a:off x="727650" y="579000"/>
            <a:ext cx="7688700" cy="535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GB" dirty="0"/>
              <a:t>Quiz</a:t>
            </a:r>
            <a:endParaRPr dirty="0"/>
          </a:p>
        </p:txBody>
      </p:sp>
      <p:sp>
        <p:nvSpPr>
          <p:cNvPr id="94" name="Google Shape;94;p14"/>
          <p:cNvSpPr txBox="1">
            <a:spLocks noGrp="1"/>
          </p:cNvSpPr>
          <p:nvPr>
            <p:ph type="title"/>
          </p:nvPr>
        </p:nvSpPr>
        <p:spPr>
          <a:xfrm>
            <a:off x="781075" y="0"/>
            <a:ext cx="7688700" cy="535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GB" sz="2000" i="1" dirty="0"/>
              <a:t>Mass and Volume</a:t>
            </a:r>
            <a:endParaRPr sz="2000" i="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879E3A-F68E-4E3B-A671-4271CEA500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BD32BC-6691-4EA5-AD9C-21024A93E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20330">
            <a:off x="3140016" y="1480522"/>
            <a:ext cx="2863970" cy="286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74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7EB8B-1431-4AAE-B60F-E83CC0632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BB8C71-61A6-40A4-894B-03073B52D6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K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A0D367-B447-4FDD-A29F-FFE644854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725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B374428-3C42-48B7-B837-4BD9E75B1E5C}"/>
              </a:ext>
            </a:extLst>
          </p:cNvPr>
          <p:cNvSpPr/>
          <p:nvPr/>
        </p:nvSpPr>
        <p:spPr>
          <a:xfrm>
            <a:off x="3771900" y="2153093"/>
            <a:ext cx="3301409" cy="126793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 sz="10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072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2997609" y="2415945"/>
            <a:ext cx="4237124" cy="1664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HK" sz="3000" i="1" dirty="0"/>
              <a:t>What is Volume???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960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ctrTitle"/>
          </p:nvPr>
        </p:nvSpPr>
        <p:spPr>
          <a:xfrm>
            <a:off x="2939087" y="2408630"/>
            <a:ext cx="4003038" cy="1664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HK" sz="3000" i="1" dirty="0"/>
              <a:t>What is Mass???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8074290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328</Words>
  <Application>Microsoft Office PowerPoint</Application>
  <PresentationFormat>On-screen Show (16:9)</PresentationFormat>
  <Paragraphs>58</Paragraphs>
  <Slides>25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新細明體</vt:lpstr>
      <vt:lpstr>Raleway</vt:lpstr>
      <vt:lpstr>Lato</vt:lpstr>
      <vt:lpstr>Arial</vt:lpstr>
      <vt:lpstr>Streamline</vt:lpstr>
      <vt:lpstr>Final Presentation Effective Lesson Observation and Evaluation </vt:lpstr>
      <vt:lpstr>Critical Features</vt:lpstr>
      <vt:lpstr>Round 1 Teaching</vt:lpstr>
      <vt:lpstr>PowerPoint Presentation</vt:lpstr>
      <vt:lpstr>PowerPoint Presentation</vt:lpstr>
      <vt:lpstr>Quiz</vt:lpstr>
      <vt:lpstr>PowerPoint Presentation</vt:lpstr>
      <vt:lpstr>What is Volume???</vt:lpstr>
      <vt:lpstr>What is Mass???</vt:lpstr>
      <vt:lpstr>PowerPoint Presentation</vt:lpstr>
      <vt:lpstr>When volume is greater???</vt:lpstr>
      <vt:lpstr>PowerPoint Presentation</vt:lpstr>
      <vt:lpstr>PowerPoint Presentation</vt:lpstr>
      <vt:lpstr>When volume is greater???</vt:lpstr>
      <vt:lpstr>PowerPoint Presentation</vt:lpstr>
      <vt:lpstr>PowerPoint Presentation</vt:lpstr>
      <vt:lpstr>When both volume and mass are different???</vt:lpstr>
      <vt:lpstr>Round 2 Teaching</vt:lpstr>
      <vt:lpstr>Adjustment (1) – Segmentation of experiments</vt:lpstr>
      <vt:lpstr>Adjustment (2) – Calculation of density</vt:lpstr>
      <vt:lpstr>Adjustment (3) – The use of visualization</vt:lpstr>
      <vt:lpstr>Adjustment (3) – The use of visualization</vt:lpstr>
      <vt:lpstr>Adjustment (4) – Predicting experimental results</vt:lpstr>
      <vt:lpstr>Recommendation for improvements</vt:lpstr>
      <vt:lpstr>Reflections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初擬堂區升格四十週年 慶祝活動</dc:title>
  <dc:creator>Godfrey LAU</dc:creator>
  <cp:lastModifiedBy>CHAN, Chun Leung [CELT]</cp:lastModifiedBy>
  <cp:revision>41</cp:revision>
  <dcterms:modified xsi:type="dcterms:W3CDTF">2020-02-27T08:45:49Z</dcterms:modified>
</cp:coreProperties>
</file>